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83" r:id="rId3"/>
    <p:sldId id="539" r:id="rId4"/>
    <p:sldId id="540" r:id="rId5"/>
    <p:sldId id="368" r:id="rId6"/>
    <p:sldId id="453" r:id="rId7"/>
    <p:sldId id="456" r:id="rId8"/>
    <p:sldId id="455" r:id="rId9"/>
    <p:sldId id="388" r:id="rId10"/>
    <p:sldId id="390" r:id="rId11"/>
    <p:sldId id="384" r:id="rId12"/>
    <p:sldId id="389" r:id="rId13"/>
    <p:sldId id="444" r:id="rId14"/>
    <p:sldId id="533" r:id="rId15"/>
    <p:sldId id="457" r:id="rId16"/>
    <p:sldId id="458" r:id="rId17"/>
    <p:sldId id="459" r:id="rId18"/>
    <p:sldId id="460" r:id="rId19"/>
    <p:sldId id="461" r:id="rId20"/>
    <p:sldId id="532" r:id="rId21"/>
    <p:sldId id="462" r:id="rId22"/>
    <p:sldId id="463" r:id="rId23"/>
    <p:sldId id="464" r:id="rId24"/>
    <p:sldId id="465" r:id="rId25"/>
    <p:sldId id="626" r:id="rId26"/>
    <p:sldId id="466" r:id="rId27"/>
    <p:sldId id="467" r:id="rId28"/>
    <p:sldId id="468" r:id="rId29"/>
    <p:sldId id="535" r:id="rId30"/>
    <p:sldId id="470" r:id="rId31"/>
    <p:sldId id="471" r:id="rId32"/>
    <p:sldId id="472" r:id="rId33"/>
    <p:sldId id="536" r:id="rId34"/>
    <p:sldId id="473" r:id="rId35"/>
    <p:sldId id="474" r:id="rId36"/>
    <p:sldId id="475" r:id="rId37"/>
    <p:sldId id="476" r:id="rId38"/>
    <p:sldId id="477" r:id="rId39"/>
    <p:sldId id="478" r:id="rId40"/>
    <p:sldId id="480" r:id="rId41"/>
    <p:sldId id="481" r:id="rId42"/>
    <p:sldId id="482" r:id="rId43"/>
    <p:sldId id="483" r:id="rId44"/>
    <p:sldId id="484" r:id="rId45"/>
    <p:sldId id="537" r:id="rId46"/>
    <p:sldId id="485" r:id="rId47"/>
    <p:sldId id="486" r:id="rId48"/>
    <p:sldId id="487" r:id="rId49"/>
    <p:sldId id="488" r:id="rId50"/>
    <p:sldId id="538" r:id="rId51"/>
    <p:sldId id="490" r:id="rId52"/>
    <p:sldId id="491" r:id="rId53"/>
    <p:sldId id="492" r:id="rId54"/>
    <p:sldId id="493" r:id="rId55"/>
    <p:sldId id="494" r:id="rId56"/>
    <p:sldId id="495" r:id="rId57"/>
    <p:sldId id="496" r:id="rId58"/>
    <p:sldId id="497" r:id="rId59"/>
    <p:sldId id="498" r:id="rId60"/>
    <p:sldId id="499" r:id="rId61"/>
    <p:sldId id="500" r:id="rId62"/>
    <p:sldId id="501" r:id="rId63"/>
    <p:sldId id="502" r:id="rId64"/>
    <p:sldId id="503" r:id="rId65"/>
    <p:sldId id="504" r:id="rId66"/>
    <p:sldId id="505" r:id="rId67"/>
    <p:sldId id="506" r:id="rId68"/>
    <p:sldId id="507" r:id="rId69"/>
    <p:sldId id="508" r:id="rId70"/>
    <p:sldId id="509" r:id="rId71"/>
    <p:sldId id="510" r:id="rId72"/>
    <p:sldId id="511" r:id="rId73"/>
    <p:sldId id="512" r:id="rId74"/>
    <p:sldId id="513" r:id="rId75"/>
    <p:sldId id="514" r:id="rId76"/>
    <p:sldId id="515" r:id="rId77"/>
    <p:sldId id="516" r:id="rId78"/>
    <p:sldId id="517" r:id="rId79"/>
    <p:sldId id="518" r:id="rId80"/>
    <p:sldId id="519" r:id="rId81"/>
    <p:sldId id="520" r:id="rId82"/>
    <p:sldId id="521" r:id="rId83"/>
    <p:sldId id="522" r:id="rId84"/>
    <p:sldId id="523" r:id="rId85"/>
    <p:sldId id="524" r:id="rId86"/>
    <p:sldId id="525" r:id="rId87"/>
    <p:sldId id="526" r:id="rId88"/>
    <p:sldId id="527" r:id="rId89"/>
    <p:sldId id="528" r:id="rId9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EBED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86" d="100"/>
          <a:sy n="86" d="100"/>
        </p:scale>
        <p:origin x="514" y="67"/>
      </p:cViewPr>
      <p:guideLst>
        <p:guide orient="horz" pos="2183"/>
        <p:guide pos="438"/>
        <p:guide pos="7242"/>
        <p:guide orient="horz"/>
        <p:guide orient="horz" pos="1797"/>
        <p:guide orient="horz" pos="2886"/>
        <p:guide pos="98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3" Type="http://schemas.openxmlformats.org/officeDocument/2006/relationships/tableStyles" Target="tableStyles.xml"/><Relationship Id="rId92" Type="http://schemas.openxmlformats.org/officeDocument/2006/relationships/viewProps" Target="viewProps.xml"/><Relationship Id="rId91" Type="http://schemas.openxmlformats.org/officeDocument/2006/relationships/presProps" Target="presProps.xml"/><Relationship Id="rId90" Type="http://schemas.openxmlformats.org/officeDocument/2006/relationships/slide" Target="slides/slide88.xml"/><Relationship Id="rId9" Type="http://schemas.openxmlformats.org/officeDocument/2006/relationships/slide" Target="slides/slide7.xml"/><Relationship Id="rId89" Type="http://schemas.openxmlformats.org/officeDocument/2006/relationships/slide" Target="slides/slide87.xml"/><Relationship Id="rId88" Type="http://schemas.openxmlformats.org/officeDocument/2006/relationships/slide" Target="slides/slide86.xml"/><Relationship Id="rId87" Type="http://schemas.openxmlformats.org/officeDocument/2006/relationships/slide" Target="slides/slide85.xml"/><Relationship Id="rId86" Type="http://schemas.openxmlformats.org/officeDocument/2006/relationships/slide" Target="slides/slide84.xml"/><Relationship Id="rId85" Type="http://schemas.openxmlformats.org/officeDocument/2006/relationships/slide" Target="slides/slide83.xml"/><Relationship Id="rId84" Type="http://schemas.openxmlformats.org/officeDocument/2006/relationships/slide" Target="slides/slide82.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png>
</file>

<file path=ppt/media/image4.wdp>
</file>

<file path=ppt/media/image5.png>
</file>

<file path=ppt/media/image6.png>
</file>

<file path=ppt/media/image7.wdp>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a:blip r:embed="rId2"/>
          <a:stretch>
            <a:fillRect/>
          </a:stretch>
        </a:blipFill>
        <a:effectLst/>
      </p:bgPr>
    </p:bg>
    <p:spTree>
      <p:nvGrpSpPr>
        <p:cNvPr id="1" name=""/>
        <p:cNvGrpSpPr/>
        <p:nvPr/>
      </p:nvGrpSpPr>
      <p:grpSpPr>
        <a:xfrm>
          <a:off x="0" y="0"/>
          <a:ext cx="0" cy="0"/>
          <a:chOff x="0" y="0"/>
          <a:chExt cx="0" cy="0"/>
        </a:xfrm>
      </p:grpSpPr>
      <p:sp>
        <p:nvSpPr>
          <p:cNvPr id="3" name="矩形 2"/>
          <p:cNvSpPr/>
          <p:nvPr userDrawn="1"/>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lvl1pPr>
              <a:buNone/>
              <a:defRPr lang="zh-CN" altLang="en-US" sz="2800" b="1" dirty="0" smtClean="0">
                <a:solidFill>
                  <a:schemeClr val="tx1">
                    <a:lumMod val="75000"/>
                  </a:schemeClr>
                </a:solidFill>
                <a:latin typeface="+mn-lt"/>
                <a:ea typeface="+mn-ea"/>
                <a:cs typeface="+mn-cs"/>
              </a:defRPr>
            </a:lvl1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Rectangle 25"/>
          <p:cNvSpPr>
            <a:spLocks noGrp="1" noChangeArrowheads="1"/>
          </p:cNvSpPr>
          <p:nvPr>
            <p:ph type="sldNum" sz="quarter" idx="10"/>
          </p:nvPr>
        </p:nvSpPr>
        <p:spPr/>
        <p:txBody>
          <a:bodyPr/>
          <a:lstStyle>
            <a:lvl1pPr>
              <a:defRPr/>
            </a:lvl1pPr>
          </a:lstStyle>
          <a:p>
            <a:pPr>
              <a:defRPr/>
            </a:pPr>
            <a:fld id="{770CB7A5-5FE8-4257-9269-FBB8495D2706}" type="slidenum">
              <a:rPr lang="ko-KR" altLang="en-US"/>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30468D7A-2995-495E-9A2A-B137F9CACD0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DC1135C-D794-4B70-AFAB-159D2306CD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468D7A-2995-495E-9A2A-B137F9CACD0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C1135C-D794-4B70-AFAB-159D2306CD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5" Type="http://schemas.openxmlformats.org/officeDocument/2006/relationships/slideLayout" Target="../slideLayouts/slideLayout7.xml"/><Relationship Id="rId14" Type="http://schemas.openxmlformats.org/officeDocument/2006/relationships/tags" Target="../tags/tag36.xml"/><Relationship Id="rId13" Type="http://schemas.openxmlformats.org/officeDocument/2006/relationships/image" Target="../media/image5.png"/><Relationship Id="rId12" Type="http://schemas.openxmlformats.org/officeDocument/2006/relationships/tags" Target="../tags/tag35.xml"/><Relationship Id="rId11" Type="http://schemas.openxmlformats.org/officeDocument/2006/relationships/tags" Target="../tags/tag34.xml"/><Relationship Id="rId10" Type="http://schemas.openxmlformats.org/officeDocument/2006/relationships/tags" Target="../tags/tag33.xml"/><Relationship Id="rId1" Type="http://schemas.openxmlformats.org/officeDocument/2006/relationships/tags" Target="../tags/tag2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3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9" Type="http://schemas.openxmlformats.org/officeDocument/2006/relationships/tags" Target="../tags/tag47.xml"/><Relationship Id="rId8" Type="http://schemas.openxmlformats.org/officeDocument/2006/relationships/tags" Target="../tags/tag46.xml"/><Relationship Id="rId7" Type="http://schemas.openxmlformats.org/officeDocument/2006/relationships/tags" Target="../tags/tag45.xml"/><Relationship Id="rId6" Type="http://schemas.openxmlformats.org/officeDocument/2006/relationships/tags" Target="../tags/tag44.xml"/><Relationship Id="rId5" Type="http://schemas.openxmlformats.org/officeDocument/2006/relationships/tags" Target="../tags/tag43.xml"/><Relationship Id="rId4" Type="http://schemas.openxmlformats.org/officeDocument/2006/relationships/tags" Target="../tags/tag42.xml"/><Relationship Id="rId3" Type="http://schemas.openxmlformats.org/officeDocument/2006/relationships/tags" Target="../tags/tag41.xml"/><Relationship Id="rId26" Type="http://schemas.openxmlformats.org/officeDocument/2006/relationships/slideLayout" Target="../slideLayouts/slideLayout7.xml"/><Relationship Id="rId25" Type="http://schemas.openxmlformats.org/officeDocument/2006/relationships/tags" Target="../tags/tag62.xml"/><Relationship Id="rId24" Type="http://schemas.openxmlformats.org/officeDocument/2006/relationships/image" Target="../media/image5.png"/><Relationship Id="rId23" Type="http://schemas.openxmlformats.org/officeDocument/2006/relationships/tags" Target="../tags/tag61.xml"/><Relationship Id="rId22" Type="http://schemas.openxmlformats.org/officeDocument/2006/relationships/tags" Target="../tags/tag60.xml"/><Relationship Id="rId21" Type="http://schemas.openxmlformats.org/officeDocument/2006/relationships/tags" Target="../tags/tag59.xml"/><Relationship Id="rId20" Type="http://schemas.openxmlformats.org/officeDocument/2006/relationships/tags" Target="../tags/tag58.xml"/><Relationship Id="rId2" Type="http://schemas.openxmlformats.org/officeDocument/2006/relationships/tags" Target="../tags/tag40.xml"/><Relationship Id="rId19" Type="http://schemas.openxmlformats.org/officeDocument/2006/relationships/tags" Target="../tags/tag57.xml"/><Relationship Id="rId18" Type="http://schemas.openxmlformats.org/officeDocument/2006/relationships/tags" Target="../tags/tag56.xml"/><Relationship Id="rId17" Type="http://schemas.openxmlformats.org/officeDocument/2006/relationships/tags" Target="../tags/tag55.xml"/><Relationship Id="rId16" Type="http://schemas.openxmlformats.org/officeDocument/2006/relationships/tags" Target="../tags/tag54.xml"/><Relationship Id="rId15" Type="http://schemas.openxmlformats.org/officeDocument/2006/relationships/tags" Target="../tags/tag53.xml"/><Relationship Id="rId14" Type="http://schemas.openxmlformats.org/officeDocument/2006/relationships/tags" Target="../tags/tag52.xml"/><Relationship Id="rId13" Type="http://schemas.openxmlformats.org/officeDocument/2006/relationships/tags" Target="../tags/tag51.xml"/><Relationship Id="rId12" Type="http://schemas.openxmlformats.org/officeDocument/2006/relationships/tags" Target="../tags/tag50.xml"/><Relationship Id="rId11" Type="http://schemas.openxmlformats.org/officeDocument/2006/relationships/tags" Target="../tags/tag49.xml"/><Relationship Id="rId10" Type="http://schemas.openxmlformats.org/officeDocument/2006/relationships/tags" Target="../tags/tag48.xml"/><Relationship Id="rId1" Type="http://schemas.openxmlformats.org/officeDocument/2006/relationships/tags" Target="../tags/tag39.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2" Type="http://schemas.openxmlformats.org/officeDocument/2006/relationships/slideLayout" Target="../slideLayouts/slideLayout7.xml"/><Relationship Id="rId11" Type="http://schemas.openxmlformats.org/officeDocument/2006/relationships/tags" Target="../tags/tag10.xml"/><Relationship Id="rId10" Type="http://schemas.openxmlformats.org/officeDocument/2006/relationships/image" Target="../media/image5.png"/><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63.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5" Type="http://schemas.openxmlformats.org/officeDocument/2006/relationships/slideLayout" Target="../slideLayouts/slideLayout7.xml"/><Relationship Id="rId14" Type="http://schemas.openxmlformats.org/officeDocument/2006/relationships/tags" Target="../tags/tag76.xml"/><Relationship Id="rId13" Type="http://schemas.openxmlformats.org/officeDocument/2006/relationships/image" Target="../media/image5.png"/><Relationship Id="rId12" Type="http://schemas.openxmlformats.org/officeDocument/2006/relationships/tags" Target="../tags/tag75.xml"/><Relationship Id="rId11" Type="http://schemas.openxmlformats.org/officeDocument/2006/relationships/tags" Target="../tags/tag74.xml"/><Relationship Id="rId10" Type="http://schemas.openxmlformats.org/officeDocument/2006/relationships/tags" Target="../tags/tag73.xml"/><Relationship Id="rId1" Type="http://schemas.openxmlformats.org/officeDocument/2006/relationships/tags" Target="../tags/tag64.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77.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78.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79.xml"/></Relationships>
</file>

<file path=ppt/slides/_rels/slide28.xml.rels><?xml version="1.0" encoding="UTF-8" standalone="yes"?>
<Relationships xmlns="http://schemas.openxmlformats.org/package/2006/relationships"><Relationship Id="rId9" Type="http://schemas.openxmlformats.org/officeDocument/2006/relationships/tags" Target="../tags/tag88.xml"/><Relationship Id="rId8" Type="http://schemas.openxmlformats.org/officeDocument/2006/relationships/tags" Target="../tags/tag87.xml"/><Relationship Id="rId7" Type="http://schemas.openxmlformats.org/officeDocument/2006/relationships/tags" Target="../tags/tag86.xml"/><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2" Type="http://schemas.openxmlformats.org/officeDocument/2006/relationships/slideLayout" Target="../slideLayouts/slideLayout7.xml"/><Relationship Id="rId11" Type="http://schemas.openxmlformats.org/officeDocument/2006/relationships/tags" Target="../tags/tag89.xml"/><Relationship Id="rId10" Type="http://schemas.openxmlformats.org/officeDocument/2006/relationships/image" Target="../media/image5.png"/><Relationship Id="rId1" Type="http://schemas.openxmlformats.org/officeDocument/2006/relationships/tags" Target="../tags/tag80.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90.xml"/></Relationships>
</file>

<file path=ppt/slides/_rels/slide3.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2" Type="http://schemas.openxmlformats.org/officeDocument/2006/relationships/slideLayout" Target="../slideLayouts/slideLayout7.xml"/><Relationship Id="rId11" Type="http://schemas.openxmlformats.org/officeDocument/2006/relationships/tags" Target="../tags/tag20.xml"/><Relationship Id="rId10" Type="http://schemas.openxmlformats.org/officeDocument/2006/relationships/image" Target="../media/image5.png"/><Relationship Id="rId1" Type="http://schemas.openxmlformats.org/officeDocument/2006/relationships/tags" Target="../tags/tag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9" Type="http://schemas.openxmlformats.org/officeDocument/2006/relationships/tags" Target="../tags/tag99.xml"/><Relationship Id="rId8" Type="http://schemas.openxmlformats.org/officeDocument/2006/relationships/tags" Target="../tags/tag98.xml"/><Relationship Id="rId7" Type="http://schemas.openxmlformats.org/officeDocument/2006/relationships/tags" Target="../tags/tag97.xml"/><Relationship Id="rId6" Type="http://schemas.openxmlformats.org/officeDocument/2006/relationships/tags" Target="../tags/tag96.xml"/><Relationship Id="rId5" Type="http://schemas.openxmlformats.org/officeDocument/2006/relationships/tags" Target="../tags/tag95.xml"/><Relationship Id="rId4" Type="http://schemas.openxmlformats.org/officeDocument/2006/relationships/tags" Target="../tags/tag94.xml"/><Relationship Id="rId3" Type="http://schemas.openxmlformats.org/officeDocument/2006/relationships/tags" Target="../tags/tag93.xml"/><Relationship Id="rId2" Type="http://schemas.openxmlformats.org/officeDocument/2006/relationships/tags" Target="../tags/tag92.xml"/><Relationship Id="rId12" Type="http://schemas.openxmlformats.org/officeDocument/2006/relationships/slideLayout" Target="../slideLayouts/slideLayout7.xml"/><Relationship Id="rId11" Type="http://schemas.openxmlformats.org/officeDocument/2006/relationships/tags" Target="../tags/tag100.xml"/><Relationship Id="rId10" Type="http://schemas.openxmlformats.org/officeDocument/2006/relationships/image" Target="../media/image5.png"/><Relationship Id="rId1" Type="http://schemas.openxmlformats.org/officeDocument/2006/relationships/tags" Target="../tags/tag9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0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1.xml"/><Relationship Id="rId1" Type="http://schemas.openxmlformats.org/officeDocument/2006/relationships/image" Target="../media/image1.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0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9" Type="http://schemas.openxmlformats.org/officeDocument/2006/relationships/tags" Target="../tags/tag111.xml"/><Relationship Id="rId8" Type="http://schemas.openxmlformats.org/officeDocument/2006/relationships/tags" Target="../tags/tag110.xml"/><Relationship Id="rId7" Type="http://schemas.openxmlformats.org/officeDocument/2006/relationships/tags" Target="../tags/tag109.xml"/><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2" Type="http://schemas.openxmlformats.org/officeDocument/2006/relationships/slideLayout" Target="../slideLayouts/slideLayout7.xml"/><Relationship Id="rId11" Type="http://schemas.openxmlformats.org/officeDocument/2006/relationships/tags" Target="../tags/tag112.xml"/><Relationship Id="rId10" Type="http://schemas.openxmlformats.org/officeDocument/2006/relationships/image" Target="../media/image5.png"/><Relationship Id="rId1" Type="http://schemas.openxmlformats.org/officeDocument/2006/relationships/tags" Target="../tags/tag103.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9" Type="http://schemas.openxmlformats.org/officeDocument/2006/relationships/tags" Target="../tags/tag122.xml"/><Relationship Id="rId8" Type="http://schemas.openxmlformats.org/officeDocument/2006/relationships/tags" Target="../tags/tag121.xml"/><Relationship Id="rId7" Type="http://schemas.openxmlformats.org/officeDocument/2006/relationships/tags" Target="../tags/tag120.xml"/><Relationship Id="rId6" Type="http://schemas.openxmlformats.org/officeDocument/2006/relationships/tags" Target="../tags/tag119.xml"/><Relationship Id="rId5" Type="http://schemas.openxmlformats.org/officeDocument/2006/relationships/tags" Target="../tags/tag118.xml"/><Relationship Id="rId4" Type="http://schemas.openxmlformats.org/officeDocument/2006/relationships/tags" Target="../tags/tag117.xml"/><Relationship Id="rId3" Type="http://schemas.openxmlformats.org/officeDocument/2006/relationships/tags" Target="../tags/tag116.xml"/><Relationship Id="rId23" Type="http://schemas.openxmlformats.org/officeDocument/2006/relationships/slideLayout" Target="../slideLayouts/slideLayout7.xml"/><Relationship Id="rId22" Type="http://schemas.openxmlformats.org/officeDocument/2006/relationships/tags" Target="../tags/tag134.xml"/><Relationship Id="rId21" Type="http://schemas.openxmlformats.org/officeDocument/2006/relationships/image" Target="../media/image5.png"/><Relationship Id="rId20" Type="http://schemas.openxmlformats.org/officeDocument/2006/relationships/tags" Target="../tags/tag133.xml"/><Relationship Id="rId2" Type="http://schemas.openxmlformats.org/officeDocument/2006/relationships/tags" Target="../tags/tag115.xml"/><Relationship Id="rId19" Type="http://schemas.openxmlformats.org/officeDocument/2006/relationships/tags" Target="../tags/tag132.xml"/><Relationship Id="rId18" Type="http://schemas.openxmlformats.org/officeDocument/2006/relationships/tags" Target="../tags/tag131.xml"/><Relationship Id="rId17" Type="http://schemas.openxmlformats.org/officeDocument/2006/relationships/tags" Target="../tags/tag130.xml"/><Relationship Id="rId16" Type="http://schemas.openxmlformats.org/officeDocument/2006/relationships/tags" Target="../tags/tag129.xml"/><Relationship Id="rId15" Type="http://schemas.openxmlformats.org/officeDocument/2006/relationships/tags" Target="../tags/tag128.xml"/><Relationship Id="rId14" Type="http://schemas.openxmlformats.org/officeDocument/2006/relationships/tags" Target="../tags/tag127.xml"/><Relationship Id="rId13" Type="http://schemas.openxmlformats.org/officeDocument/2006/relationships/tags" Target="../tags/tag126.xml"/><Relationship Id="rId12" Type="http://schemas.openxmlformats.org/officeDocument/2006/relationships/tags" Target="../tags/tag125.xml"/><Relationship Id="rId11" Type="http://schemas.openxmlformats.org/officeDocument/2006/relationships/tags" Target="../tags/tag124.xml"/><Relationship Id="rId10" Type="http://schemas.openxmlformats.org/officeDocument/2006/relationships/tags" Target="../tags/tag123.xml"/><Relationship Id="rId1" Type="http://schemas.openxmlformats.org/officeDocument/2006/relationships/tags" Target="../tags/tag11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2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5.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6.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7.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3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0.xml"/></Relationships>
</file>

<file path=ppt/slides/_rels/slide7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1.xml"/></Relationships>
</file>

<file path=ppt/slides/_rels/slide7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tags" Target="../tags/tag14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23.xml"/><Relationship Id="rId2" Type="http://schemas.microsoft.com/office/2007/relationships/hdphoto" Target="../media/image7.wdp"/><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grpSp>
        <p:nvGrpSpPr>
          <p:cNvPr id="4" name="组合 3"/>
          <p:cNvGrpSpPr/>
          <p:nvPr/>
        </p:nvGrpSpPr>
        <p:grpSpPr>
          <a:xfrm>
            <a:off x="1468385" y="1184256"/>
            <a:ext cx="9255229" cy="3006743"/>
            <a:chOff x="1468385" y="1184256"/>
            <a:chExt cx="9255229" cy="3006743"/>
          </a:xfrm>
        </p:grpSpPr>
        <p:pic>
          <p:nvPicPr>
            <p:cNvPr id="5" name="图片 4"/>
            <p:cNvPicPr>
              <a:picLocks noChangeAspect="1"/>
            </p:cNvPicPr>
            <p:nvPr/>
          </p:nvPicPr>
          <p:blipFill rotWithShape="1">
            <a:blip r:embed="rId2">
              <a:biLevel thresh="25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9479" t="20556" r="9479" b="42840"/>
            <a:stretch>
              <a:fillRect/>
            </a:stretch>
          </p:blipFill>
          <p:spPr>
            <a:xfrm>
              <a:off x="1468385" y="1184256"/>
              <a:ext cx="9255229" cy="3006743"/>
            </a:xfrm>
            <a:prstGeom prst="rect">
              <a:avLst/>
            </a:prstGeom>
          </p:spPr>
        </p:pic>
        <p:sp>
          <p:nvSpPr>
            <p:cNvPr id="3" name="矩形 2"/>
            <p:cNvSpPr/>
            <p:nvPr/>
          </p:nvSpPr>
          <p:spPr>
            <a:xfrm>
              <a:off x="2568826" y="2505367"/>
              <a:ext cx="7301999" cy="1015663"/>
            </a:xfrm>
            <a:prstGeom prst="rect">
              <a:avLst/>
            </a:prstGeom>
          </p:spPr>
          <p:txBody>
            <a:bodyPr wrap="none">
              <a:spAutoFit/>
            </a:bodyPr>
            <a:lstStyle/>
            <a:p>
              <a:pPr algn="ctr" eaLnBrk="0" hangingPunct="0"/>
              <a:r>
                <a:rPr lang="zh-CN" altLang="en-US" sz="6000" b="1" dirty="0">
                  <a:solidFill>
                    <a:schemeClr val="bg1"/>
                  </a:solidFill>
                  <a:effectLst>
                    <a:outerShdw blurRad="38100" dist="38100" dir="2700000" algn="tl">
                      <a:srgbClr val="000000">
                        <a:alpha val="43137"/>
                      </a:srgbClr>
                    </a:outerShdw>
                  </a:effectLst>
                  <a:cs typeface="+mn-ea"/>
                  <a:sym typeface="+mn-lt"/>
                </a:rPr>
                <a:t>面向对象方法（２） </a:t>
              </a:r>
              <a:endParaRPr lang="zh-CN" altLang="en-US" sz="6000" b="1" dirty="0">
                <a:solidFill>
                  <a:schemeClr val="bg1"/>
                </a:solidFill>
                <a:effectLst>
                  <a:outerShdw blurRad="38100" dist="38100" dir="2700000" algn="tl">
                    <a:srgbClr val="000000">
                      <a:alpha val="43137"/>
                    </a:srgbClr>
                  </a:outerShdw>
                </a:effectLst>
                <a:cs typeface="+mn-ea"/>
                <a:sym typeface="+mn-lt"/>
              </a:endParaRPr>
            </a:p>
          </p:txBody>
        </p:sp>
      </p:grpSp>
      <p:sp>
        <p:nvSpPr>
          <p:cNvPr id="7" name="矩形 6"/>
          <p:cNvSpPr/>
          <p:nvPr/>
        </p:nvSpPr>
        <p:spPr>
          <a:xfrm>
            <a:off x="37071" y="28833"/>
            <a:ext cx="12117858" cy="6800334"/>
          </a:xfrm>
          <a:prstGeom prst="rect">
            <a:avLst/>
          </a:prstGeom>
          <a:noFill/>
          <a:ln w="69850">
            <a:gradFill>
              <a:gsLst>
                <a:gs pos="0">
                  <a:schemeClr val="accent1">
                    <a:lumMod val="5000"/>
                    <a:lumOff val="95000"/>
                  </a:schemeClr>
                </a:gs>
                <a:gs pos="74000">
                  <a:schemeClr val="bg1"/>
                </a:gs>
                <a:gs pos="55000">
                  <a:schemeClr val="bg1">
                    <a:lumMod val="65000"/>
                  </a:schemeClr>
                </a:gs>
                <a:gs pos="100000">
                  <a:schemeClr val="bg1">
                    <a:lumMod val="50000"/>
                  </a:schemeClr>
                </a:gs>
              </a:gsLst>
              <a:lin ang="5400000" scaled="1"/>
            </a:gradFill>
          </a:ln>
          <a:scene3d>
            <a:camera prst="orthographicFront"/>
            <a:lightRig rig="threePt" dir="t"/>
          </a:scene3d>
          <a:sp3d>
            <a:bevelT w="152400" h="5080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grpSp>
        <p:nvGrpSpPr>
          <p:cNvPr id="80" name="组合 79"/>
          <p:cNvGrpSpPr/>
          <p:nvPr/>
        </p:nvGrpSpPr>
        <p:grpSpPr>
          <a:xfrm>
            <a:off x="531854" y="555626"/>
            <a:ext cx="3618941" cy="876848"/>
            <a:chOff x="303309" y="247818"/>
            <a:chExt cx="4934036" cy="725466"/>
          </a:xfrm>
        </p:grpSpPr>
        <p:sp>
          <p:nvSpPr>
            <p:cNvPr id="81" name="文本框 80"/>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82" name="组合 81"/>
            <p:cNvGrpSpPr/>
            <p:nvPr/>
          </p:nvGrpSpPr>
          <p:grpSpPr>
            <a:xfrm>
              <a:off x="303309" y="247818"/>
              <a:ext cx="4934036" cy="725466"/>
              <a:chOff x="303309" y="247818"/>
              <a:chExt cx="4934036" cy="725466"/>
            </a:xfrm>
          </p:grpSpPr>
          <p:grpSp>
            <p:nvGrpSpPr>
              <p:cNvPr id="83" name="组合 82"/>
              <p:cNvGrpSpPr/>
              <p:nvPr/>
            </p:nvGrpSpPr>
            <p:grpSpPr>
              <a:xfrm>
                <a:off x="349799" y="247818"/>
                <a:ext cx="4791980" cy="261575"/>
                <a:chOff x="349799" y="247818"/>
                <a:chExt cx="4791980" cy="261575"/>
              </a:xfrm>
            </p:grpSpPr>
            <p:cxnSp>
              <p:nvCxnSpPr>
                <p:cNvPr id="98" name="直接连接符 9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10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103" name="任意多边形: 形状 10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4" name="组合 83"/>
              <p:cNvGrpSpPr/>
              <p:nvPr/>
            </p:nvGrpSpPr>
            <p:grpSpPr>
              <a:xfrm>
                <a:off x="349799" y="711709"/>
                <a:ext cx="4815092" cy="261575"/>
                <a:chOff x="358852" y="925118"/>
                <a:chExt cx="4815092" cy="261575"/>
              </a:xfrm>
            </p:grpSpPr>
            <p:cxnSp>
              <p:nvCxnSpPr>
                <p:cNvPr id="91" name="直接连接符 9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9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97" name="任意多边形: 形状 9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5" name="组合 84"/>
              <p:cNvGrpSpPr/>
              <p:nvPr/>
            </p:nvGrpSpPr>
            <p:grpSpPr>
              <a:xfrm>
                <a:off x="5102913" y="489126"/>
                <a:ext cx="134432" cy="329693"/>
                <a:chOff x="5102913" y="489126"/>
                <a:chExt cx="134432" cy="329693"/>
              </a:xfrm>
            </p:grpSpPr>
            <p:sp>
              <p:nvSpPr>
                <p:cNvPr id="89" name="椭圆 88"/>
                <p:cNvSpPr/>
                <p:nvPr/>
              </p:nvSpPr>
              <p:spPr>
                <a:xfrm>
                  <a:off x="5138961" y="769513"/>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0" name="椭圆 89"/>
                <p:cNvSpPr/>
                <p:nvPr/>
              </p:nvSpPr>
              <p:spPr>
                <a:xfrm>
                  <a:off x="5102913" y="489126"/>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86" name="组合 85"/>
              <p:cNvGrpSpPr/>
              <p:nvPr/>
            </p:nvGrpSpPr>
            <p:grpSpPr>
              <a:xfrm>
                <a:off x="303309" y="399838"/>
                <a:ext cx="72684" cy="329693"/>
                <a:chOff x="5115585" y="489126"/>
                <a:chExt cx="72684" cy="329693"/>
              </a:xfrm>
            </p:grpSpPr>
            <p:sp>
              <p:nvSpPr>
                <p:cNvPr id="87" name="椭圆 86"/>
                <p:cNvSpPr/>
                <p:nvPr/>
              </p:nvSpPr>
              <p:spPr>
                <a:xfrm>
                  <a:off x="5115585"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椭圆 87"/>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
        <p:nvSpPr>
          <p:cNvPr id="2" name="文本框 1"/>
          <p:cNvSpPr txBox="1"/>
          <p:nvPr/>
        </p:nvSpPr>
        <p:spPr>
          <a:xfrm>
            <a:off x="798824" y="1987376"/>
            <a:ext cx="4185551" cy="3970318"/>
          </a:xfrm>
          <a:prstGeom prst="rect">
            <a:avLst/>
          </a:prstGeom>
          <a:noFill/>
        </p:spPr>
        <p:txBody>
          <a:bodyPr wrap="square" rtlCol="0">
            <a:spAutoFit/>
          </a:bodyPr>
          <a:lstStyle/>
          <a:p>
            <a:pPr>
              <a:lnSpc>
                <a:spcPct val="150000"/>
              </a:lnSpc>
            </a:pPr>
            <a:r>
              <a:rPr lang="zh-CN" altLang="en-US" sz="2400" dirty="0">
                <a:solidFill>
                  <a:srgbClr val="0070C0"/>
                </a:solidFill>
                <a:cs typeface="+mn-ea"/>
                <a:sym typeface="+mn-lt"/>
              </a:rPr>
              <a:t>原因分析：“浅拷贝”</a:t>
            </a:r>
            <a:endParaRPr lang="en-US" altLang="zh-CN" sz="2400" dirty="0">
              <a:solidFill>
                <a:srgbClr val="0070C0"/>
              </a:solidFill>
              <a:cs typeface="+mn-ea"/>
              <a:sym typeface="+mn-lt"/>
            </a:endParaRPr>
          </a:p>
          <a:p>
            <a:pPr>
              <a:lnSpc>
                <a:spcPct val="150000"/>
              </a:lnSpc>
            </a:pPr>
            <a:endParaRPr lang="zh-CN" altLang="en-US" sz="2400" dirty="0">
              <a:solidFill>
                <a:srgbClr val="0070C0"/>
              </a:solidFill>
              <a:cs typeface="+mn-ea"/>
              <a:sym typeface="+mn-lt"/>
            </a:endParaRPr>
          </a:p>
          <a:p>
            <a:pPr>
              <a:lnSpc>
                <a:spcPct val="150000"/>
              </a:lnSpc>
            </a:pPr>
            <a:r>
              <a:rPr lang="zh-CN" altLang="en-US" sz="2400" dirty="0">
                <a:cs typeface="+mn-ea"/>
                <a:sym typeface="+mn-lt"/>
              </a:rPr>
              <a:t>右图是对象</a:t>
            </a:r>
            <a:r>
              <a:rPr lang="en-US" altLang="zh-CN" sz="2400" dirty="0">
                <a:cs typeface="+mn-ea"/>
                <a:sym typeface="+mn-lt"/>
              </a:rPr>
              <a:t>x</a:t>
            </a:r>
            <a:r>
              <a:rPr lang="zh-CN" altLang="en-US" sz="2400" dirty="0">
                <a:cs typeface="+mn-ea"/>
                <a:sym typeface="+mn-lt"/>
              </a:rPr>
              <a:t>和对象</a:t>
            </a:r>
            <a:r>
              <a:rPr lang="en-US" altLang="zh-CN" sz="2400" dirty="0">
                <a:cs typeface="+mn-ea"/>
                <a:sym typeface="+mn-lt"/>
              </a:rPr>
              <a:t>y</a:t>
            </a:r>
            <a:r>
              <a:rPr lang="zh-CN" altLang="en-US" sz="2400" dirty="0">
                <a:cs typeface="+mn-ea"/>
                <a:sym typeface="+mn-lt"/>
              </a:rPr>
              <a:t>的数据成员取值示意图。 </a:t>
            </a:r>
            <a:r>
              <a:rPr lang="en-US" altLang="zh-CN" sz="2400" dirty="0">
                <a:solidFill>
                  <a:srgbClr val="0070C0"/>
                </a:solidFill>
                <a:cs typeface="+mn-ea"/>
                <a:sym typeface="+mn-lt"/>
              </a:rPr>
              <a:t>x</a:t>
            </a:r>
            <a:r>
              <a:rPr lang="zh-CN" altLang="en-US" sz="2400" dirty="0">
                <a:solidFill>
                  <a:srgbClr val="0070C0"/>
                </a:solidFill>
                <a:cs typeface="+mn-ea"/>
                <a:sym typeface="+mn-lt"/>
              </a:rPr>
              <a:t>和</a:t>
            </a:r>
            <a:r>
              <a:rPr lang="en-US" altLang="zh-CN" sz="2400" dirty="0">
                <a:solidFill>
                  <a:srgbClr val="0070C0"/>
                </a:solidFill>
                <a:cs typeface="+mn-ea"/>
                <a:sym typeface="+mn-lt"/>
              </a:rPr>
              <a:t>y</a:t>
            </a:r>
            <a:r>
              <a:rPr lang="zh-CN" altLang="en-US" sz="2400" dirty="0">
                <a:solidFill>
                  <a:srgbClr val="0070C0"/>
                </a:solidFill>
                <a:cs typeface="+mn-ea"/>
                <a:sym typeface="+mn-lt"/>
              </a:rPr>
              <a:t>的生命周期结束，分别调用析构函数按照先</a:t>
            </a:r>
            <a:r>
              <a:rPr lang="en-US" altLang="zh-CN" sz="2400" dirty="0">
                <a:solidFill>
                  <a:srgbClr val="0070C0"/>
                </a:solidFill>
                <a:cs typeface="+mn-ea"/>
                <a:sym typeface="+mn-lt"/>
              </a:rPr>
              <a:t>y</a:t>
            </a:r>
            <a:r>
              <a:rPr lang="zh-CN" altLang="en-US" sz="2400" dirty="0">
                <a:solidFill>
                  <a:srgbClr val="0070C0"/>
                </a:solidFill>
                <a:cs typeface="+mn-ea"/>
                <a:sym typeface="+mn-lt"/>
              </a:rPr>
              <a:t>再</a:t>
            </a:r>
            <a:r>
              <a:rPr lang="en-US" altLang="zh-CN" sz="2400" dirty="0">
                <a:solidFill>
                  <a:srgbClr val="0070C0"/>
                </a:solidFill>
                <a:cs typeface="+mn-ea"/>
                <a:sym typeface="+mn-lt"/>
              </a:rPr>
              <a:t>x</a:t>
            </a:r>
            <a:r>
              <a:rPr lang="zh-CN" altLang="en-US" sz="2400" dirty="0">
                <a:solidFill>
                  <a:srgbClr val="0070C0"/>
                </a:solidFill>
                <a:cs typeface="+mn-ea"/>
                <a:sym typeface="+mn-lt"/>
              </a:rPr>
              <a:t>的顺序撤销掉两个对象。</a:t>
            </a:r>
            <a:endParaRPr lang="zh-CN" altLang="en-US" sz="2400" dirty="0">
              <a:solidFill>
                <a:srgbClr val="0070C0"/>
              </a:solidFill>
              <a:cs typeface="+mn-ea"/>
              <a:sym typeface="+mn-lt"/>
            </a:endParaRPr>
          </a:p>
        </p:txBody>
      </p:sp>
      <p:grpSp>
        <p:nvGrpSpPr>
          <p:cNvPr id="6" name="组合 5"/>
          <p:cNvGrpSpPr/>
          <p:nvPr/>
        </p:nvGrpSpPr>
        <p:grpSpPr>
          <a:xfrm>
            <a:off x="5116723" y="2148741"/>
            <a:ext cx="6806334" cy="3324525"/>
            <a:chOff x="5224300" y="1879800"/>
            <a:chExt cx="6806334" cy="3324525"/>
          </a:xfrm>
        </p:grpSpPr>
        <p:sp>
          <p:nvSpPr>
            <p:cNvPr id="29" name="文本框 28"/>
            <p:cNvSpPr txBox="1"/>
            <p:nvPr/>
          </p:nvSpPr>
          <p:spPr>
            <a:xfrm>
              <a:off x="5236298" y="1879800"/>
              <a:ext cx="761035" cy="1200329"/>
            </a:xfrm>
            <a:prstGeom prst="rect">
              <a:avLst/>
            </a:prstGeom>
            <a:noFill/>
          </p:spPr>
          <p:txBody>
            <a:bodyPr wrap="square" rtlCol="0">
              <a:spAutoFit/>
            </a:bodyPr>
            <a:lstStyle/>
            <a:p>
              <a:pPr algn="ctr"/>
              <a:r>
                <a:rPr lang="zh-CN" altLang="en-US" sz="2400" dirty="0">
                  <a:cs typeface="+mn-ea"/>
                  <a:sym typeface="+mn-lt"/>
                </a:rPr>
                <a:t>对</a:t>
              </a:r>
              <a:endParaRPr lang="en-US" altLang="zh-CN" sz="2400" dirty="0">
                <a:cs typeface="+mn-ea"/>
                <a:sym typeface="+mn-lt"/>
              </a:endParaRPr>
            </a:p>
            <a:p>
              <a:pPr algn="ctr"/>
              <a:r>
                <a:rPr lang="zh-CN" altLang="en-US" sz="2400" dirty="0">
                  <a:cs typeface="+mn-ea"/>
                  <a:sym typeface="+mn-lt"/>
                </a:rPr>
                <a:t>象</a:t>
              </a:r>
              <a:endParaRPr lang="en-US" altLang="zh-CN" sz="2400" dirty="0">
                <a:cs typeface="+mn-ea"/>
                <a:sym typeface="+mn-lt"/>
              </a:endParaRPr>
            </a:p>
            <a:p>
              <a:pPr algn="ctr"/>
              <a:r>
                <a:rPr lang="en-US" altLang="zh-CN" sz="2400" dirty="0">
                  <a:cs typeface="+mn-ea"/>
                  <a:sym typeface="+mn-lt"/>
                </a:rPr>
                <a:t>x</a:t>
              </a:r>
              <a:endParaRPr lang="zh-CN" altLang="en-US" sz="2400" dirty="0">
                <a:cs typeface="+mn-ea"/>
                <a:sym typeface="+mn-lt"/>
              </a:endParaRPr>
            </a:p>
          </p:txBody>
        </p:sp>
        <p:sp>
          <p:nvSpPr>
            <p:cNvPr id="30" name="文本框 29"/>
            <p:cNvSpPr txBox="1"/>
            <p:nvPr/>
          </p:nvSpPr>
          <p:spPr>
            <a:xfrm>
              <a:off x="5224300" y="3905823"/>
              <a:ext cx="761035" cy="1200329"/>
            </a:xfrm>
            <a:prstGeom prst="rect">
              <a:avLst/>
            </a:prstGeom>
            <a:noFill/>
          </p:spPr>
          <p:txBody>
            <a:bodyPr wrap="square" rtlCol="0">
              <a:spAutoFit/>
            </a:bodyPr>
            <a:lstStyle/>
            <a:p>
              <a:pPr algn="ctr"/>
              <a:r>
                <a:rPr lang="zh-CN" altLang="en-US" sz="2400" dirty="0">
                  <a:cs typeface="+mn-ea"/>
                  <a:sym typeface="+mn-lt"/>
                </a:rPr>
                <a:t>对</a:t>
              </a:r>
              <a:endParaRPr lang="en-US" altLang="zh-CN" sz="2400" dirty="0">
                <a:cs typeface="+mn-ea"/>
                <a:sym typeface="+mn-lt"/>
              </a:endParaRPr>
            </a:p>
            <a:p>
              <a:pPr algn="ctr"/>
              <a:r>
                <a:rPr lang="zh-CN" altLang="en-US" sz="2400" dirty="0">
                  <a:cs typeface="+mn-ea"/>
                  <a:sym typeface="+mn-lt"/>
                </a:rPr>
                <a:t>象</a:t>
              </a:r>
              <a:endParaRPr lang="en-US" altLang="zh-CN" sz="2400" dirty="0">
                <a:cs typeface="+mn-ea"/>
                <a:sym typeface="+mn-lt"/>
              </a:endParaRPr>
            </a:p>
            <a:p>
              <a:pPr algn="ctr"/>
              <a:r>
                <a:rPr lang="en-US" altLang="zh-CN" sz="2400" dirty="0">
                  <a:cs typeface="+mn-ea"/>
                  <a:sym typeface="+mn-lt"/>
                </a:rPr>
                <a:t>y</a:t>
              </a:r>
              <a:endParaRPr lang="zh-CN" altLang="en-US" sz="2400" dirty="0">
                <a:cs typeface="+mn-ea"/>
                <a:sym typeface="+mn-lt"/>
              </a:endParaRPr>
            </a:p>
          </p:txBody>
        </p:sp>
        <p:sp>
          <p:nvSpPr>
            <p:cNvPr id="31" name="文本框 30"/>
            <p:cNvSpPr txBox="1"/>
            <p:nvPr/>
          </p:nvSpPr>
          <p:spPr>
            <a:xfrm>
              <a:off x="6111029" y="1987376"/>
              <a:ext cx="1867559" cy="523220"/>
            </a:xfrm>
            <a:prstGeom prst="rect">
              <a:avLst/>
            </a:prstGeom>
            <a:noFill/>
            <a:ln w="19050">
              <a:solidFill>
                <a:schemeClr val="tx1"/>
              </a:solidFill>
            </a:ln>
          </p:spPr>
          <p:txBody>
            <a:bodyPr wrap="square" rtlCol="0">
              <a:spAutoFit/>
            </a:bodyPr>
            <a:lstStyle/>
            <a:p>
              <a:r>
                <a:rPr lang="en-US" altLang="zh-CN" sz="2800" dirty="0" err="1">
                  <a:cs typeface="+mn-ea"/>
                  <a:sym typeface="+mn-lt"/>
                </a:rPr>
                <a:t>m_size</a:t>
              </a:r>
              <a:r>
                <a:rPr lang="en-US" altLang="zh-CN" sz="2800" dirty="0">
                  <a:cs typeface="+mn-ea"/>
                  <a:sym typeface="+mn-lt"/>
                </a:rPr>
                <a:t>=20</a:t>
              </a:r>
              <a:endParaRPr lang="zh-CN" altLang="en-US" sz="2800" dirty="0">
                <a:cs typeface="+mn-ea"/>
                <a:sym typeface="+mn-lt"/>
              </a:endParaRPr>
            </a:p>
          </p:txBody>
        </p:sp>
        <p:sp>
          <p:nvSpPr>
            <p:cNvPr id="32" name="文本框 31"/>
            <p:cNvSpPr txBox="1"/>
            <p:nvPr/>
          </p:nvSpPr>
          <p:spPr>
            <a:xfrm>
              <a:off x="6111028" y="2762658"/>
              <a:ext cx="1867559" cy="523220"/>
            </a:xfrm>
            <a:prstGeom prst="rect">
              <a:avLst/>
            </a:prstGeom>
            <a:noFill/>
            <a:ln w="19050">
              <a:solidFill>
                <a:schemeClr val="tx1"/>
              </a:solidFill>
            </a:ln>
          </p:spPr>
          <p:txBody>
            <a:bodyPr wrap="square" rtlCol="0">
              <a:spAutoFit/>
            </a:bodyPr>
            <a:lstStyle/>
            <a:p>
              <a:r>
                <a:rPr lang="en-US" altLang="zh-CN" sz="2800" dirty="0" err="1">
                  <a:cs typeface="+mn-ea"/>
                  <a:sym typeface="+mn-lt"/>
                </a:rPr>
                <a:t>m_ptr</a:t>
              </a:r>
              <a:endParaRPr lang="zh-CN" altLang="en-US" sz="2800" dirty="0">
                <a:cs typeface="+mn-ea"/>
                <a:sym typeface="+mn-lt"/>
              </a:endParaRPr>
            </a:p>
          </p:txBody>
        </p:sp>
        <p:sp>
          <p:nvSpPr>
            <p:cNvPr id="33" name="文本框 32"/>
            <p:cNvSpPr txBox="1"/>
            <p:nvPr/>
          </p:nvSpPr>
          <p:spPr>
            <a:xfrm>
              <a:off x="6111028" y="3905823"/>
              <a:ext cx="1867559" cy="523220"/>
            </a:xfrm>
            <a:prstGeom prst="rect">
              <a:avLst/>
            </a:prstGeom>
            <a:noFill/>
            <a:ln w="19050">
              <a:solidFill>
                <a:schemeClr val="tx1"/>
              </a:solidFill>
            </a:ln>
          </p:spPr>
          <p:txBody>
            <a:bodyPr wrap="square" rtlCol="0">
              <a:spAutoFit/>
            </a:bodyPr>
            <a:lstStyle/>
            <a:p>
              <a:r>
                <a:rPr lang="en-US" altLang="zh-CN" sz="2800" dirty="0" err="1">
                  <a:cs typeface="+mn-ea"/>
                  <a:sym typeface="+mn-lt"/>
                </a:rPr>
                <a:t>m_size</a:t>
              </a:r>
              <a:r>
                <a:rPr lang="en-US" altLang="zh-CN" sz="2800" dirty="0">
                  <a:cs typeface="+mn-ea"/>
                  <a:sym typeface="+mn-lt"/>
                </a:rPr>
                <a:t>=20</a:t>
              </a:r>
              <a:endParaRPr lang="zh-CN" altLang="en-US" sz="2800" dirty="0">
                <a:cs typeface="+mn-ea"/>
                <a:sym typeface="+mn-lt"/>
              </a:endParaRPr>
            </a:p>
          </p:txBody>
        </p:sp>
        <p:sp>
          <p:nvSpPr>
            <p:cNvPr id="34" name="文本框 33"/>
            <p:cNvSpPr txBox="1"/>
            <p:nvPr/>
          </p:nvSpPr>
          <p:spPr>
            <a:xfrm>
              <a:off x="6111027" y="4681105"/>
              <a:ext cx="1867559" cy="523220"/>
            </a:xfrm>
            <a:prstGeom prst="rect">
              <a:avLst/>
            </a:prstGeom>
            <a:noFill/>
            <a:ln w="19050">
              <a:solidFill>
                <a:schemeClr val="tx1"/>
              </a:solidFill>
            </a:ln>
          </p:spPr>
          <p:txBody>
            <a:bodyPr wrap="square" rtlCol="0">
              <a:spAutoFit/>
            </a:bodyPr>
            <a:lstStyle/>
            <a:p>
              <a:r>
                <a:rPr lang="en-US" altLang="zh-CN" sz="2800" dirty="0" err="1">
                  <a:cs typeface="+mn-ea"/>
                  <a:sym typeface="+mn-lt"/>
                </a:rPr>
                <a:t>m_ptr</a:t>
              </a:r>
              <a:endParaRPr lang="zh-CN" altLang="en-US" sz="2800" dirty="0">
                <a:cs typeface="+mn-ea"/>
                <a:sym typeface="+mn-lt"/>
              </a:endParaRPr>
            </a:p>
          </p:txBody>
        </p:sp>
        <p:sp>
          <p:nvSpPr>
            <p:cNvPr id="35" name="文本框 34"/>
            <p:cNvSpPr txBox="1"/>
            <p:nvPr/>
          </p:nvSpPr>
          <p:spPr>
            <a:xfrm>
              <a:off x="10163075" y="2331770"/>
              <a:ext cx="1867559" cy="1200329"/>
            </a:xfrm>
            <a:prstGeom prst="rect">
              <a:avLst/>
            </a:prstGeom>
            <a:noFill/>
            <a:ln w="19050">
              <a:solidFill>
                <a:schemeClr val="tx1"/>
              </a:solidFill>
            </a:ln>
          </p:spPr>
          <p:txBody>
            <a:bodyPr wrap="square" rtlCol="0">
              <a:spAutoFit/>
            </a:bodyPr>
            <a:lstStyle/>
            <a:p>
              <a:r>
                <a:rPr lang="zh-CN" altLang="en-US" sz="2400" dirty="0">
                  <a:cs typeface="+mn-ea"/>
                  <a:sym typeface="+mn-lt"/>
                </a:rPr>
                <a:t>为对象</a:t>
              </a:r>
              <a:r>
                <a:rPr lang="en-US" altLang="zh-CN" sz="2400" dirty="0">
                  <a:cs typeface="+mn-ea"/>
                  <a:sym typeface="+mn-lt"/>
                </a:rPr>
                <a:t>x</a:t>
              </a:r>
              <a:r>
                <a:rPr lang="zh-CN" altLang="en-US" sz="2400" dirty="0">
                  <a:cs typeface="+mn-ea"/>
                  <a:sym typeface="+mn-lt"/>
                </a:rPr>
                <a:t>分配的动态数组空间</a:t>
              </a:r>
              <a:endParaRPr lang="zh-CN" altLang="en-US" sz="2400" dirty="0">
                <a:cs typeface="+mn-ea"/>
                <a:sym typeface="+mn-lt"/>
              </a:endParaRPr>
            </a:p>
          </p:txBody>
        </p:sp>
        <p:cxnSp>
          <p:nvCxnSpPr>
            <p:cNvPr id="4" name="直接箭头连接符 3"/>
            <p:cNvCxnSpPr/>
            <p:nvPr/>
          </p:nvCxnSpPr>
          <p:spPr>
            <a:xfrm flipV="1">
              <a:off x="8230510" y="2877671"/>
              <a:ext cx="1729278" cy="179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8206192" y="3478308"/>
              <a:ext cx="1737247" cy="137159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wipe(left)">
                                      <p:cBhvr>
                                        <p:cTn id="7" dur="500"/>
                                        <p:tgtEl>
                                          <p:spTgt spid="80"/>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inVertical)">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4628608" y="1773614"/>
            <a:ext cx="7177910" cy="442264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800"/>
              </a:lnSpc>
              <a:spcBef>
                <a:spcPts val="0"/>
              </a:spcBef>
              <a:buClr>
                <a:srgbClr val="7030A0"/>
              </a:buClr>
              <a:buNone/>
            </a:pPr>
            <a:r>
              <a:rPr lang="en-US" altLang="zh-CN" sz="2400" dirty="0">
                <a:cs typeface="+mn-ea"/>
                <a:sym typeface="+mn-lt"/>
              </a:rPr>
              <a:t>class </a:t>
            </a:r>
            <a:r>
              <a:rPr lang="en-US" altLang="zh-CN" sz="2400" dirty="0" err="1">
                <a:cs typeface="+mn-ea"/>
                <a:sym typeface="+mn-lt"/>
              </a:rPr>
              <a:t>IntArray</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public:</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a:t>
            </a:r>
            <a:r>
              <a:rPr lang="en-US" altLang="zh-CN" sz="2400" dirty="0" err="1">
                <a:cs typeface="+mn-ea"/>
                <a:sym typeface="+mn-lt"/>
              </a:rPr>
              <a:t>IntArray</a:t>
            </a:r>
            <a:r>
              <a:rPr lang="en-US" altLang="zh-CN" sz="2400" dirty="0">
                <a:cs typeface="+mn-ea"/>
                <a:sym typeface="+mn-lt"/>
              </a:rPr>
              <a:t> &amp;x)  //</a:t>
            </a:r>
            <a:r>
              <a:rPr lang="zh-CN" altLang="en-US" sz="2400" dirty="0">
                <a:cs typeface="+mn-ea"/>
                <a:sym typeface="+mn-lt"/>
              </a:rPr>
              <a:t>拷贝构造函数</a:t>
            </a:r>
            <a:endParaRPr lang="zh-CN" altLang="en-US" sz="2400" dirty="0">
              <a:cs typeface="+mn-ea"/>
              <a:sym typeface="+mn-lt"/>
            </a:endParaRPr>
          </a:p>
          <a:p>
            <a:pPr marL="0" indent="0">
              <a:lnSpc>
                <a:spcPts val="2800"/>
              </a:lnSpc>
              <a:spcBef>
                <a:spcPts val="0"/>
              </a:spcBef>
              <a:buClr>
                <a:srgbClr val="7030A0"/>
              </a:buClr>
              <a:buNone/>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r>
              <a:rPr lang="en-US" altLang="zh-CN" sz="2400" dirty="0" err="1">
                <a:cs typeface="+mn-ea"/>
                <a:sym typeface="+mn-lt"/>
              </a:rPr>
              <a:t>m_size</a:t>
            </a:r>
            <a:r>
              <a:rPr lang="en-US" altLang="zh-CN" sz="2400" dirty="0">
                <a:cs typeface="+mn-ea"/>
                <a:sym typeface="+mn-lt"/>
              </a:rPr>
              <a:t>=</a:t>
            </a:r>
            <a:r>
              <a:rPr lang="en-US" altLang="zh-CN" sz="2400" dirty="0" err="1">
                <a:cs typeface="+mn-ea"/>
                <a:sym typeface="+mn-lt"/>
              </a:rPr>
              <a:t>x.m_size</a:t>
            </a:r>
            <a:r>
              <a:rPr lang="en-US" altLang="zh-CN" sz="2400" dirty="0">
                <a:cs typeface="+mn-ea"/>
                <a:sym typeface="+mn-lt"/>
              </a:rPr>
              <a:t>;</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r>
              <a:rPr lang="en-US" altLang="zh-CN" sz="2400" dirty="0" err="1">
                <a:cs typeface="+mn-ea"/>
                <a:sym typeface="+mn-lt"/>
              </a:rPr>
              <a:t>m_ptr</a:t>
            </a:r>
            <a:r>
              <a:rPr lang="en-US" altLang="zh-CN" sz="2400" dirty="0">
                <a:cs typeface="+mn-ea"/>
                <a:sym typeface="+mn-lt"/>
              </a:rPr>
              <a:t>=new </a:t>
            </a:r>
            <a:r>
              <a:rPr lang="en-US" altLang="zh-CN" sz="2400" dirty="0" err="1">
                <a:cs typeface="+mn-ea"/>
                <a:sym typeface="+mn-lt"/>
              </a:rPr>
              <a:t>int</a:t>
            </a:r>
            <a:r>
              <a:rPr lang="en-US" altLang="zh-CN" sz="2400" dirty="0">
                <a:cs typeface="+mn-ea"/>
                <a:sym typeface="+mn-lt"/>
              </a:rPr>
              <a:t>[</a:t>
            </a:r>
            <a:r>
              <a:rPr lang="en-US" altLang="zh-CN" sz="2400" dirty="0" err="1">
                <a:cs typeface="+mn-ea"/>
                <a:sym typeface="+mn-lt"/>
              </a:rPr>
              <a:t>m_size</a:t>
            </a:r>
            <a:r>
              <a:rPr lang="en-US" altLang="zh-CN" sz="2400" dirty="0">
                <a:cs typeface="+mn-ea"/>
                <a:sym typeface="+mn-lt"/>
              </a:rPr>
              <a:t>]; </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	......</a:t>
            </a:r>
            <a:endParaRPr lang="en-US" altLang="zh-CN" sz="2400" dirty="0">
              <a:cs typeface="+mn-ea"/>
              <a:sym typeface="+mn-lt"/>
            </a:endParaRPr>
          </a:p>
          <a:p>
            <a:pPr marL="0" indent="0">
              <a:lnSpc>
                <a:spcPts val="2800"/>
              </a:lnSpc>
              <a:spcBef>
                <a:spcPts val="0"/>
              </a:spcBef>
              <a:buClr>
                <a:srgbClr val="7030A0"/>
              </a:buClr>
              <a:buNone/>
            </a:pPr>
            <a:r>
              <a:rPr lang="en-US" altLang="zh-CN" sz="2400" dirty="0">
                <a:cs typeface="+mn-ea"/>
                <a:sym typeface="+mn-lt"/>
              </a:rPr>
              <a:t>};</a:t>
            </a:r>
            <a:endParaRPr lang="zh-CN" altLang="zh-CN" sz="2400" dirty="0">
              <a:cs typeface="+mn-ea"/>
              <a:sym typeface="+mn-lt"/>
            </a:endParaRPr>
          </a:p>
        </p:txBody>
      </p:sp>
      <p:grpSp>
        <p:nvGrpSpPr>
          <p:cNvPr id="30" name="组合 29"/>
          <p:cNvGrpSpPr/>
          <p:nvPr/>
        </p:nvGrpSpPr>
        <p:grpSpPr>
          <a:xfrm>
            <a:off x="531854" y="555626"/>
            <a:ext cx="3614915" cy="876848"/>
            <a:chOff x="303309" y="247818"/>
            <a:chExt cx="4928547" cy="725466"/>
          </a:xfrm>
        </p:grpSpPr>
        <p:sp>
          <p:nvSpPr>
            <p:cNvPr id="31" name="文本框 30"/>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32" name="组合 31"/>
            <p:cNvGrpSpPr/>
            <p:nvPr/>
          </p:nvGrpSpPr>
          <p:grpSpPr>
            <a:xfrm>
              <a:off x="303309" y="247818"/>
              <a:ext cx="4928547" cy="725466"/>
              <a:chOff x="303309" y="247818"/>
              <a:chExt cx="4928547"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5102914" y="489126"/>
                <a:ext cx="128942" cy="329693"/>
                <a:chOff x="5102914" y="489126"/>
                <a:chExt cx="128942" cy="329693"/>
              </a:xfrm>
            </p:grpSpPr>
            <p:sp>
              <p:nvSpPr>
                <p:cNvPr id="39" name="椭圆 38"/>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0" name="椭圆 39"/>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36" name="组合 35"/>
              <p:cNvGrpSpPr/>
              <p:nvPr/>
            </p:nvGrpSpPr>
            <p:grpSpPr>
              <a:xfrm>
                <a:off x="303309" y="399838"/>
                <a:ext cx="72685" cy="329693"/>
                <a:chOff x="5115585" y="489126"/>
                <a:chExt cx="72685" cy="329693"/>
              </a:xfrm>
            </p:grpSpPr>
            <p:sp>
              <p:nvSpPr>
                <p:cNvPr id="37" name="椭圆 36"/>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8" name="椭圆 37"/>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
        <p:nvSpPr>
          <p:cNvPr id="2" name="文本框 1"/>
          <p:cNvSpPr txBox="1"/>
          <p:nvPr/>
        </p:nvSpPr>
        <p:spPr>
          <a:xfrm>
            <a:off x="850295" y="2225940"/>
            <a:ext cx="3514748" cy="3970318"/>
          </a:xfrm>
          <a:prstGeom prst="rect">
            <a:avLst/>
          </a:prstGeom>
          <a:noFill/>
        </p:spPr>
        <p:txBody>
          <a:bodyPr wrap="square" rtlCol="0">
            <a:spAutoFit/>
          </a:bodyPr>
          <a:lstStyle/>
          <a:p>
            <a:pPr>
              <a:lnSpc>
                <a:spcPct val="150000"/>
              </a:lnSpc>
            </a:pPr>
            <a:r>
              <a:rPr lang="zh-CN" altLang="en-US" sz="2400" dirty="0">
                <a:solidFill>
                  <a:srgbClr val="0070C0"/>
                </a:solidFill>
                <a:cs typeface="+mn-ea"/>
                <a:sym typeface="+mn-lt"/>
              </a:rPr>
              <a:t>解决方法：</a:t>
            </a:r>
            <a:endParaRPr lang="en-US" altLang="zh-CN" sz="2400" dirty="0">
              <a:solidFill>
                <a:srgbClr val="0070C0"/>
              </a:solidFill>
              <a:cs typeface="+mn-ea"/>
              <a:sym typeface="+mn-lt"/>
            </a:endParaRPr>
          </a:p>
          <a:p>
            <a:pPr>
              <a:lnSpc>
                <a:spcPct val="150000"/>
              </a:lnSpc>
            </a:pPr>
            <a:r>
              <a:rPr lang="zh-CN" altLang="en-US" sz="2400" dirty="0">
                <a:cs typeface="+mn-ea"/>
                <a:sym typeface="+mn-lt"/>
              </a:rPr>
              <a:t>需要类设计者定义自己的拷贝构造函数，使得由一个对象初始化后的新对象也具有自己独立的动态数组空间。</a:t>
            </a:r>
            <a:endParaRPr lang="zh-CN" altLang="en-US" sz="2400" dirty="0">
              <a:cs typeface="+mn-ea"/>
              <a:sym typeface="+mn-lt"/>
            </a:endParaRPr>
          </a:p>
          <a:p>
            <a:pPr>
              <a:lnSpc>
                <a:spcPct val="150000"/>
              </a:lnSpc>
            </a:pPr>
            <a:endParaRPr lang="zh-CN" altLang="en-US" sz="2400" dirty="0">
              <a:solidFill>
                <a:schemeClr val="tx2"/>
              </a:solidFill>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ppt_x"/>
                                          </p:val>
                                        </p:tav>
                                        <p:tav tm="100000">
                                          <p:val>
                                            <p:strVal val="#ppt_x"/>
                                          </p:val>
                                        </p:tav>
                                      </p:tavLst>
                                    </p:anim>
                                    <p:anim calcmode="lin" valueType="num">
                                      <p:cBhvr additive="base">
                                        <p:cTn id="17"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组合 30"/>
          <p:cNvGrpSpPr/>
          <p:nvPr/>
        </p:nvGrpSpPr>
        <p:grpSpPr>
          <a:xfrm>
            <a:off x="531854" y="555626"/>
            <a:ext cx="3614915" cy="876848"/>
            <a:chOff x="303309" y="247818"/>
            <a:chExt cx="4928547" cy="725466"/>
          </a:xfrm>
        </p:grpSpPr>
        <p:sp>
          <p:nvSpPr>
            <p:cNvPr id="32" name="文本框 31"/>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33" name="组合 32"/>
            <p:cNvGrpSpPr/>
            <p:nvPr/>
          </p:nvGrpSpPr>
          <p:grpSpPr>
            <a:xfrm>
              <a:off x="303309" y="247818"/>
              <a:ext cx="4928547" cy="725466"/>
              <a:chOff x="303309" y="247818"/>
              <a:chExt cx="4928547" cy="725466"/>
            </a:xfrm>
          </p:grpSpPr>
          <p:grpSp>
            <p:nvGrpSpPr>
              <p:cNvPr id="34" name="组合 33"/>
              <p:cNvGrpSpPr/>
              <p:nvPr/>
            </p:nvGrpSpPr>
            <p:grpSpPr>
              <a:xfrm>
                <a:off x="349799" y="247818"/>
                <a:ext cx="4791980" cy="261575"/>
                <a:chOff x="349799" y="247818"/>
                <a:chExt cx="4791980" cy="261575"/>
              </a:xfrm>
            </p:grpSpPr>
            <p:cxnSp>
              <p:nvCxnSpPr>
                <p:cNvPr id="49" name="直接连接符 4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5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4" name="任意多边形: 形状 5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349799" y="711709"/>
                <a:ext cx="4815092" cy="261575"/>
                <a:chOff x="358852" y="925118"/>
                <a:chExt cx="4815092" cy="261575"/>
              </a:xfrm>
            </p:grpSpPr>
            <p:cxnSp>
              <p:nvCxnSpPr>
                <p:cNvPr id="42" name="直接连接符 4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4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8" name="任意多边形: 形状 4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6" name="组合 35"/>
              <p:cNvGrpSpPr/>
              <p:nvPr/>
            </p:nvGrpSpPr>
            <p:grpSpPr>
              <a:xfrm>
                <a:off x="5102914" y="489126"/>
                <a:ext cx="128942" cy="329693"/>
                <a:chOff x="5102914" y="489126"/>
                <a:chExt cx="128942" cy="329693"/>
              </a:xfrm>
            </p:grpSpPr>
            <p:sp>
              <p:nvSpPr>
                <p:cNvPr id="40" name="椭圆 39"/>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1" name="椭圆 40"/>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37" name="组合 36"/>
              <p:cNvGrpSpPr/>
              <p:nvPr/>
            </p:nvGrpSpPr>
            <p:grpSpPr>
              <a:xfrm>
                <a:off x="303309" y="399838"/>
                <a:ext cx="72685" cy="329693"/>
                <a:chOff x="5115585" y="489126"/>
                <a:chExt cx="72685" cy="329693"/>
              </a:xfrm>
            </p:grpSpPr>
            <p:sp>
              <p:nvSpPr>
                <p:cNvPr id="38" name="椭圆 37"/>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9" name="椭圆 38"/>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grpSp>
        <p:nvGrpSpPr>
          <p:cNvPr id="27" name="组合 26"/>
          <p:cNvGrpSpPr/>
          <p:nvPr/>
        </p:nvGrpSpPr>
        <p:grpSpPr>
          <a:xfrm>
            <a:off x="2964733" y="2238388"/>
            <a:ext cx="6806334" cy="3309136"/>
            <a:chOff x="5224300" y="1879800"/>
            <a:chExt cx="6806334" cy="3309136"/>
          </a:xfrm>
        </p:grpSpPr>
        <p:sp>
          <p:nvSpPr>
            <p:cNvPr id="28" name="文本框 27"/>
            <p:cNvSpPr txBox="1"/>
            <p:nvPr/>
          </p:nvSpPr>
          <p:spPr>
            <a:xfrm>
              <a:off x="5236298" y="1879800"/>
              <a:ext cx="761035" cy="1200329"/>
            </a:xfrm>
            <a:prstGeom prst="rect">
              <a:avLst/>
            </a:prstGeom>
            <a:noFill/>
          </p:spPr>
          <p:txBody>
            <a:bodyPr wrap="square" rtlCol="0">
              <a:spAutoFit/>
            </a:bodyPr>
            <a:lstStyle/>
            <a:p>
              <a:pPr algn="ctr"/>
              <a:r>
                <a:rPr lang="zh-CN" altLang="en-US" sz="2400" dirty="0">
                  <a:cs typeface="+mn-ea"/>
                  <a:sym typeface="+mn-lt"/>
                </a:rPr>
                <a:t>对</a:t>
              </a:r>
              <a:endParaRPr lang="en-US" altLang="zh-CN" sz="2400" dirty="0">
                <a:cs typeface="+mn-ea"/>
                <a:sym typeface="+mn-lt"/>
              </a:endParaRPr>
            </a:p>
            <a:p>
              <a:pPr algn="ctr"/>
              <a:r>
                <a:rPr lang="zh-CN" altLang="en-US" sz="2400" dirty="0">
                  <a:cs typeface="+mn-ea"/>
                  <a:sym typeface="+mn-lt"/>
                </a:rPr>
                <a:t>象</a:t>
              </a:r>
              <a:endParaRPr lang="en-US" altLang="zh-CN" sz="2400" dirty="0">
                <a:cs typeface="+mn-ea"/>
                <a:sym typeface="+mn-lt"/>
              </a:endParaRPr>
            </a:p>
            <a:p>
              <a:pPr algn="ctr"/>
              <a:r>
                <a:rPr lang="en-US" altLang="zh-CN" sz="2400" dirty="0">
                  <a:cs typeface="+mn-ea"/>
                  <a:sym typeface="+mn-lt"/>
                </a:rPr>
                <a:t>x</a:t>
              </a:r>
              <a:endParaRPr lang="zh-CN" altLang="en-US" sz="2400" dirty="0">
                <a:cs typeface="+mn-ea"/>
                <a:sym typeface="+mn-lt"/>
              </a:endParaRPr>
            </a:p>
          </p:txBody>
        </p:sp>
        <p:sp>
          <p:nvSpPr>
            <p:cNvPr id="29" name="文本框 28"/>
            <p:cNvSpPr txBox="1"/>
            <p:nvPr/>
          </p:nvSpPr>
          <p:spPr>
            <a:xfrm>
              <a:off x="5224300" y="3905823"/>
              <a:ext cx="761035" cy="1200329"/>
            </a:xfrm>
            <a:prstGeom prst="rect">
              <a:avLst/>
            </a:prstGeom>
            <a:noFill/>
          </p:spPr>
          <p:txBody>
            <a:bodyPr wrap="square" rtlCol="0">
              <a:spAutoFit/>
            </a:bodyPr>
            <a:lstStyle/>
            <a:p>
              <a:pPr algn="ctr"/>
              <a:r>
                <a:rPr lang="zh-CN" altLang="en-US" sz="2400" dirty="0">
                  <a:cs typeface="+mn-ea"/>
                  <a:sym typeface="+mn-lt"/>
                </a:rPr>
                <a:t>对</a:t>
              </a:r>
              <a:endParaRPr lang="en-US" altLang="zh-CN" sz="2400" dirty="0">
                <a:cs typeface="+mn-ea"/>
                <a:sym typeface="+mn-lt"/>
              </a:endParaRPr>
            </a:p>
            <a:p>
              <a:pPr algn="ctr"/>
              <a:r>
                <a:rPr lang="zh-CN" altLang="en-US" sz="2400" dirty="0">
                  <a:cs typeface="+mn-ea"/>
                  <a:sym typeface="+mn-lt"/>
                </a:rPr>
                <a:t>象</a:t>
              </a:r>
              <a:endParaRPr lang="en-US" altLang="zh-CN" sz="2400" dirty="0">
                <a:cs typeface="+mn-ea"/>
                <a:sym typeface="+mn-lt"/>
              </a:endParaRPr>
            </a:p>
            <a:p>
              <a:pPr algn="ctr"/>
              <a:r>
                <a:rPr lang="en-US" altLang="zh-CN" sz="2400" dirty="0">
                  <a:cs typeface="+mn-ea"/>
                  <a:sym typeface="+mn-lt"/>
                </a:rPr>
                <a:t>y</a:t>
              </a:r>
              <a:endParaRPr lang="zh-CN" altLang="en-US" sz="2400" dirty="0">
                <a:cs typeface="+mn-ea"/>
                <a:sym typeface="+mn-lt"/>
              </a:endParaRPr>
            </a:p>
          </p:txBody>
        </p:sp>
        <p:sp>
          <p:nvSpPr>
            <p:cNvPr id="55" name="文本框 54"/>
            <p:cNvSpPr txBox="1"/>
            <p:nvPr/>
          </p:nvSpPr>
          <p:spPr>
            <a:xfrm>
              <a:off x="6111029" y="1987376"/>
              <a:ext cx="1867559" cy="461665"/>
            </a:xfrm>
            <a:prstGeom prst="rect">
              <a:avLst/>
            </a:prstGeom>
            <a:noFill/>
            <a:ln w="19050">
              <a:solidFill>
                <a:schemeClr val="tx1"/>
              </a:solidFill>
            </a:ln>
          </p:spPr>
          <p:txBody>
            <a:bodyPr wrap="square" rtlCol="0">
              <a:spAutoFit/>
            </a:bodyPr>
            <a:lstStyle/>
            <a:p>
              <a:r>
                <a:rPr lang="en-US" altLang="zh-CN" sz="2400" dirty="0" err="1">
                  <a:cs typeface="+mn-ea"/>
                  <a:sym typeface="+mn-lt"/>
                </a:rPr>
                <a:t>m_size</a:t>
              </a:r>
              <a:r>
                <a:rPr lang="en-US" altLang="zh-CN" sz="2400" dirty="0">
                  <a:cs typeface="+mn-ea"/>
                  <a:sym typeface="+mn-lt"/>
                </a:rPr>
                <a:t>=20</a:t>
              </a:r>
              <a:endParaRPr lang="zh-CN" altLang="en-US" sz="2400" dirty="0">
                <a:cs typeface="+mn-ea"/>
                <a:sym typeface="+mn-lt"/>
              </a:endParaRPr>
            </a:p>
          </p:txBody>
        </p:sp>
        <p:sp>
          <p:nvSpPr>
            <p:cNvPr id="56" name="文本框 55"/>
            <p:cNvSpPr txBox="1"/>
            <p:nvPr/>
          </p:nvSpPr>
          <p:spPr>
            <a:xfrm>
              <a:off x="6111028" y="2762658"/>
              <a:ext cx="1867559" cy="461665"/>
            </a:xfrm>
            <a:prstGeom prst="rect">
              <a:avLst/>
            </a:prstGeom>
            <a:noFill/>
            <a:ln w="19050">
              <a:solidFill>
                <a:schemeClr val="tx1"/>
              </a:solidFill>
            </a:ln>
          </p:spPr>
          <p:txBody>
            <a:bodyPr wrap="square" rtlCol="0">
              <a:spAutoFit/>
            </a:bodyPr>
            <a:lstStyle/>
            <a:p>
              <a:r>
                <a:rPr lang="en-US" altLang="zh-CN" sz="2400" dirty="0" err="1">
                  <a:cs typeface="+mn-ea"/>
                  <a:sym typeface="+mn-lt"/>
                </a:rPr>
                <a:t>m_ptr</a:t>
              </a:r>
              <a:endParaRPr lang="zh-CN" altLang="en-US" sz="2400" dirty="0">
                <a:cs typeface="+mn-ea"/>
                <a:sym typeface="+mn-lt"/>
              </a:endParaRPr>
            </a:p>
          </p:txBody>
        </p:sp>
        <p:sp>
          <p:nvSpPr>
            <p:cNvPr id="57" name="文本框 56"/>
            <p:cNvSpPr txBox="1"/>
            <p:nvPr/>
          </p:nvSpPr>
          <p:spPr>
            <a:xfrm>
              <a:off x="6111028" y="3905823"/>
              <a:ext cx="1867559" cy="461665"/>
            </a:xfrm>
            <a:prstGeom prst="rect">
              <a:avLst/>
            </a:prstGeom>
            <a:noFill/>
            <a:ln w="19050">
              <a:solidFill>
                <a:schemeClr val="tx1"/>
              </a:solidFill>
            </a:ln>
          </p:spPr>
          <p:txBody>
            <a:bodyPr wrap="square" rtlCol="0">
              <a:spAutoFit/>
            </a:bodyPr>
            <a:lstStyle/>
            <a:p>
              <a:r>
                <a:rPr lang="en-US" altLang="zh-CN" sz="2400" dirty="0" err="1">
                  <a:cs typeface="+mn-ea"/>
                  <a:sym typeface="+mn-lt"/>
                </a:rPr>
                <a:t>m_size</a:t>
              </a:r>
              <a:r>
                <a:rPr lang="en-US" altLang="zh-CN" sz="2400" dirty="0">
                  <a:cs typeface="+mn-ea"/>
                  <a:sym typeface="+mn-lt"/>
                </a:rPr>
                <a:t>=20</a:t>
              </a:r>
              <a:endParaRPr lang="zh-CN" altLang="en-US" sz="2400" dirty="0">
                <a:cs typeface="+mn-ea"/>
                <a:sym typeface="+mn-lt"/>
              </a:endParaRPr>
            </a:p>
          </p:txBody>
        </p:sp>
        <p:sp>
          <p:nvSpPr>
            <p:cNvPr id="58" name="文本框 57"/>
            <p:cNvSpPr txBox="1"/>
            <p:nvPr/>
          </p:nvSpPr>
          <p:spPr>
            <a:xfrm>
              <a:off x="6111027" y="4681105"/>
              <a:ext cx="1867559" cy="461665"/>
            </a:xfrm>
            <a:prstGeom prst="rect">
              <a:avLst/>
            </a:prstGeom>
            <a:noFill/>
            <a:ln w="19050">
              <a:solidFill>
                <a:schemeClr val="tx1"/>
              </a:solidFill>
            </a:ln>
          </p:spPr>
          <p:txBody>
            <a:bodyPr wrap="square" rtlCol="0">
              <a:spAutoFit/>
            </a:bodyPr>
            <a:lstStyle/>
            <a:p>
              <a:r>
                <a:rPr lang="en-US" altLang="zh-CN" sz="2400" dirty="0" err="1">
                  <a:cs typeface="+mn-ea"/>
                  <a:sym typeface="+mn-lt"/>
                </a:rPr>
                <a:t>m_ptr</a:t>
              </a:r>
              <a:endParaRPr lang="zh-CN" altLang="en-US" sz="2400" dirty="0">
                <a:cs typeface="+mn-ea"/>
                <a:sym typeface="+mn-lt"/>
              </a:endParaRPr>
            </a:p>
          </p:txBody>
        </p:sp>
        <p:sp>
          <p:nvSpPr>
            <p:cNvPr id="59" name="文本框 58"/>
            <p:cNvSpPr txBox="1"/>
            <p:nvPr/>
          </p:nvSpPr>
          <p:spPr>
            <a:xfrm>
              <a:off x="10163075" y="1987376"/>
              <a:ext cx="1867559" cy="1200329"/>
            </a:xfrm>
            <a:prstGeom prst="rect">
              <a:avLst/>
            </a:prstGeom>
            <a:noFill/>
            <a:ln w="19050">
              <a:solidFill>
                <a:schemeClr val="tx1"/>
              </a:solidFill>
            </a:ln>
          </p:spPr>
          <p:txBody>
            <a:bodyPr wrap="square" rtlCol="0">
              <a:spAutoFit/>
            </a:bodyPr>
            <a:lstStyle/>
            <a:p>
              <a:r>
                <a:rPr lang="zh-CN" altLang="en-US" sz="2400" dirty="0">
                  <a:cs typeface="+mn-ea"/>
                  <a:sym typeface="+mn-lt"/>
                </a:rPr>
                <a:t>为对象</a:t>
              </a:r>
              <a:r>
                <a:rPr lang="en-US" altLang="zh-CN" sz="2400" dirty="0">
                  <a:cs typeface="+mn-ea"/>
                  <a:sym typeface="+mn-lt"/>
                </a:rPr>
                <a:t>x</a:t>
              </a:r>
              <a:r>
                <a:rPr lang="zh-CN" altLang="en-US" sz="2400" dirty="0">
                  <a:cs typeface="+mn-ea"/>
                  <a:sym typeface="+mn-lt"/>
                </a:rPr>
                <a:t>分配的动态数组空间</a:t>
              </a:r>
              <a:endParaRPr lang="zh-CN" altLang="en-US" sz="2400" dirty="0">
                <a:cs typeface="+mn-ea"/>
                <a:sym typeface="+mn-lt"/>
              </a:endParaRPr>
            </a:p>
          </p:txBody>
        </p:sp>
        <p:cxnSp>
          <p:nvCxnSpPr>
            <p:cNvPr id="60" name="直接箭头连接符 59"/>
            <p:cNvCxnSpPr/>
            <p:nvPr/>
          </p:nvCxnSpPr>
          <p:spPr>
            <a:xfrm flipV="1">
              <a:off x="8230510" y="2877671"/>
              <a:ext cx="1729278" cy="179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p:cNvCxnSpPr/>
            <p:nvPr/>
          </p:nvCxnSpPr>
          <p:spPr>
            <a:xfrm>
              <a:off x="8206192" y="4849906"/>
              <a:ext cx="1753596" cy="896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2" name="文本框 61"/>
            <p:cNvSpPr txBox="1"/>
            <p:nvPr/>
          </p:nvSpPr>
          <p:spPr>
            <a:xfrm>
              <a:off x="10163075" y="3988607"/>
              <a:ext cx="1867559" cy="1200329"/>
            </a:xfrm>
            <a:prstGeom prst="rect">
              <a:avLst/>
            </a:prstGeom>
            <a:noFill/>
            <a:ln w="19050">
              <a:solidFill>
                <a:schemeClr val="tx1"/>
              </a:solidFill>
            </a:ln>
          </p:spPr>
          <p:txBody>
            <a:bodyPr wrap="square" rtlCol="0">
              <a:spAutoFit/>
            </a:bodyPr>
            <a:lstStyle/>
            <a:p>
              <a:r>
                <a:rPr lang="zh-CN" altLang="en-US" sz="2400" dirty="0">
                  <a:cs typeface="+mn-ea"/>
                  <a:sym typeface="+mn-lt"/>
                </a:rPr>
                <a:t>为对象</a:t>
              </a:r>
              <a:r>
                <a:rPr lang="en-US" altLang="zh-CN" sz="2400" dirty="0">
                  <a:cs typeface="+mn-ea"/>
                  <a:sym typeface="+mn-lt"/>
                </a:rPr>
                <a:t>y</a:t>
              </a:r>
              <a:r>
                <a:rPr lang="zh-CN" altLang="en-US" sz="2400" dirty="0">
                  <a:cs typeface="+mn-ea"/>
                  <a:sym typeface="+mn-lt"/>
                </a:rPr>
                <a:t>分配的动态数组空间</a:t>
              </a:r>
              <a:endParaRPr lang="zh-CN" altLang="en-US" sz="2400" dirty="0">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custDataLst>
              <p:tags r:id="rId1"/>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Submit</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9" name="TextBox 18"/>
          <p:cNvSpPr txBox="1"/>
          <p:nvPr>
            <p:custDataLst>
              <p:tags r:id="rId2"/>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有类</a:t>
            </a:r>
            <a:r>
              <a:rPr lang="en-US" altLang="zh-CN" sz="2600" dirty="0">
                <a:solidFill>
                  <a:srgbClr val="000000"/>
                </a:solidFill>
                <a:latin typeface="微软雅黑" panose="020B0503020204020204" charset="-122"/>
                <a:ea typeface="微软雅黑" panose="020B0503020204020204" charset="-122"/>
                <a:sym typeface="微软雅黑" panose="020B0503020204020204" charset="-122"/>
              </a:rPr>
              <a:t>A</a:t>
            </a:r>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，在类</a:t>
            </a:r>
            <a:r>
              <a:rPr lang="en-US" altLang="zh-CN" sz="2600" dirty="0">
                <a:solidFill>
                  <a:srgbClr val="000000"/>
                </a:solidFill>
                <a:latin typeface="微软雅黑" panose="020B0503020204020204" charset="-122"/>
                <a:ea typeface="微软雅黑" panose="020B0503020204020204" charset="-122"/>
                <a:sym typeface="微软雅黑" panose="020B0503020204020204" charset="-122"/>
              </a:rPr>
              <a:t>A</a:t>
            </a:r>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中如果用户没有定义拷贝构造函数，则无法用一个已有对象</a:t>
            </a:r>
            <a:r>
              <a:rPr lang="en-US" altLang="zh-CN" sz="2600" dirty="0">
                <a:solidFill>
                  <a:srgbClr val="000000"/>
                </a:solidFill>
                <a:latin typeface="微软雅黑" panose="020B0503020204020204" charset="-122"/>
                <a:ea typeface="微软雅黑" panose="020B0503020204020204" charset="-122"/>
                <a:sym typeface="微软雅黑" panose="020B0503020204020204" charset="-122"/>
              </a:rPr>
              <a:t>a</a:t>
            </a:r>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初始化一个新对象</a:t>
            </a:r>
            <a:r>
              <a:rPr lang="en-US" altLang="zh-CN" sz="2600" dirty="0">
                <a:solidFill>
                  <a:srgbClr val="000000"/>
                </a:solidFill>
                <a:latin typeface="微软雅黑" panose="020B0503020204020204" charset="-122"/>
                <a:ea typeface="微软雅黑" panose="020B0503020204020204" charset="-122"/>
                <a:sym typeface="微软雅黑" panose="020B0503020204020204" charset="-122"/>
              </a:rPr>
              <a:t>b</a:t>
            </a:r>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a:t>
            </a:r>
            <a:endParaRPr lang="en-US" altLang="zh-CN"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0" name="TextBox 19"/>
          <p:cNvSpPr txBox="1"/>
          <p:nvPr>
            <p:custDataLst>
              <p:tags r:id="rId3"/>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正确</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1" name="TextBox 20"/>
          <p:cNvSpPr txBox="1"/>
          <p:nvPr>
            <p:custDataLst>
              <p:tags r:id="rId4"/>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错误</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2" name="Oval 21"/>
          <p:cNvSpPr>
            <a:spLocks noChangeAspect="1"/>
          </p:cNvSpPr>
          <p:nvPr>
            <p:custDataLst>
              <p:tags r:id="rId5"/>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3" name="Oval 22"/>
          <p:cNvSpPr>
            <a:spLocks noChangeAspect="1"/>
          </p:cNvSpPr>
          <p:nvPr>
            <p:custDataLst>
              <p:tags r:id="rId6"/>
            </p:custDataLst>
          </p:nvPr>
        </p:nvSpPr>
        <p:spPr>
          <a:xfrm>
            <a:off x="1571625" y="3707606"/>
            <a:ext cx="514350" cy="514350"/>
          </a:xfrm>
          <a:prstGeom prst="ellipse">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grpSp>
        <p:nvGrpSpPr>
          <p:cNvPr id="17" name="Group 16"/>
          <p:cNvGrpSpPr/>
          <p:nvPr>
            <p:custDataLst>
              <p:tags r:id="rId7"/>
            </p:custDataLst>
          </p:nvPr>
        </p:nvGrpSpPr>
        <p:grpSpPr>
          <a:xfrm>
            <a:off x="0" y="0"/>
            <a:ext cx="12192000" cy="635000"/>
            <a:chOff x="0" y="0"/>
            <a:chExt cx="12192000" cy="635000"/>
          </a:xfrm>
        </p:grpSpPr>
        <p:sp>
          <p:nvSpPr>
            <p:cNvPr id="13" name="TitleBackground"/>
            <p:cNvSpPr/>
            <p:nvPr>
              <p:custDataLst>
                <p:tags r:id="rId8"/>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9"/>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0"/>
              </p:custDataLst>
            </p:nvPr>
          </p:nvSpPr>
          <p:spPr>
            <a:xfrm>
              <a:off x="254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charset="-122"/>
                  <a:ea typeface="微软雅黑" panose="020B0503020204020204" charset="-122"/>
                  <a:sym typeface="微软雅黑" panose="020B0503020204020204" charset="-122"/>
                </a:rPr>
                <a:t>单选题</a:t>
              </a:r>
              <a:endParaRPr lang="en-US" altLang="zh-CN">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11"/>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rPr>
                <a:t>1分</a:t>
              </a:r>
              <a:endPar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grpSp>
      <p:pic>
        <p:nvPicPr>
          <p:cNvPr id="2" name="Picture 1"/>
          <p:cNvPicPr/>
          <p:nvPr>
            <p:custDataLst>
              <p:tags r:id="rId12"/>
            </p:custDataLst>
          </p:nvPr>
        </p:nvPicPr>
        <p:blipFill>
          <a:blip r:embed="rId13">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4"/>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549001" y="555626"/>
            <a:ext cx="7032785" cy="876848"/>
            <a:chOff x="326687" y="247818"/>
            <a:chExt cx="6129042" cy="725466"/>
          </a:xfrm>
        </p:grpSpPr>
        <p:sp>
          <p:nvSpPr>
            <p:cNvPr id="33" name="文本框 7"/>
            <p:cNvSpPr txBox="1"/>
            <p:nvPr/>
          </p:nvSpPr>
          <p:spPr bwMode="auto">
            <a:xfrm>
              <a:off x="1395577" y="412204"/>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44" name="组合 43"/>
          <p:cNvGrpSpPr/>
          <p:nvPr/>
        </p:nvGrpSpPr>
        <p:grpSpPr>
          <a:xfrm>
            <a:off x="1480458" y="1949799"/>
            <a:ext cx="8908868" cy="4246346"/>
            <a:chOff x="6929120" y="2200155"/>
            <a:chExt cx="4302259" cy="3459162"/>
          </a:xfrm>
        </p:grpSpPr>
        <p:sp>
          <p:nvSpPr>
            <p:cNvPr id="48" name="Rectangle 3"/>
            <p:cNvSpPr txBox="1">
              <a:spLocks noChangeArrowheads="1"/>
            </p:cNvSpPr>
            <p:nvPr/>
          </p:nvSpPr>
          <p:spPr>
            <a:xfrm>
              <a:off x="7136189" y="2482521"/>
              <a:ext cx="3862137" cy="30455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200" dirty="0">
                  <a:cs typeface="+mn-ea"/>
                  <a:sym typeface="+mn-lt"/>
                </a:rPr>
                <a:t>前面学习的程序实例都是把定义类和主函数放在一个文件中。</a:t>
              </a:r>
              <a:endParaRPr lang="en-US" altLang="zh-CN" sz="2200" dirty="0">
                <a:cs typeface="+mn-ea"/>
                <a:sym typeface="+mn-lt"/>
              </a:endParaRPr>
            </a:p>
            <a:p>
              <a:pPr marL="0" indent="0">
                <a:lnSpc>
                  <a:spcPct val="150000"/>
                </a:lnSpc>
                <a:buNone/>
              </a:pPr>
              <a:r>
                <a:rPr lang="en-US" altLang="zh-CN" sz="2200" dirty="0">
                  <a:cs typeface="+mn-ea"/>
                  <a:sym typeface="+mn-lt"/>
                </a:rPr>
                <a:t>C++</a:t>
              </a:r>
              <a:r>
                <a:rPr lang="zh-CN" altLang="en-US" sz="2200" dirty="0">
                  <a:cs typeface="+mn-ea"/>
                  <a:sym typeface="+mn-lt"/>
                </a:rPr>
                <a:t>允许将类的声明和实现分离。类的声明描述了类的结构，包括类的所有数据成员、函数成员和友元。类的实现定义了成员函数的具体功能。类的声明和实现放在两个不同的文件中，这两个文件可以具有相同的文件名、不同的扩展名。类声明文件的扩展名为“</a:t>
              </a:r>
              <a:r>
                <a:rPr lang="en-US" altLang="zh-CN" sz="2200" dirty="0">
                  <a:cs typeface="+mn-ea"/>
                  <a:sym typeface="+mn-lt"/>
                </a:rPr>
                <a:t>.h</a:t>
              </a:r>
              <a:r>
                <a:rPr lang="en-US" altLang="zh-CN" sz="2200" dirty="0">
                  <a:latin typeface="+mj-ea"/>
                  <a:ea typeface="+mj-ea"/>
                  <a:cs typeface="+mn-ea"/>
                  <a:sym typeface="+mn-lt"/>
                </a:rPr>
                <a:t>”</a:t>
              </a:r>
              <a:r>
                <a:rPr lang="zh-CN" altLang="en-US" sz="2200" dirty="0">
                  <a:cs typeface="+mn-ea"/>
                  <a:sym typeface="+mn-lt"/>
                </a:rPr>
                <a:t>，类实现文件的扩展名为“</a:t>
              </a:r>
              <a:r>
                <a:rPr lang="en-US" altLang="zh-CN" sz="2200" dirty="0">
                  <a:cs typeface="+mn-ea"/>
                  <a:sym typeface="+mn-lt"/>
                </a:rPr>
                <a:t>.</a:t>
              </a:r>
              <a:r>
                <a:rPr lang="en-US" altLang="zh-CN" sz="2200" dirty="0" err="1">
                  <a:cs typeface="+mn-ea"/>
                  <a:sym typeface="+mn-lt"/>
                </a:rPr>
                <a:t>cpp</a:t>
              </a:r>
              <a:r>
                <a:rPr lang="en-US" altLang="zh-CN" sz="2200" dirty="0">
                  <a:latin typeface="+mj-ea"/>
                  <a:ea typeface="+mj-ea"/>
                  <a:cs typeface="+mn-ea"/>
                  <a:sym typeface="+mn-lt"/>
                </a:rPr>
                <a:t>”</a:t>
              </a:r>
              <a:endParaRPr lang="en-US" altLang="zh-CN" sz="2200" dirty="0">
                <a:latin typeface="+mj-ea"/>
                <a:ea typeface="+mj-ea"/>
                <a:cs typeface="+mn-ea"/>
                <a:sym typeface="+mn-lt"/>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组合 80"/>
          <p:cNvGrpSpPr/>
          <p:nvPr/>
        </p:nvGrpSpPr>
        <p:grpSpPr>
          <a:xfrm>
            <a:off x="549001" y="555626"/>
            <a:ext cx="7032785" cy="876848"/>
            <a:chOff x="326687" y="247818"/>
            <a:chExt cx="6129042" cy="725466"/>
          </a:xfrm>
        </p:grpSpPr>
        <p:sp>
          <p:nvSpPr>
            <p:cNvPr id="82" name="文本框 7"/>
            <p:cNvSpPr txBox="1"/>
            <p:nvPr/>
          </p:nvSpPr>
          <p:spPr bwMode="auto">
            <a:xfrm>
              <a:off x="1395577" y="412204"/>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83" name="组合 82"/>
            <p:cNvGrpSpPr/>
            <p:nvPr/>
          </p:nvGrpSpPr>
          <p:grpSpPr>
            <a:xfrm>
              <a:off x="326687" y="247818"/>
              <a:ext cx="4861582" cy="725466"/>
              <a:chOff x="326687" y="247818"/>
              <a:chExt cx="4861582" cy="725466"/>
            </a:xfrm>
          </p:grpSpPr>
          <p:grpSp>
            <p:nvGrpSpPr>
              <p:cNvPr id="84" name="组合 83"/>
              <p:cNvGrpSpPr/>
              <p:nvPr/>
            </p:nvGrpSpPr>
            <p:grpSpPr>
              <a:xfrm>
                <a:off x="349799" y="247818"/>
                <a:ext cx="4791980" cy="261575"/>
                <a:chOff x="349799" y="247818"/>
                <a:chExt cx="4791980" cy="261575"/>
              </a:xfrm>
            </p:grpSpPr>
            <p:cxnSp>
              <p:nvCxnSpPr>
                <p:cNvPr id="99" name="直接连接符 9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3" name="任意多边形: 形状 10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104" name="任意多边形: 形状 10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5" name="组合 84"/>
              <p:cNvGrpSpPr/>
              <p:nvPr/>
            </p:nvGrpSpPr>
            <p:grpSpPr>
              <a:xfrm>
                <a:off x="349799" y="711709"/>
                <a:ext cx="4815092" cy="261575"/>
                <a:chOff x="358852" y="925118"/>
                <a:chExt cx="4815092" cy="261575"/>
              </a:xfrm>
            </p:grpSpPr>
            <p:cxnSp>
              <p:nvCxnSpPr>
                <p:cNvPr id="92" name="直接连接符 9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9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98" name="任意多边形: 形状 9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6" name="组合 85"/>
              <p:cNvGrpSpPr/>
              <p:nvPr/>
            </p:nvGrpSpPr>
            <p:grpSpPr>
              <a:xfrm>
                <a:off x="5138963" y="489126"/>
                <a:ext cx="49306" cy="329693"/>
                <a:chOff x="5138963" y="489126"/>
                <a:chExt cx="49306" cy="329693"/>
              </a:xfrm>
            </p:grpSpPr>
            <p:sp>
              <p:nvSpPr>
                <p:cNvPr id="90" name="椭圆 8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87" name="组合 86"/>
              <p:cNvGrpSpPr/>
              <p:nvPr/>
            </p:nvGrpSpPr>
            <p:grpSpPr>
              <a:xfrm>
                <a:off x="326687" y="399838"/>
                <a:ext cx="49306" cy="329693"/>
                <a:chOff x="5138963" y="489126"/>
                <a:chExt cx="49306" cy="329693"/>
              </a:xfrm>
            </p:grpSpPr>
            <p:sp>
              <p:nvSpPr>
                <p:cNvPr id="88" name="椭圆 8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
        <p:nvSpPr>
          <p:cNvPr id="28" name="Rectangle 3"/>
          <p:cNvSpPr txBox="1">
            <a:spLocks noChangeArrowheads="1"/>
          </p:cNvSpPr>
          <p:nvPr/>
        </p:nvSpPr>
        <p:spPr>
          <a:xfrm>
            <a:off x="3891167" y="2186806"/>
            <a:ext cx="7073438" cy="47754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800"/>
              </a:lnSpc>
              <a:spcBef>
                <a:spcPts val="0"/>
              </a:spcBef>
              <a:buNone/>
            </a:pPr>
            <a:r>
              <a:rPr lang="en-US" altLang="zh-CN" sz="2400" dirty="0">
                <a:solidFill>
                  <a:srgbClr val="FF0000"/>
                </a:solidFill>
                <a:cs typeface="+mn-ea"/>
                <a:sym typeface="+mn-lt"/>
              </a:rPr>
              <a:t>//</a:t>
            </a:r>
            <a:r>
              <a:rPr lang="en-US" altLang="zh-CN" sz="2400" dirty="0" err="1">
                <a:solidFill>
                  <a:srgbClr val="FF0000"/>
                </a:solidFill>
                <a:cs typeface="+mn-ea"/>
                <a:sym typeface="+mn-lt"/>
              </a:rPr>
              <a:t>IntArray.h</a:t>
            </a:r>
            <a:r>
              <a:rPr lang="en-US" altLang="zh-CN" sz="2400" dirty="0">
                <a:solidFill>
                  <a:srgbClr val="FF0000"/>
                </a:solidFill>
                <a:cs typeface="+mn-ea"/>
                <a:sym typeface="+mn-lt"/>
              </a:rPr>
              <a:t> </a:t>
            </a:r>
            <a:endParaRPr lang="en-US" altLang="zh-CN" sz="2400" dirty="0">
              <a:solidFill>
                <a:srgbClr val="FF0000"/>
              </a:solidFill>
              <a:cs typeface="+mn-ea"/>
              <a:sym typeface="+mn-lt"/>
            </a:endParaRPr>
          </a:p>
          <a:p>
            <a:pPr marL="0" indent="0">
              <a:lnSpc>
                <a:spcPts val="2800"/>
              </a:lnSpc>
              <a:spcBef>
                <a:spcPts val="0"/>
              </a:spcBef>
              <a:buNone/>
            </a:pPr>
            <a:r>
              <a:rPr lang="en-US" altLang="zh-CN" sz="2400" dirty="0">
                <a:cs typeface="+mn-ea"/>
                <a:sym typeface="+mn-lt"/>
              </a:rPr>
              <a:t>class </a:t>
            </a:r>
            <a:r>
              <a:rPr lang="en-US" altLang="zh-CN" sz="2400" dirty="0" err="1">
                <a:cs typeface="+mn-ea"/>
                <a:sym typeface="+mn-lt"/>
              </a:rPr>
              <a:t>IntArray</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 </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public:</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(int);			//</a:t>
            </a:r>
            <a:r>
              <a:rPr lang="zh-CN" altLang="en-US" sz="2400" dirty="0">
                <a:cs typeface="+mn-ea"/>
                <a:sym typeface="+mn-lt"/>
              </a:rPr>
              <a:t>有参构造函数</a:t>
            </a:r>
            <a:endParaRPr lang="zh-CN" altLang="en-US" sz="2400" dirty="0">
              <a:cs typeface="+mn-ea"/>
              <a:sym typeface="+mn-lt"/>
            </a:endParaRPr>
          </a:p>
          <a:p>
            <a:pPr marL="0" indent="0">
              <a:lnSpc>
                <a:spcPts val="2800"/>
              </a:lnSpc>
              <a:spcBef>
                <a:spcPts val="0"/>
              </a:spcBef>
              <a:buNone/>
            </a:pPr>
            <a:r>
              <a:rPr lang="zh-CN" altLang="en-US" sz="2400" dirty="0">
                <a:cs typeface="+mn-ea"/>
                <a:sym typeface="+mn-lt"/>
              </a:rPr>
              <a:t>	</a:t>
            </a:r>
            <a:r>
              <a:rPr lang="en-US" altLang="zh-CN" sz="2400" dirty="0">
                <a:cs typeface="+mn-ea"/>
                <a:sym typeface="+mn-lt"/>
              </a:rPr>
              <a:t>void </a:t>
            </a:r>
            <a:r>
              <a:rPr lang="en-US" altLang="zh-CN" sz="2400" dirty="0" err="1">
                <a:cs typeface="+mn-ea"/>
                <a:sym typeface="+mn-lt"/>
              </a:rPr>
              <a:t>infoOfArray</a:t>
            </a:r>
            <a:r>
              <a:rPr lang="en-US" altLang="zh-CN" sz="2400" dirty="0">
                <a:cs typeface="+mn-ea"/>
                <a:sym typeface="+mn-lt"/>
              </a:rPr>
              <a:t>( );		//</a:t>
            </a:r>
            <a:r>
              <a:rPr lang="zh-CN" altLang="en-US" sz="2400" dirty="0">
                <a:cs typeface="+mn-ea"/>
                <a:sym typeface="+mn-lt"/>
              </a:rPr>
              <a:t>显示数组信息</a:t>
            </a:r>
            <a:endParaRPr lang="zh-CN" altLang="en-US" sz="2400" dirty="0">
              <a:cs typeface="+mn-ea"/>
              <a:sym typeface="+mn-lt"/>
            </a:endParaRPr>
          </a:p>
          <a:p>
            <a:pPr marL="0" indent="0">
              <a:lnSpc>
                <a:spcPts val="2800"/>
              </a:lnSpc>
              <a:spcBef>
                <a:spcPts val="0"/>
              </a:spcBef>
              <a:buNone/>
            </a:pPr>
            <a:r>
              <a:rPr lang="en-US" altLang="zh-CN" sz="2400" dirty="0">
                <a:cs typeface="+mn-ea"/>
                <a:sym typeface="+mn-lt"/>
              </a:rPr>
              <a:t>private:</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	int </a:t>
            </a:r>
            <a:r>
              <a:rPr lang="en-US" altLang="zh-CN" sz="2400" dirty="0" err="1">
                <a:cs typeface="+mn-ea"/>
                <a:sym typeface="+mn-lt"/>
              </a:rPr>
              <a:t>m_size</a:t>
            </a:r>
            <a:r>
              <a:rPr lang="en-US" altLang="zh-CN" sz="2400" dirty="0">
                <a:cs typeface="+mn-ea"/>
                <a:sym typeface="+mn-lt"/>
              </a:rPr>
              <a:t>;</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	int *</a:t>
            </a:r>
            <a:r>
              <a:rPr lang="en-US" altLang="zh-CN" sz="2400" dirty="0" err="1">
                <a:cs typeface="+mn-ea"/>
                <a:sym typeface="+mn-lt"/>
              </a:rPr>
              <a:t>m_vector</a:t>
            </a:r>
            <a:r>
              <a:rPr lang="en-US" altLang="zh-CN" sz="2400" dirty="0">
                <a:cs typeface="+mn-ea"/>
                <a:sym typeface="+mn-lt"/>
              </a:rPr>
              <a:t>;</a:t>
            </a:r>
            <a:endParaRPr lang="en-US" altLang="zh-CN" sz="2400" dirty="0">
              <a:cs typeface="+mn-ea"/>
              <a:sym typeface="+mn-lt"/>
            </a:endParaRPr>
          </a:p>
          <a:p>
            <a:pPr marL="0" indent="0">
              <a:lnSpc>
                <a:spcPts val="2800"/>
              </a:lnSpc>
              <a:spcBef>
                <a:spcPts val="0"/>
              </a:spcBef>
              <a:buNone/>
            </a:pPr>
            <a:r>
              <a:rPr lang="en-US" altLang="zh-CN" sz="2400" dirty="0">
                <a:cs typeface="+mn-ea"/>
                <a:sym typeface="+mn-lt"/>
              </a:rPr>
              <a:t>};</a:t>
            </a:r>
            <a:endParaRPr lang="en-US" altLang="zh-CN" sz="2400" dirty="0">
              <a:cs typeface="+mn-ea"/>
              <a:sym typeface="+mn-lt"/>
            </a:endParaRPr>
          </a:p>
        </p:txBody>
      </p:sp>
      <p:grpSp>
        <p:nvGrpSpPr>
          <p:cNvPr id="29" name="组合 31"/>
          <p:cNvGrpSpPr/>
          <p:nvPr/>
        </p:nvGrpSpPr>
        <p:grpSpPr>
          <a:xfrm>
            <a:off x="1129938" y="2478826"/>
            <a:ext cx="2483531" cy="2483534"/>
            <a:chOff x="1384152" y="2393101"/>
            <a:chExt cx="2483531" cy="2483534"/>
          </a:xfrm>
        </p:grpSpPr>
        <p:sp>
          <p:nvSpPr>
            <p:cNvPr id="30" name="椭圆 32"/>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31" name="矩形 33"/>
            <p:cNvSpPr/>
            <p:nvPr/>
          </p:nvSpPr>
          <p:spPr>
            <a:xfrm>
              <a:off x="1604267" y="3129549"/>
              <a:ext cx="2043302" cy="1200329"/>
            </a:xfrm>
            <a:prstGeom prst="rect">
              <a:avLst/>
            </a:prstGeom>
          </p:spPr>
          <p:txBody>
            <a:bodyPr wrap="square">
              <a:spAutoFit/>
            </a:bodyPr>
            <a:lstStyle/>
            <a:p>
              <a:pPr>
                <a:spcBef>
                  <a:spcPts val="600"/>
                </a:spcBef>
                <a:buClr>
                  <a:srgbClr val="7030A0"/>
                </a:buClr>
              </a:pPr>
              <a:r>
                <a:rPr lang="en-US" altLang="zh-CN" sz="2400" dirty="0" err="1">
                  <a:solidFill>
                    <a:schemeClr val="bg1"/>
                  </a:solidFill>
                  <a:cs typeface="+mn-ea"/>
                  <a:sym typeface="+mn-lt"/>
                </a:rPr>
                <a:t>IntArray</a:t>
              </a:r>
              <a:r>
                <a:rPr lang="zh-CN" altLang="en-US" sz="2400" dirty="0">
                  <a:solidFill>
                    <a:schemeClr val="bg1"/>
                  </a:solidFill>
                  <a:cs typeface="+mn-ea"/>
                  <a:sym typeface="+mn-lt"/>
                </a:rPr>
                <a:t>类的声明和实现的分离。</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ea typeface="微软雅黑" panose="020B0503020204020204" charset="-122"/>
                <a:cs typeface="Times New Roman" panose="02020603050405020304" charset="0"/>
              </a:endParaRPr>
            </a:p>
          </p:txBody>
        </p:sp>
      </p:grpSp>
      <p:grpSp>
        <p:nvGrpSpPr>
          <p:cNvPr id="32" name="组合 34"/>
          <p:cNvGrpSpPr/>
          <p:nvPr/>
        </p:nvGrpSpPr>
        <p:grpSpPr>
          <a:xfrm>
            <a:off x="1087190" y="2436078"/>
            <a:ext cx="779195" cy="779196"/>
            <a:chOff x="777424" y="1659420"/>
            <a:chExt cx="779195" cy="779196"/>
          </a:xfrm>
        </p:grpSpPr>
        <p:grpSp>
          <p:nvGrpSpPr>
            <p:cNvPr id="33" name="组合 35"/>
            <p:cNvGrpSpPr/>
            <p:nvPr/>
          </p:nvGrpSpPr>
          <p:grpSpPr>
            <a:xfrm>
              <a:off x="777424" y="1659420"/>
              <a:ext cx="779195" cy="779196"/>
              <a:chOff x="2124362" y="2491950"/>
              <a:chExt cx="779195" cy="779196"/>
            </a:xfrm>
          </p:grpSpPr>
          <p:sp>
            <p:nvSpPr>
              <p:cNvPr id="35" name="椭圆 37"/>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grpSp>
            <p:nvGrpSpPr>
              <p:cNvPr id="36" name="组合 38"/>
              <p:cNvGrpSpPr/>
              <p:nvPr/>
            </p:nvGrpSpPr>
            <p:grpSpPr>
              <a:xfrm>
                <a:off x="2167109" y="2534697"/>
                <a:ext cx="693703" cy="693701"/>
                <a:chOff x="1187907" y="1083137"/>
                <a:chExt cx="850422" cy="850420"/>
              </a:xfrm>
            </p:grpSpPr>
            <p:sp>
              <p:nvSpPr>
                <p:cNvPr id="40" name="弧形 43"/>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41" name="弧形 44"/>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Times New Roman" panose="02020603050405020304" charset="0"/>
                    <a:ea typeface="微软雅黑" panose="020B0503020204020204" charset="-122"/>
                    <a:cs typeface="Times New Roman" panose="02020603050405020304" charset="0"/>
                  </a:endParaRPr>
                </a:p>
              </p:txBody>
            </p:sp>
          </p:grpSp>
          <p:grpSp>
            <p:nvGrpSpPr>
              <p:cNvPr id="37" name="组合 39"/>
              <p:cNvGrpSpPr/>
              <p:nvPr/>
            </p:nvGrpSpPr>
            <p:grpSpPr>
              <a:xfrm>
                <a:off x="2167109" y="2534697"/>
                <a:ext cx="693703" cy="693701"/>
                <a:chOff x="1187907" y="1083137"/>
                <a:chExt cx="850422" cy="850420"/>
              </a:xfrm>
            </p:grpSpPr>
            <p:sp>
              <p:nvSpPr>
                <p:cNvPr id="38" name="弧形 40"/>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39" name="弧形 42"/>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grpSp>
        </p:grpSp>
        <p:sp>
          <p:nvSpPr>
            <p:cNvPr id="34" name="矩形 36"/>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ea typeface="微软雅黑" panose="020B0503020204020204" charset="-122"/>
                  <a:cs typeface="Times New Roman" panose="02020603050405020304" charset="0"/>
                </a:rPr>
                <a:t>例1</a:t>
              </a:r>
              <a:endParaRPr lang="zh-CN" altLang="en-US" sz="2400" dirty="0">
                <a:solidFill>
                  <a:srgbClr val="0070C0"/>
                </a:solidFill>
                <a:latin typeface="Times New Roman" panose="02020603050405020304" charset="0"/>
                <a:ea typeface="微软雅黑" panose="020B0503020204020204" charset="-122"/>
                <a:cs typeface="Times New Roman" panose="02020603050405020304" charset="0"/>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par>
                                <p:cTn id="14" presetID="23" presetClass="entr" presetSubtype="288" fill="hold" nodeType="withEffect">
                                  <p:stCondLst>
                                    <p:cond delay="0"/>
                                  </p:stCondLst>
                                  <p:childTnLst>
                                    <p:set>
                                      <p:cBhvr>
                                        <p:cTn id="15" dur="1" fill="hold">
                                          <p:stCondLst>
                                            <p:cond delay="0"/>
                                          </p:stCondLst>
                                        </p:cTn>
                                        <p:tgtEl>
                                          <p:spTgt spid="32"/>
                                        </p:tgtEl>
                                        <p:attrNameLst>
                                          <p:attrName>style.visibility</p:attrName>
                                        </p:attrNameLst>
                                      </p:cBhvr>
                                      <p:to>
                                        <p:strVal val="visible"/>
                                      </p:to>
                                    </p:set>
                                    <p:anim calcmode="lin" valueType="num">
                                      <p:cBhvr>
                                        <p:cTn id="16" dur="500" fill="hold"/>
                                        <p:tgtEl>
                                          <p:spTgt spid="32"/>
                                        </p:tgtEl>
                                        <p:attrNameLst>
                                          <p:attrName>ppt_w</p:attrName>
                                        </p:attrNameLst>
                                      </p:cBhvr>
                                      <p:tavLst>
                                        <p:tav tm="0">
                                          <p:val>
                                            <p:strVal val="4/3*#ppt_w"/>
                                          </p:val>
                                        </p:tav>
                                        <p:tav tm="100000">
                                          <p:val>
                                            <p:strVal val="#ppt_w"/>
                                          </p:val>
                                        </p:tav>
                                      </p:tavLst>
                                    </p:anim>
                                    <p:anim calcmode="lin" valueType="num">
                                      <p:cBhvr>
                                        <p:cTn id="17" dur="500" fill="hold"/>
                                        <p:tgtEl>
                                          <p:spTgt spid="32"/>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fade">
                                      <p:cBhvr>
                                        <p:cTn id="2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grpSp>
        <p:nvGrpSpPr>
          <p:cNvPr id="32" name="组合 31"/>
          <p:cNvGrpSpPr/>
          <p:nvPr/>
        </p:nvGrpSpPr>
        <p:grpSpPr>
          <a:xfrm>
            <a:off x="549001" y="555626"/>
            <a:ext cx="7032785" cy="876848"/>
            <a:chOff x="326687" y="247818"/>
            <a:chExt cx="6129042" cy="725466"/>
          </a:xfrm>
        </p:grpSpPr>
        <p:sp>
          <p:nvSpPr>
            <p:cNvPr id="33" name="文本框 7"/>
            <p:cNvSpPr txBox="1"/>
            <p:nvPr/>
          </p:nvSpPr>
          <p:spPr bwMode="auto">
            <a:xfrm>
              <a:off x="1395577" y="412204"/>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34" name="组合 33"/>
            <p:cNvGrpSpPr/>
            <p:nvPr/>
          </p:nvGrpSpPr>
          <p:grpSpPr>
            <a:xfrm>
              <a:off x="326687" y="247818"/>
              <a:ext cx="4861582" cy="725466"/>
              <a:chOff x="326687" y="247818"/>
              <a:chExt cx="4861582" cy="725466"/>
            </a:xfrm>
          </p:grpSpPr>
          <p:grpSp>
            <p:nvGrpSpPr>
              <p:cNvPr id="35" name="组合 34"/>
              <p:cNvGrpSpPr/>
              <p:nvPr/>
            </p:nvGrpSpPr>
            <p:grpSpPr>
              <a:xfrm>
                <a:off x="349799" y="247818"/>
                <a:ext cx="4791980" cy="261575"/>
                <a:chOff x="349799" y="247818"/>
                <a:chExt cx="4791980" cy="261575"/>
              </a:xfrm>
            </p:grpSpPr>
            <p:cxnSp>
              <p:nvCxnSpPr>
                <p:cNvPr id="50" name="直接连接符 4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5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5" name="任意多边形: 形状 5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6" name="组合 35"/>
              <p:cNvGrpSpPr/>
              <p:nvPr/>
            </p:nvGrpSpPr>
            <p:grpSpPr>
              <a:xfrm>
                <a:off x="349799" y="711709"/>
                <a:ext cx="4815092" cy="261575"/>
                <a:chOff x="358852" y="925118"/>
                <a:chExt cx="4815092" cy="261575"/>
              </a:xfrm>
            </p:grpSpPr>
            <p:cxnSp>
              <p:nvCxnSpPr>
                <p:cNvPr id="43" name="直接连接符 4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4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9" name="任意多边形: 形状 4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7" name="组合 36"/>
              <p:cNvGrpSpPr/>
              <p:nvPr/>
            </p:nvGrpSpPr>
            <p:grpSpPr>
              <a:xfrm>
                <a:off x="5138963" y="489126"/>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8" name="组合 37"/>
              <p:cNvGrpSpPr/>
              <p:nvPr/>
            </p:nvGrpSpPr>
            <p:grpSpPr>
              <a:xfrm>
                <a:off x="326687" y="399838"/>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62" name="组合 61"/>
          <p:cNvGrpSpPr/>
          <p:nvPr/>
        </p:nvGrpSpPr>
        <p:grpSpPr>
          <a:xfrm>
            <a:off x="855878" y="1540981"/>
            <a:ext cx="10543116" cy="4866857"/>
            <a:chOff x="5960125" y="2504386"/>
            <a:chExt cx="5179022" cy="2756474"/>
          </a:xfrm>
        </p:grpSpPr>
        <p:grpSp>
          <p:nvGrpSpPr>
            <p:cNvPr id="63" name="组合 62"/>
            <p:cNvGrpSpPr/>
            <p:nvPr/>
          </p:nvGrpSpPr>
          <p:grpSpPr>
            <a:xfrm>
              <a:off x="5960125" y="2504386"/>
              <a:ext cx="5179022" cy="2756474"/>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sp>
          <p:nvSpPr>
            <p:cNvPr id="64" name="矩形 63"/>
            <p:cNvSpPr/>
            <p:nvPr/>
          </p:nvSpPr>
          <p:spPr>
            <a:xfrm>
              <a:off x="6418329" y="2876503"/>
              <a:ext cx="4306125" cy="1934924"/>
            </a:xfrm>
            <a:prstGeom prst="rect">
              <a:avLst/>
            </a:prstGeom>
          </p:spPr>
          <p:txBody>
            <a:bodyPr wrap="square">
              <a:spAutoFit/>
            </a:bodyPr>
            <a:lstStyle/>
            <a:p>
              <a:pPr>
                <a:lnSpc>
                  <a:spcPct val="150000"/>
                </a:lnSpc>
              </a:pPr>
              <a:r>
                <a:rPr lang="zh-CN" altLang="en-US" sz="2400" dirty="0">
                  <a:cs typeface="+mn-ea"/>
                  <a:sym typeface="+mn-lt"/>
                </a:rPr>
                <a:t>在类的实现文件中，成员函数的定义形式：</a:t>
              </a:r>
              <a:endParaRPr lang="zh-CN" altLang="en-US" sz="2400" dirty="0">
                <a:cs typeface="+mn-ea"/>
                <a:sym typeface="+mn-lt"/>
              </a:endParaRPr>
            </a:p>
            <a:p>
              <a:pPr>
                <a:lnSpc>
                  <a:spcPct val="150000"/>
                </a:lnSpc>
              </a:pPr>
              <a:r>
                <a:rPr lang="zh-CN" altLang="en-US" sz="2400" dirty="0">
                  <a:solidFill>
                    <a:srgbClr val="0070C0"/>
                  </a:solidFill>
                  <a:cs typeface="+mn-ea"/>
                  <a:sym typeface="+mn-lt"/>
                </a:rPr>
                <a:t>	</a:t>
              </a:r>
              <a:r>
                <a:rPr lang="en-US" altLang="zh-CN" sz="2400" dirty="0">
                  <a:solidFill>
                    <a:srgbClr val="0070C0"/>
                  </a:solidFill>
                  <a:cs typeface="+mn-ea"/>
                  <a:sym typeface="+mn-lt"/>
                </a:rPr>
                <a:t>&lt;</a:t>
              </a:r>
              <a:r>
                <a:rPr lang="zh-CN" altLang="en-US" sz="2400" dirty="0">
                  <a:solidFill>
                    <a:srgbClr val="0070C0"/>
                  </a:solidFill>
                  <a:cs typeface="+mn-ea"/>
                  <a:sym typeface="+mn-lt"/>
                </a:rPr>
                <a:t>函数类型</a:t>
              </a:r>
              <a:r>
                <a:rPr lang="en-US" altLang="zh-CN" sz="2400" dirty="0">
                  <a:solidFill>
                    <a:srgbClr val="0070C0"/>
                  </a:solidFill>
                  <a:cs typeface="+mn-ea"/>
                  <a:sym typeface="+mn-lt"/>
                </a:rPr>
                <a:t>&gt;</a:t>
              </a:r>
              <a:r>
                <a:rPr lang="en-US" altLang="zh-CN" sz="2400" dirty="0">
                  <a:solidFill>
                    <a:srgbClr val="FF0000"/>
                  </a:solidFill>
                  <a:cs typeface="+mn-ea"/>
                  <a:sym typeface="+mn-lt"/>
                </a:rPr>
                <a:t>&lt;</a:t>
              </a:r>
              <a:r>
                <a:rPr lang="zh-CN" altLang="en-US" sz="2400" dirty="0">
                  <a:solidFill>
                    <a:srgbClr val="FF0000"/>
                  </a:solidFill>
                  <a:cs typeface="+mn-ea"/>
                  <a:sym typeface="+mn-lt"/>
                </a:rPr>
                <a:t>类名</a:t>
              </a:r>
              <a:r>
                <a:rPr lang="en-US" altLang="zh-CN" sz="2400" dirty="0">
                  <a:solidFill>
                    <a:srgbClr val="FF0000"/>
                  </a:solidFill>
                  <a:cs typeface="+mn-ea"/>
                  <a:sym typeface="+mn-lt"/>
                </a:rPr>
                <a:t>&gt;::</a:t>
              </a:r>
              <a:r>
                <a:rPr lang="en-US" altLang="zh-CN" sz="2400" dirty="0">
                  <a:solidFill>
                    <a:srgbClr val="0070C0"/>
                  </a:solidFill>
                  <a:cs typeface="+mn-ea"/>
                  <a:sym typeface="+mn-lt"/>
                </a:rPr>
                <a:t>&lt;</a:t>
              </a:r>
              <a:r>
                <a:rPr lang="zh-CN" altLang="en-US" sz="2400" dirty="0">
                  <a:solidFill>
                    <a:srgbClr val="0070C0"/>
                  </a:solidFill>
                  <a:cs typeface="+mn-ea"/>
                  <a:sym typeface="+mn-lt"/>
                </a:rPr>
                <a:t>函数名</a:t>
              </a:r>
              <a:r>
                <a:rPr lang="en-US" altLang="zh-CN" sz="2400" dirty="0">
                  <a:solidFill>
                    <a:srgbClr val="0070C0"/>
                  </a:solidFill>
                  <a:cs typeface="+mn-ea"/>
                  <a:sym typeface="+mn-lt"/>
                </a:rPr>
                <a:t>&gt;(&lt;</a:t>
              </a:r>
              <a:r>
                <a:rPr lang="zh-CN" altLang="en-US" sz="2400" dirty="0">
                  <a:solidFill>
                    <a:srgbClr val="0070C0"/>
                  </a:solidFill>
                  <a:cs typeface="+mn-ea"/>
                  <a:sym typeface="+mn-lt"/>
                </a:rPr>
                <a:t>形参数表</a:t>
              </a:r>
              <a:r>
                <a:rPr lang="en-US" altLang="zh-CN" sz="2400" dirty="0">
                  <a:solidFill>
                    <a:srgbClr val="0070C0"/>
                  </a:solidFill>
                  <a:cs typeface="+mn-ea"/>
                  <a:sym typeface="+mn-lt"/>
                </a:rPr>
                <a:t>&gt;)</a:t>
              </a:r>
              <a:endParaRPr lang="en-US" altLang="zh-CN" sz="2400" dirty="0">
                <a:solidFill>
                  <a:srgbClr val="0070C0"/>
                </a:solidFill>
                <a:cs typeface="+mn-ea"/>
                <a:sym typeface="+mn-lt"/>
              </a:endParaRPr>
            </a:p>
            <a:p>
              <a:pPr>
                <a:lnSpc>
                  <a:spcPct val="150000"/>
                </a:lnSpc>
              </a:pPr>
              <a:r>
                <a:rPr lang="en-US" altLang="zh-CN" sz="2400" dirty="0">
                  <a:solidFill>
                    <a:srgbClr val="0070C0"/>
                  </a:solidFill>
                  <a:cs typeface="+mn-ea"/>
                  <a:sym typeface="+mn-lt"/>
                </a:rPr>
                <a:t>	</a:t>
              </a:r>
              <a:r>
                <a:rPr lang="en-US" altLang="zh-CN" sz="2400" dirty="0">
                  <a:cs typeface="+mn-ea"/>
                  <a:sym typeface="+mn-lt"/>
                </a:rPr>
                <a:t>{</a:t>
              </a:r>
              <a:endParaRPr lang="en-US" altLang="zh-CN" sz="2400" dirty="0">
                <a:cs typeface="+mn-ea"/>
                <a:sym typeface="+mn-lt"/>
              </a:endParaRPr>
            </a:p>
            <a:p>
              <a:pPr>
                <a:lnSpc>
                  <a:spcPct val="150000"/>
                </a:lnSpc>
              </a:pPr>
              <a:r>
                <a:rPr lang="en-US" altLang="zh-CN" sz="2400" dirty="0">
                  <a:cs typeface="+mn-ea"/>
                  <a:sym typeface="+mn-lt"/>
                </a:rPr>
                <a:t>		</a:t>
              </a:r>
              <a:r>
                <a:rPr lang="zh-CN" altLang="en-US" sz="2400" dirty="0">
                  <a:cs typeface="+mn-ea"/>
                  <a:sym typeface="+mn-lt"/>
                </a:rPr>
                <a:t>函数体</a:t>
              </a:r>
              <a:endParaRPr lang="zh-CN" altLang="en-US" sz="2400" dirty="0">
                <a:cs typeface="+mn-ea"/>
                <a:sym typeface="+mn-lt"/>
              </a:endParaRPr>
            </a:p>
            <a:p>
              <a:pPr>
                <a:lnSpc>
                  <a:spcPct val="150000"/>
                </a:lnSpc>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a:p>
              <a:pPr>
                <a:lnSpc>
                  <a:spcPct val="150000"/>
                </a:lnSpc>
              </a:pPr>
              <a:r>
                <a:rPr lang="zh-CN" altLang="en-US" sz="2400" dirty="0">
                  <a:cs typeface="+mn-ea"/>
                  <a:sym typeface="+mn-lt"/>
                </a:rPr>
                <a:t>其中，</a:t>
              </a:r>
              <a:r>
                <a:rPr lang="zh-CN" altLang="en-US" sz="2400" dirty="0">
                  <a:solidFill>
                    <a:srgbClr val="0070C0"/>
                  </a:solidFill>
                  <a:cs typeface="+mn-ea"/>
                  <a:sym typeface="+mn-lt"/>
                </a:rPr>
                <a:t>“</a:t>
              </a:r>
              <a:r>
                <a:rPr lang="en-US" altLang="zh-CN" sz="2400" dirty="0">
                  <a:solidFill>
                    <a:srgbClr val="0070C0"/>
                  </a:solidFill>
                  <a:cs typeface="+mn-ea"/>
                  <a:sym typeface="+mn-lt"/>
                </a:rPr>
                <a:t>::</a:t>
              </a:r>
              <a:r>
                <a:rPr lang="en-US" altLang="zh-CN" sz="2400" dirty="0">
                  <a:solidFill>
                    <a:srgbClr val="0070C0"/>
                  </a:solidFill>
                  <a:latin typeface="+mj-ea"/>
                  <a:ea typeface="+mj-ea"/>
                  <a:cs typeface="+mn-ea"/>
                  <a:sym typeface="+mn-lt"/>
                </a:rPr>
                <a:t>”</a:t>
              </a:r>
              <a:r>
                <a:rPr lang="zh-CN" altLang="en-US" sz="2400" dirty="0">
                  <a:solidFill>
                    <a:srgbClr val="0070C0"/>
                  </a:solidFill>
                  <a:cs typeface="+mn-ea"/>
                  <a:sym typeface="+mn-lt"/>
                </a:rPr>
                <a:t>是作用域运算符，</a:t>
              </a:r>
              <a:r>
                <a:rPr lang="zh-CN" altLang="en-US" sz="2400" dirty="0">
                  <a:cs typeface="+mn-ea"/>
                  <a:sym typeface="+mn-lt"/>
                </a:rPr>
                <a:t>表示所定义函数属于哪个类。</a:t>
              </a:r>
              <a:endParaRPr lang="zh-CN" altLang="en-US" sz="2400" dirty="0">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500" fill="hold"/>
                                        <p:tgtEl>
                                          <p:spTgt spid="62"/>
                                        </p:tgtEl>
                                        <p:attrNameLst>
                                          <p:attrName>ppt_x</p:attrName>
                                        </p:attrNameLst>
                                      </p:cBhvr>
                                      <p:tavLst>
                                        <p:tav tm="0">
                                          <p:val>
                                            <p:strVal val="#ppt_x"/>
                                          </p:val>
                                        </p:tav>
                                        <p:tav tm="100000">
                                          <p:val>
                                            <p:strVal val="#ppt_x"/>
                                          </p:val>
                                        </p:tav>
                                      </p:tavLst>
                                    </p:anim>
                                    <p:anim calcmode="lin" valueType="num">
                                      <p:cBhvr additive="base">
                                        <p:cTn id="12" dur="500" fill="hold"/>
                                        <p:tgtEl>
                                          <p:spTgt spid="6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3103517" y="1386114"/>
            <a:ext cx="7912093" cy="535432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zh-CN" altLang="en-US" sz="2400" dirty="0">
                <a:cs typeface="+mn-ea"/>
                <a:sym typeface="+mn-lt"/>
              </a:rPr>
              <a:t>下面是</a:t>
            </a:r>
            <a:r>
              <a:rPr lang="en-US" altLang="zh-CN" sz="2400" dirty="0" err="1">
                <a:cs typeface="+mn-ea"/>
                <a:sym typeface="+mn-lt"/>
              </a:rPr>
              <a:t>IntArray</a:t>
            </a:r>
            <a:r>
              <a:rPr lang="zh-CN" altLang="en-US" sz="2400" dirty="0">
                <a:cs typeface="+mn-ea"/>
                <a:sym typeface="+mn-lt"/>
              </a:rPr>
              <a:t>类的实现文件</a:t>
            </a:r>
            <a:endParaRPr lang="zh-CN" altLang="en-US" sz="2400" dirty="0">
              <a:cs typeface="+mn-ea"/>
              <a:sym typeface="+mn-lt"/>
            </a:endParaRPr>
          </a:p>
          <a:p>
            <a:pPr marL="0" indent="-452755">
              <a:lnSpc>
                <a:spcPct val="100000"/>
              </a:lnSpc>
              <a:spcBef>
                <a:spcPts val="0"/>
              </a:spcBef>
              <a:buClr>
                <a:srgbClr val="7030A0"/>
              </a:buClr>
              <a:buNone/>
            </a:pPr>
            <a:r>
              <a:rPr lang="en-US" altLang="zh-CN" sz="2400" dirty="0">
                <a:solidFill>
                  <a:srgbClr val="FF0000"/>
                </a:solidFill>
                <a:cs typeface="+mn-ea"/>
                <a:sym typeface="+mn-lt"/>
              </a:rPr>
              <a:t>//IntArray.cpp</a:t>
            </a:r>
            <a:endParaRPr lang="en-US" altLang="zh-CN" sz="2400" dirty="0">
              <a:solidFill>
                <a:srgbClr val="FF0000"/>
              </a:solidFill>
              <a:cs typeface="+mn-ea"/>
              <a:sym typeface="+mn-lt"/>
            </a:endParaRPr>
          </a:p>
          <a:p>
            <a:pPr marL="0" indent="-452755">
              <a:lnSpc>
                <a:spcPct val="100000"/>
              </a:lnSpc>
              <a:spcBef>
                <a:spcPts val="0"/>
              </a:spcBef>
              <a:buClr>
                <a:srgbClr val="7030A0"/>
              </a:buClr>
              <a:buNone/>
            </a:pPr>
            <a:r>
              <a:rPr lang="en-US" altLang="zh-CN" sz="2400" dirty="0">
                <a:solidFill>
                  <a:srgbClr val="FF0000"/>
                </a:solidFill>
                <a:cs typeface="+mn-ea"/>
                <a:sym typeface="+mn-lt"/>
              </a:rPr>
              <a:t>#include "</a:t>
            </a:r>
            <a:r>
              <a:rPr lang="en-US" altLang="zh-CN" sz="2400" dirty="0" err="1">
                <a:solidFill>
                  <a:srgbClr val="FF0000"/>
                </a:solidFill>
                <a:cs typeface="+mn-ea"/>
                <a:sym typeface="+mn-lt"/>
              </a:rPr>
              <a:t>IntArray.h</a:t>
            </a:r>
            <a:r>
              <a:rPr lang="en-US" altLang="zh-CN" sz="2400" dirty="0">
                <a:solidFill>
                  <a:srgbClr val="FF0000"/>
                </a:solidFill>
                <a:cs typeface="+mn-ea"/>
                <a:sym typeface="+mn-lt"/>
              </a:rPr>
              <a:t>"</a:t>
            </a:r>
            <a:endParaRPr lang="en-US" altLang="zh-CN" sz="2400" dirty="0">
              <a:solidFill>
                <a:srgbClr val="FF0000"/>
              </a:solidFill>
              <a:cs typeface="+mn-ea"/>
              <a:sym typeface="+mn-lt"/>
            </a:endParaRPr>
          </a:p>
          <a:p>
            <a:pPr marL="0" indent="-452755">
              <a:lnSpc>
                <a:spcPct val="100000"/>
              </a:lnSpc>
              <a:spcBef>
                <a:spcPts val="0"/>
              </a:spcBef>
              <a:buClr>
                <a:srgbClr val="7030A0"/>
              </a:buClr>
              <a:buNone/>
            </a:pPr>
            <a:r>
              <a:rPr lang="en-US" altLang="zh-CN" sz="2400" dirty="0">
                <a:cs typeface="+mn-ea"/>
                <a:sym typeface="+mn-lt"/>
              </a:rPr>
              <a:t>#include&lt;iostream&gt;</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using namespace std;</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err="1">
                <a:solidFill>
                  <a:srgbClr val="FF0000"/>
                </a:solidFill>
                <a:cs typeface="+mn-ea"/>
                <a:sym typeface="+mn-lt"/>
              </a:rPr>
              <a:t>IntArray</a:t>
            </a:r>
            <a:r>
              <a:rPr lang="en-US" altLang="zh-CN" sz="2400" dirty="0">
                <a:solidFill>
                  <a:srgbClr val="FF0000"/>
                </a:solidFill>
                <a:cs typeface="+mn-ea"/>
                <a:sym typeface="+mn-lt"/>
              </a:rPr>
              <a:t>::</a:t>
            </a:r>
            <a:r>
              <a:rPr lang="en-US" altLang="zh-CN" sz="2400" dirty="0" err="1">
                <a:cs typeface="+mn-ea"/>
                <a:sym typeface="+mn-lt"/>
              </a:rPr>
              <a:t>IntArray</a:t>
            </a:r>
            <a:r>
              <a:rPr lang="en-US" altLang="zh-CN" sz="2400" dirty="0">
                <a:cs typeface="+mn-ea"/>
                <a:sym typeface="+mn-lt"/>
              </a:rPr>
              <a:t>(int </a:t>
            </a:r>
            <a:r>
              <a:rPr lang="en-US" altLang="zh-CN" sz="2400" dirty="0" err="1">
                <a:cs typeface="+mn-ea"/>
                <a:sym typeface="+mn-lt"/>
              </a:rPr>
              <a:t>sz</a:t>
            </a:r>
            <a:r>
              <a:rPr lang="en-US" altLang="zh-CN" sz="2400" dirty="0">
                <a:cs typeface="+mn-ea"/>
                <a:sym typeface="+mn-lt"/>
              </a:rPr>
              <a:t>) //</a:t>
            </a:r>
            <a:r>
              <a:rPr lang="zh-CN" altLang="en-US" sz="2400" dirty="0">
                <a:cs typeface="+mn-ea"/>
                <a:sym typeface="+mn-lt"/>
              </a:rPr>
              <a:t>有参构造函数</a:t>
            </a:r>
            <a:endParaRPr lang="zh-CN" altLang="en-US"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	</a:t>
            </a:r>
            <a:r>
              <a:rPr lang="en-US" altLang="zh-CN" sz="2400" dirty="0" err="1">
                <a:cs typeface="+mn-ea"/>
                <a:sym typeface="+mn-lt"/>
              </a:rPr>
              <a:t>m_size</a:t>
            </a:r>
            <a:r>
              <a:rPr lang="en-US" altLang="zh-CN" sz="2400" dirty="0">
                <a:cs typeface="+mn-ea"/>
                <a:sym typeface="+mn-lt"/>
              </a:rPr>
              <a:t>=</a:t>
            </a:r>
            <a:r>
              <a:rPr lang="en-US" altLang="zh-CN" sz="2400" dirty="0" err="1">
                <a:cs typeface="+mn-ea"/>
                <a:sym typeface="+mn-lt"/>
              </a:rPr>
              <a:t>sz</a:t>
            </a:r>
            <a:r>
              <a:rPr lang="en-US" altLang="zh-CN" sz="2400" dirty="0">
                <a:cs typeface="+mn-ea"/>
                <a:sym typeface="+mn-lt"/>
              </a:rPr>
              <a:t>;</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	</a:t>
            </a:r>
            <a:r>
              <a:rPr lang="en-US" altLang="zh-CN" sz="2400" dirty="0" err="1">
                <a:cs typeface="+mn-ea"/>
                <a:sym typeface="+mn-lt"/>
              </a:rPr>
              <a:t>m_vector</a:t>
            </a:r>
            <a:r>
              <a:rPr lang="en-US" altLang="zh-CN" sz="2400" dirty="0">
                <a:cs typeface="+mn-ea"/>
                <a:sym typeface="+mn-lt"/>
              </a:rPr>
              <a:t>=new int[</a:t>
            </a:r>
            <a:r>
              <a:rPr lang="en-US" altLang="zh-CN" sz="2400" dirty="0" err="1">
                <a:cs typeface="+mn-ea"/>
                <a:sym typeface="+mn-lt"/>
              </a:rPr>
              <a:t>sz</a:t>
            </a:r>
            <a:r>
              <a:rPr lang="en-US" altLang="zh-CN" sz="2400" dirty="0">
                <a:cs typeface="+mn-ea"/>
                <a:sym typeface="+mn-lt"/>
              </a:rPr>
              <a:t>]; //</a:t>
            </a:r>
            <a:r>
              <a:rPr lang="zh-CN" altLang="en-US" sz="2400" dirty="0">
                <a:cs typeface="+mn-ea"/>
                <a:sym typeface="+mn-lt"/>
              </a:rPr>
              <a:t>动态分配空间</a:t>
            </a:r>
            <a:endParaRPr lang="zh-CN" altLang="en-US"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void </a:t>
            </a:r>
            <a:r>
              <a:rPr lang="en-US" altLang="zh-CN" sz="2400" dirty="0" err="1">
                <a:solidFill>
                  <a:srgbClr val="FF0000"/>
                </a:solidFill>
                <a:cs typeface="+mn-ea"/>
                <a:sym typeface="+mn-lt"/>
              </a:rPr>
              <a:t>IntArray</a:t>
            </a:r>
            <a:r>
              <a:rPr lang="en-US" altLang="zh-CN" sz="2400" dirty="0">
                <a:solidFill>
                  <a:srgbClr val="FF0000"/>
                </a:solidFill>
                <a:cs typeface="+mn-ea"/>
                <a:sym typeface="+mn-lt"/>
              </a:rPr>
              <a:t>::</a:t>
            </a:r>
            <a:r>
              <a:rPr lang="en-US" altLang="zh-CN" sz="2400" dirty="0" err="1">
                <a:cs typeface="+mn-ea"/>
                <a:sym typeface="+mn-lt"/>
              </a:rPr>
              <a:t>infoOfArray</a:t>
            </a:r>
            <a:r>
              <a:rPr lang="en-US" altLang="zh-CN" sz="2400" dirty="0">
                <a:cs typeface="+mn-ea"/>
                <a:sym typeface="+mn-lt"/>
              </a:rPr>
              <a:t>( )	//</a:t>
            </a:r>
            <a:r>
              <a:rPr lang="zh-CN" altLang="en-US" sz="2400" dirty="0">
                <a:cs typeface="+mn-ea"/>
                <a:sym typeface="+mn-lt"/>
              </a:rPr>
              <a:t>显示数组信息</a:t>
            </a:r>
            <a:endParaRPr lang="zh-CN" altLang="en-US"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a:t>
            </a:r>
            <a:endParaRPr lang="en-US" altLang="zh-CN" sz="2400" dirty="0">
              <a:cs typeface="+mn-ea"/>
              <a:sym typeface="+mn-lt"/>
            </a:endParaRPr>
          </a:p>
          <a:p>
            <a:pPr marL="0" indent="-452755">
              <a:lnSpc>
                <a:spcPct val="100000"/>
              </a:lnSpc>
              <a:spcBef>
                <a:spcPts val="0"/>
              </a:spcBef>
              <a:buClr>
                <a:srgbClr val="7030A0"/>
              </a:buClr>
              <a:buNone/>
            </a:pPr>
            <a:r>
              <a:rPr lang="en-US" altLang="zh-CN" sz="2400" dirty="0">
                <a:cs typeface="+mn-ea"/>
                <a:sym typeface="+mn-lt"/>
              </a:rPr>
              <a:t>	</a:t>
            </a:r>
            <a:r>
              <a:rPr lang="en-US" altLang="zh-CN" sz="2400" dirty="0" err="1">
                <a:cs typeface="+mn-ea"/>
                <a:sym typeface="+mn-lt"/>
              </a:rPr>
              <a:t>cout</a:t>
            </a:r>
            <a:r>
              <a:rPr lang="en-US" altLang="zh-CN" sz="2400" dirty="0">
                <a:cs typeface="+mn-ea"/>
                <a:sym typeface="+mn-lt"/>
              </a:rPr>
              <a:t>&lt;&lt;"The size of this array is: "&lt;&lt;</a:t>
            </a:r>
            <a:r>
              <a:rPr lang="en-US" altLang="zh-CN" sz="2400" dirty="0" err="1">
                <a:cs typeface="+mn-ea"/>
                <a:sym typeface="+mn-lt"/>
              </a:rPr>
              <a:t>m_size</a:t>
            </a:r>
            <a:r>
              <a:rPr lang="en-US" altLang="zh-CN" sz="2400" dirty="0">
                <a:cs typeface="+mn-ea"/>
                <a:sym typeface="+mn-lt"/>
              </a:rPr>
              <a:t>&lt;&lt;</a:t>
            </a:r>
            <a:r>
              <a:rPr lang="en-US" altLang="zh-CN" sz="2400" dirty="0" err="1">
                <a:cs typeface="+mn-ea"/>
                <a:sym typeface="+mn-lt"/>
              </a:rPr>
              <a:t>endl</a:t>
            </a:r>
            <a:r>
              <a:rPr lang="en-US" altLang="zh-CN" sz="2400" dirty="0">
                <a:cs typeface="+mn-ea"/>
                <a:sym typeface="+mn-lt"/>
              </a:rPr>
              <a:t>;</a:t>
            </a:r>
            <a:endParaRPr lang="en-US" altLang="zh-CN" sz="2400" dirty="0">
              <a:cs typeface="+mn-ea"/>
              <a:sym typeface="+mn-lt"/>
            </a:endParaRPr>
          </a:p>
          <a:p>
            <a:pPr marL="452755" indent="-452755">
              <a:lnSpc>
                <a:spcPct val="100000"/>
              </a:lnSpc>
              <a:spcBef>
                <a:spcPts val="600"/>
              </a:spcBef>
              <a:buClr>
                <a:srgbClr val="7030A0"/>
              </a:buClr>
              <a:buNone/>
            </a:pPr>
            <a:r>
              <a:rPr lang="en-US" altLang="zh-CN" sz="2000" dirty="0">
                <a:cs typeface="+mn-ea"/>
                <a:sym typeface="+mn-lt"/>
              </a:rPr>
              <a:t>}</a:t>
            </a:r>
            <a:endParaRPr lang="en-US" altLang="zh-CN" sz="2000" dirty="0">
              <a:cs typeface="+mn-ea"/>
              <a:sym typeface="+mn-lt"/>
            </a:endParaRPr>
          </a:p>
          <a:p>
            <a:pPr marL="452755" indent="-452755">
              <a:lnSpc>
                <a:spcPct val="100000"/>
              </a:lnSpc>
              <a:spcBef>
                <a:spcPts val="600"/>
              </a:spcBef>
              <a:buClr>
                <a:srgbClr val="7030A0"/>
              </a:buClr>
              <a:buFont typeface="Arial" panose="020B0604020202020204" pitchFamily="34" charset="0"/>
              <a:buNone/>
            </a:pPr>
            <a:endParaRPr lang="en-US" altLang="zh-CN" sz="1600" dirty="0">
              <a:solidFill>
                <a:schemeClr val="tx2"/>
              </a:solidFill>
              <a:cs typeface="+mn-ea"/>
              <a:sym typeface="+mn-lt"/>
            </a:endParaRPr>
          </a:p>
        </p:txBody>
      </p:sp>
      <p:grpSp>
        <p:nvGrpSpPr>
          <p:cNvPr id="41" name="组合 40"/>
          <p:cNvGrpSpPr/>
          <p:nvPr/>
        </p:nvGrpSpPr>
        <p:grpSpPr>
          <a:xfrm>
            <a:off x="549002" y="516092"/>
            <a:ext cx="4970707" cy="677100"/>
            <a:chOff x="326687" y="247818"/>
            <a:chExt cx="5609898" cy="725466"/>
          </a:xfrm>
        </p:grpSpPr>
        <p:sp>
          <p:nvSpPr>
            <p:cNvPr id="43" name="文本框 7"/>
            <p:cNvSpPr txBox="1"/>
            <p:nvPr/>
          </p:nvSpPr>
          <p:spPr bwMode="auto">
            <a:xfrm>
              <a:off x="876433" y="379231"/>
              <a:ext cx="5060152" cy="49464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44" name="组合 43"/>
            <p:cNvGrpSpPr/>
            <p:nvPr/>
          </p:nvGrpSpPr>
          <p:grpSpPr>
            <a:xfrm>
              <a:off x="326687" y="247818"/>
              <a:ext cx="4861582" cy="725466"/>
              <a:chOff x="326687" y="247818"/>
              <a:chExt cx="4861582" cy="725466"/>
            </a:xfrm>
          </p:grpSpPr>
          <p:grpSp>
            <p:nvGrpSpPr>
              <p:cNvPr id="45" name="组合 44"/>
              <p:cNvGrpSpPr/>
              <p:nvPr/>
            </p:nvGrpSpPr>
            <p:grpSpPr>
              <a:xfrm>
                <a:off x="349799" y="247818"/>
                <a:ext cx="4791980" cy="261575"/>
                <a:chOff x="349799" y="247818"/>
                <a:chExt cx="4791980" cy="261575"/>
              </a:xfrm>
            </p:grpSpPr>
            <p:cxnSp>
              <p:nvCxnSpPr>
                <p:cNvPr id="60" name="直接连接符 5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6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65" name="任意多边形: 形状 6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6" name="组合 45"/>
              <p:cNvGrpSpPr/>
              <p:nvPr/>
            </p:nvGrpSpPr>
            <p:grpSpPr>
              <a:xfrm>
                <a:off x="349799" y="711709"/>
                <a:ext cx="4815092" cy="261575"/>
                <a:chOff x="358852" y="925118"/>
                <a:chExt cx="4815092" cy="261575"/>
              </a:xfrm>
            </p:grpSpPr>
            <p:cxnSp>
              <p:nvCxnSpPr>
                <p:cNvPr id="53" name="直接连接符 5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5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59" name="任意多边形: 形状 5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5138963" y="489126"/>
                <a:ext cx="49306" cy="329693"/>
                <a:chOff x="5138963" y="489126"/>
                <a:chExt cx="49306" cy="329693"/>
              </a:xfrm>
            </p:grpSpPr>
            <p:sp>
              <p:nvSpPr>
                <p:cNvPr id="51" name="椭圆 5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2" name="椭圆 5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48" name="组合 47"/>
              <p:cNvGrpSpPr/>
              <p:nvPr/>
            </p:nvGrpSpPr>
            <p:grpSpPr>
              <a:xfrm>
                <a:off x="326687" y="399838"/>
                <a:ext cx="49306" cy="329693"/>
                <a:chOff x="5138963" y="489126"/>
                <a:chExt cx="49306" cy="329693"/>
              </a:xfrm>
            </p:grpSpPr>
            <p:sp>
              <p:nvSpPr>
                <p:cNvPr id="49" name="椭圆 4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椭圆 4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fltVal val="0"/>
                                          </p:val>
                                        </p:tav>
                                        <p:tav tm="100000">
                                          <p:val>
                                            <p:strVal val="#ppt_w"/>
                                          </p:val>
                                        </p:tav>
                                      </p:tavLst>
                                    </p:anim>
                                    <p:anim calcmode="lin" valueType="num">
                                      <p:cBhvr>
                                        <p:cTn id="12" dur="500" fill="hold"/>
                                        <p:tgtEl>
                                          <p:spTgt spid="42"/>
                                        </p:tgtEl>
                                        <p:attrNameLst>
                                          <p:attrName>ppt_h</p:attrName>
                                        </p:attrNameLst>
                                      </p:cBhvr>
                                      <p:tavLst>
                                        <p:tav tm="0">
                                          <p:val>
                                            <p:fltVal val="0"/>
                                          </p:val>
                                        </p:tav>
                                        <p:tav tm="100000">
                                          <p:val>
                                            <p:strVal val="#ppt_h"/>
                                          </p:val>
                                        </p:tav>
                                      </p:tavLst>
                                    </p:anim>
                                    <p:animEffect transition="in" filter="fade">
                                      <p:cBhvr>
                                        <p:cTn id="1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2"/>
          <p:cNvSpPr/>
          <p:nvPr/>
        </p:nvSpPr>
        <p:spPr>
          <a:xfrm>
            <a:off x="2304203" y="1945895"/>
            <a:ext cx="8170696" cy="3926698"/>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Rectangle 3"/>
          <p:cNvSpPr txBox="1">
            <a:spLocks noChangeArrowheads="1"/>
          </p:cNvSpPr>
          <p:nvPr/>
        </p:nvSpPr>
        <p:spPr>
          <a:xfrm>
            <a:off x="711687" y="1810133"/>
            <a:ext cx="7340448" cy="5044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560"/>
              </a:lnSpc>
              <a:buNone/>
            </a:pPr>
            <a:endParaRPr lang="zh-CN" altLang="en-US" sz="2400" dirty="0">
              <a:solidFill>
                <a:schemeClr val="tx2"/>
              </a:solidFill>
              <a:cs typeface="+mn-ea"/>
              <a:sym typeface="+mn-lt"/>
            </a:endParaRPr>
          </a:p>
        </p:txBody>
      </p:sp>
      <p:sp>
        <p:nvSpPr>
          <p:cNvPr id="34" name="Rectangle 3"/>
          <p:cNvSpPr txBox="1">
            <a:spLocks noChangeArrowheads="1"/>
          </p:cNvSpPr>
          <p:nvPr/>
        </p:nvSpPr>
        <p:spPr>
          <a:xfrm>
            <a:off x="5205986" y="1843032"/>
            <a:ext cx="7340448" cy="46202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altLang="zh-CN" sz="2400" dirty="0">
                <a:solidFill>
                  <a:srgbClr val="FF0000"/>
                </a:solidFill>
                <a:cs typeface="+mn-ea"/>
                <a:sym typeface="+mn-lt"/>
              </a:rPr>
              <a:t>//testIntArray.cpp</a:t>
            </a:r>
            <a:endParaRPr lang="en-US" altLang="zh-CN" sz="2400" dirty="0">
              <a:solidFill>
                <a:srgbClr val="FF0000"/>
              </a:solidFill>
              <a:cs typeface="+mn-ea"/>
              <a:sym typeface="+mn-lt"/>
            </a:endParaRPr>
          </a:p>
          <a:p>
            <a:pPr marL="0" indent="0">
              <a:lnSpc>
                <a:spcPct val="120000"/>
              </a:lnSpc>
              <a:spcBef>
                <a:spcPts val="0"/>
              </a:spcBef>
              <a:buNone/>
            </a:pPr>
            <a:r>
              <a:rPr lang="en-US" altLang="zh-CN" sz="2400" dirty="0">
                <a:cs typeface="+mn-ea"/>
                <a:sym typeface="+mn-lt"/>
              </a:rPr>
              <a:t>#include &lt;iostream&gt;</a:t>
            </a:r>
            <a:endParaRPr lang="en-US" altLang="zh-CN" sz="2400" dirty="0">
              <a:cs typeface="+mn-ea"/>
              <a:sym typeface="+mn-lt"/>
            </a:endParaRPr>
          </a:p>
          <a:p>
            <a:pPr marL="0" indent="0">
              <a:lnSpc>
                <a:spcPct val="120000"/>
              </a:lnSpc>
              <a:spcBef>
                <a:spcPts val="0"/>
              </a:spcBef>
              <a:buNone/>
            </a:pPr>
            <a:r>
              <a:rPr lang="en-US" altLang="zh-CN" sz="2400" dirty="0">
                <a:solidFill>
                  <a:srgbClr val="FF0000"/>
                </a:solidFill>
                <a:cs typeface="+mn-ea"/>
                <a:sym typeface="+mn-lt"/>
              </a:rPr>
              <a:t>#include "</a:t>
            </a:r>
            <a:r>
              <a:rPr lang="en-US" altLang="zh-CN" sz="2400" dirty="0" err="1">
                <a:solidFill>
                  <a:srgbClr val="FF0000"/>
                </a:solidFill>
                <a:cs typeface="+mn-ea"/>
                <a:sym typeface="+mn-lt"/>
              </a:rPr>
              <a:t>IntArray.h</a:t>
            </a:r>
            <a:r>
              <a:rPr lang="en-US" altLang="zh-CN" sz="2400" dirty="0">
                <a:solidFill>
                  <a:srgbClr val="FF0000"/>
                </a:solidFill>
                <a:cs typeface="+mn-ea"/>
                <a:sym typeface="+mn-lt"/>
              </a:rPr>
              <a:t>"</a:t>
            </a:r>
            <a:endParaRPr lang="en-US" altLang="zh-CN" sz="2400" dirty="0">
              <a:solidFill>
                <a:srgbClr val="FF0000"/>
              </a:solidFill>
              <a:cs typeface="+mn-ea"/>
              <a:sym typeface="+mn-lt"/>
            </a:endParaRPr>
          </a:p>
          <a:p>
            <a:pPr marL="0" indent="0">
              <a:lnSpc>
                <a:spcPct val="120000"/>
              </a:lnSpc>
              <a:spcBef>
                <a:spcPts val="0"/>
              </a:spcBef>
              <a:buNone/>
            </a:pPr>
            <a:r>
              <a:rPr lang="en-US" altLang="zh-CN" sz="2400" dirty="0">
                <a:cs typeface="+mn-ea"/>
                <a:sym typeface="+mn-lt"/>
              </a:rPr>
              <a:t>using namespace std;</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int main()</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 x(20);</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	</a:t>
            </a:r>
            <a:r>
              <a:rPr lang="en-US" altLang="zh-CN" sz="2400" dirty="0" err="1">
                <a:cs typeface="+mn-ea"/>
                <a:sym typeface="+mn-lt"/>
              </a:rPr>
              <a:t>x.infoOfArray</a:t>
            </a:r>
            <a:r>
              <a:rPr lang="en-US" altLang="zh-CN" sz="2400" dirty="0">
                <a:cs typeface="+mn-ea"/>
                <a:sym typeface="+mn-lt"/>
              </a:rPr>
              <a:t>();</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	return 0;</a:t>
            </a:r>
            <a:endParaRPr lang="en-US" altLang="zh-CN" sz="2400" dirty="0">
              <a:cs typeface="+mn-ea"/>
              <a:sym typeface="+mn-lt"/>
            </a:endParaRPr>
          </a:p>
          <a:p>
            <a:pPr marL="0" indent="0">
              <a:lnSpc>
                <a:spcPct val="120000"/>
              </a:lnSpc>
              <a:spcBef>
                <a:spcPts val="0"/>
              </a:spcBef>
              <a:buNone/>
            </a:pPr>
            <a:r>
              <a:rPr lang="en-US" altLang="zh-CN" sz="2400" dirty="0">
                <a:cs typeface="+mn-ea"/>
                <a:sym typeface="+mn-lt"/>
              </a:rPr>
              <a:t>}</a:t>
            </a:r>
            <a:endParaRPr lang="en-US" altLang="zh-CN" sz="2400" dirty="0">
              <a:cs typeface="+mn-ea"/>
              <a:sym typeface="+mn-lt"/>
            </a:endParaRPr>
          </a:p>
        </p:txBody>
      </p:sp>
      <p:grpSp>
        <p:nvGrpSpPr>
          <p:cNvPr id="36" name="组合 35"/>
          <p:cNvGrpSpPr/>
          <p:nvPr/>
        </p:nvGrpSpPr>
        <p:grpSpPr>
          <a:xfrm>
            <a:off x="549002" y="755374"/>
            <a:ext cx="4970707" cy="677100"/>
            <a:chOff x="326687" y="247818"/>
            <a:chExt cx="5609898" cy="725466"/>
          </a:xfrm>
        </p:grpSpPr>
        <p:sp>
          <p:nvSpPr>
            <p:cNvPr id="37" name="文本框 7"/>
            <p:cNvSpPr txBox="1"/>
            <p:nvPr/>
          </p:nvSpPr>
          <p:spPr bwMode="auto">
            <a:xfrm>
              <a:off x="876433" y="379231"/>
              <a:ext cx="5060152" cy="49464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38" name="组合 37"/>
            <p:cNvGrpSpPr/>
            <p:nvPr/>
          </p:nvGrpSpPr>
          <p:grpSpPr>
            <a:xfrm>
              <a:off x="326687" y="247818"/>
              <a:ext cx="4861582" cy="725466"/>
              <a:chOff x="326687" y="247818"/>
              <a:chExt cx="4861582" cy="725466"/>
            </a:xfrm>
          </p:grpSpPr>
          <p:grpSp>
            <p:nvGrpSpPr>
              <p:cNvPr id="39" name="组合 38"/>
              <p:cNvGrpSpPr/>
              <p:nvPr/>
            </p:nvGrpSpPr>
            <p:grpSpPr>
              <a:xfrm>
                <a:off x="349799" y="247818"/>
                <a:ext cx="4791980" cy="261575"/>
                <a:chOff x="349799" y="247818"/>
                <a:chExt cx="4791980" cy="261575"/>
              </a:xfrm>
            </p:grpSpPr>
            <p:cxnSp>
              <p:nvCxnSpPr>
                <p:cNvPr id="54" name="直接连接符 5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57"/>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9" name="任意多边形: 形状 58"/>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0" name="组合 39"/>
              <p:cNvGrpSpPr/>
              <p:nvPr/>
            </p:nvGrpSpPr>
            <p:grpSpPr>
              <a:xfrm>
                <a:off x="349799" y="711709"/>
                <a:ext cx="4815092" cy="261575"/>
                <a:chOff x="358852" y="925118"/>
                <a:chExt cx="4815092" cy="261575"/>
              </a:xfrm>
            </p:grpSpPr>
            <p:cxnSp>
              <p:nvCxnSpPr>
                <p:cNvPr id="47" name="直接连接符 4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53" name="任意多边形: 形状 5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1" name="组合 40"/>
              <p:cNvGrpSpPr/>
              <p:nvPr/>
            </p:nvGrpSpPr>
            <p:grpSpPr>
              <a:xfrm>
                <a:off x="5138963" y="489126"/>
                <a:ext cx="49306" cy="329693"/>
                <a:chOff x="5138963" y="489126"/>
                <a:chExt cx="49306" cy="329693"/>
              </a:xfrm>
            </p:grpSpPr>
            <p:sp>
              <p:nvSpPr>
                <p:cNvPr id="45" name="椭圆 44"/>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椭圆 45"/>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42" name="组合 41"/>
              <p:cNvGrpSpPr/>
              <p:nvPr/>
            </p:nvGrpSpPr>
            <p:grpSpPr>
              <a:xfrm>
                <a:off x="326687" y="399838"/>
                <a:ext cx="49306" cy="329693"/>
                <a:chOff x="5138963" y="489126"/>
                <a:chExt cx="49306" cy="329693"/>
              </a:xfrm>
            </p:grpSpPr>
            <p:sp>
              <p:nvSpPr>
                <p:cNvPr id="43" name="椭圆 4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35" name="组合 31"/>
          <p:cNvGrpSpPr/>
          <p:nvPr/>
        </p:nvGrpSpPr>
        <p:grpSpPr>
          <a:xfrm>
            <a:off x="1645172" y="2478826"/>
            <a:ext cx="2483531" cy="2483534"/>
            <a:chOff x="1384152" y="2393101"/>
            <a:chExt cx="2483531" cy="2483534"/>
          </a:xfrm>
        </p:grpSpPr>
        <p:sp>
          <p:nvSpPr>
            <p:cNvPr id="60" name="椭圆 32"/>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61" name="矩形 33"/>
            <p:cNvSpPr/>
            <p:nvPr/>
          </p:nvSpPr>
          <p:spPr>
            <a:xfrm>
              <a:off x="1604267" y="3129549"/>
              <a:ext cx="2043302" cy="1200329"/>
            </a:xfrm>
            <a:prstGeom prst="rect">
              <a:avLst/>
            </a:prstGeom>
          </p:spPr>
          <p:txBody>
            <a:bodyPr wrap="square">
              <a:spAutoFit/>
            </a:bodyPr>
            <a:lstStyle/>
            <a:p>
              <a:r>
                <a:rPr lang="zh-CN" altLang="en-US" sz="2400" dirty="0">
                  <a:solidFill>
                    <a:schemeClr val="bg1"/>
                  </a:solidFill>
                  <a:cs typeface="+mn-ea"/>
                  <a:sym typeface="+mn-lt"/>
                </a:rPr>
                <a:t>类的声明和实现分离的程序设计</a:t>
              </a:r>
              <a:endParaRPr lang="zh-CN" altLang="en-US" sz="2400" dirty="0">
                <a:solidFill>
                  <a:schemeClr val="tx2"/>
                </a:solidFill>
                <a:cs typeface="+mn-ea"/>
                <a:sym typeface="+mn-lt"/>
              </a:endParaRPr>
            </a:p>
          </p:txBody>
        </p:sp>
      </p:grpSp>
      <p:grpSp>
        <p:nvGrpSpPr>
          <p:cNvPr id="62" name="组合 34"/>
          <p:cNvGrpSpPr/>
          <p:nvPr/>
        </p:nvGrpSpPr>
        <p:grpSpPr>
          <a:xfrm>
            <a:off x="1602424" y="2436078"/>
            <a:ext cx="779195" cy="779196"/>
            <a:chOff x="777424" y="1659420"/>
            <a:chExt cx="779195" cy="779196"/>
          </a:xfrm>
        </p:grpSpPr>
        <p:grpSp>
          <p:nvGrpSpPr>
            <p:cNvPr id="63" name="组合 35"/>
            <p:cNvGrpSpPr/>
            <p:nvPr/>
          </p:nvGrpSpPr>
          <p:grpSpPr>
            <a:xfrm>
              <a:off x="777424" y="1659420"/>
              <a:ext cx="779195" cy="779196"/>
              <a:chOff x="2124362" y="2491950"/>
              <a:chExt cx="779195" cy="779196"/>
            </a:xfrm>
          </p:grpSpPr>
          <p:sp>
            <p:nvSpPr>
              <p:cNvPr id="65" name="椭圆 37"/>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grpSp>
            <p:nvGrpSpPr>
              <p:cNvPr id="66" name="组合 38"/>
              <p:cNvGrpSpPr/>
              <p:nvPr/>
            </p:nvGrpSpPr>
            <p:grpSpPr>
              <a:xfrm>
                <a:off x="2167109" y="2534697"/>
                <a:ext cx="693703" cy="693701"/>
                <a:chOff x="1187907" y="1083137"/>
                <a:chExt cx="850422" cy="850420"/>
              </a:xfrm>
            </p:grpSpPr>
            <p:sp>
              <p:nvSpPr>
                <p:cNvPr id="70" name="弧形 43"/>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71" name="弧形 44"/>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latin typeface="Times New Roman" panose="02020603050405020304" charset="0"/>
                    <a:ea typeface="微软雅黑" panose="020B0503020204020204" charset="-122"/>
                    <a:cs typeface="Times New Roman" panose="02020603050405020304" charset="0"/>
                  </a:endParaRPr>
                </a:p>
              </p:txBody>
            </p:sp>
          </p:grpSp>
          <p:grpSp>
            <p:nvGrpSpPr>
              <p:cNvPr id="67" name="组合 39"/>
              <p:cNvGrpSpPr/>
              <p:nvPr/>
            </p:nvGrpSpPr>
            <p:grpSpPr>
              <a:xfrm>
                <a:off x="2167109" y="2534697"/>
                <a:ext cx="693703" cy="693701"/>
                <a:chOff x="1187907" y="1083137"/>
                <a:chExt cx="850422" cy="850420"/>
              </a:xfrm>
            </p:grpSpPr>
            <p:sp>
              <p:nvSpPr>
                <p:cNvPr id="68" name="弧形 40"/>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sp>
              <p:nvSpPr>
                <p:cNvPr id="69" name="弧形 42"/>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Times New Roman" panose="02020603050405020304" charset="0"/>
                    <a:ea typeface="微软雅黑" panose="020B0503020204020204" charset="-122"/>
                    <a:cs typeface="Times New Roman" panose="02020603050405020304" charset="0"/>
                  </a:endParaRPr>
                </a:p>
              </p:txBody>
            </p:sp>
          </p:grpSp>
        </p:grpSp>
        <p:sp>
          <p:nvSpPr>
            <p:cNvPr id="64" name="矩形 36"/>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ea typeface="微软雅黑" panose="020B0503020204020204" charset="-122"/>
                  <a:cs typeface="Times New Roman" panose="02020603050405020304" charset="0"/>
                </a:rPr>
                <a:t>例</a:t>
              </a:r>
              <a:r>
                <a:rPr lang="en-US" altLang="zh-CN" sz="2400" dirty="0">
                  <a:solidFill>
                    <a:srgbClr val="0070C0"/>
                  </a:solidFill>
                  <a:latin typeface="Times New Roman" panose="02020603050405020304" charset="0"/>
                  <a:ea typeface="微软雅黑" panose="020B0503020204020204" charset="-122"/>
                  <a:cs typeface="Times New Roman" panose="02020603050405020304" charset="0"/>
                </a:rPr>
                <a:t>2</a:t>
              </a:r>
              <a:endParaRPr lang="zh-CN" altLang="en-US" sz="2400" dirty="0">
                <a:solidFill>
                  <a:srgbClr val="0070C0"/>
                </a:solidFill>
                <a:latin typeface="Times New Roman" panose="02020603050405020304" charset="0"/>
                <a:ea typeface="微软雅黑" panose="020B0503020204020204" charset="-122"/>
                <a:cs typeface="Times New Roman"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left)">
                                      <p:cBhvr>
                                        <p:cTn id="7" dur="500"/>
                                        <p:tgtEl>
                                          <p:spTgt spid="36"/>
                                        </p:tgtEl>
                                      </p:cBhvr>
                                    </p:animEffect>
                                  </p:childTnLst>
                                </p:cTn>
                              </p:par>
                            </p:childTnLst>
                          </p:cTn>
                        </p:par>
                        <p:par>
                          <p:cTn id="8" fill="hold">
                            <p:stCondLst>
                              <p:cond delay="500"/>
                            </p:stCondLst>
                            <p:childTnLst>
                              <p:par>
                                <p:cTn id="9" presetID="10" presetClass="entr" presetSubtype="0" fill="hold" grpId="0" nodeType="afterEffect" nodePh="1">
                                  <p:stCondLst>
                                    <p:cond delay="0"/>
                                  </p:stCondLst>
                                  <p:endCondLst>
                                    <p:cond evt="begin" delay="0">
                                      <p:tn val="9"/>
                                    </p:cond>
                                  </p:endCondLst>
                                  <p:childTnLst>
                                    <p:set>
                                      <p:cBhvr>
                                        <p:cTn id="10" dur="1" fill="hold">
                                          <p:stCondLst>
                                            <p:cond delay="0"/>
                                          </p:stCondLst>
                                        </p:cTn>
                                        <p:tgtEl>
                                          <p:spTgt spid="32"/>
                                        </p:tgtEl>
                                        <p:attrNameLst>
                                          <p:attrName>style.visibility</p:attrName>
                                        </p:attrNameLst>
                                      </p:cBhvr>
                                      <p:to>
                                        <p:strVal val="visible"/>
                                      </p:to>
                                    </p:set>
                                    <p:animEffect transition="in" filter="fade">
                                      <p:cBhvr>
                                        <p:cTn id="11" dur="500"/>
                                        <p:tgtEl>
                                          <p:spTgt spid="3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p:cTn id="15" dur="500" fill="hold"/>
                                        <p:tgtEl>
                                          <p:spTgt spid="35"/>
                                        </p:tgtEl>
                                        <p:attrNameLst>
                                          <p:attrName>ppt_w</p:attrName>
                                        </p:attrNameLst>
                                      </p:cBhvr>
                                      <p:tavLst>
                                        <p:tav tm="0">
                                          <p:val>
                                            <p:fltVal val="0"/>
                                          </p:val>
                                        </p:tav>
                                        <p:tav tm="100000">
                                          <p:val>
                                            <p:strVal val="#ppt_w"/>
                                          </p:val>
                                        </p:tav>
                                      </p:tavLst>
                                    </p:anim>
                                    <p:anim calcmode="lin" valueType="num">
                                      <p:cBhvr>
                                        <p:cTn id="16" dur="500" fill="hold"/>
                                        <p:tgtEl>
                                          <p:spTgt spid="35"/>
                                        </p:tgtEl>
                                        <p:attrNameLst>
                                          <p:attrName>ppt_h</p:attrName>
                                        </p:attrNameLst>
                                      </p:cBhvr>
                                      <p:tavLst>
                                        <p:tav tm="0">
                                          <p:val>
                                            <p:fltVal val="0"/>
                                          </p:val>
                                        </p:tav>
                                        <p:tav tm="100000">
                                          <p:val>
                                            <p:strVal val="#ppt_h"/>
                                          </p:val>
                                        </p:tav>
                                      </p:tavLst>
                                    </p:anim>
                                    <p:animEffect transition="in" filter="fade">
                                      <p:cBhvr>
                                        <p:cTn id="17" dur="500"/>
                                        <p:tgtEl>
                                          <p:spTgt spid="35"/>
                                        </p:tgtEl>
                                      </p:cBhvr>
                                    </p:animEffect>
                                  </p:childTnLst>
                                </p:cTn>
                              </p:par>
                              <p:par>
                                <p:cTn id="18" presetID="23" presetClass="entr" presetSubtype="288" fill="hold" nodeType="with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p:cTn id="20" dur="500" fill="hold"/>
                                        <p:tgtEl>
                                          <p:spTgt spid="62"/>
                                        </p:tgtEl>
                                        <p:attrNameLst>
                                          <p:attrName>ppt_w</p:attrName>
                                        </p:attrNameLst>
                                      </p:cBhvr>
                                      <p:tavLst>
                                        <p:tav tm="0">
                                          <p:val>
                                            <p:strVal val="4/3*#ppt_w"/>
                                          </p:val>
                                        </p:tav>
                                        <p:tav tm="100000">
                                          <p:val>
                                            <p:strVal val="#ppt_w"/>
                                          </p:val>
                                        </p:tav>
                                      </p:tavLst>
                                    </p:anim>
                                    <p:anim calcmode="lin" valueType="num">
                                      <p:cBhvr>
                                        <p:cTn id="21" dur="500" fill="hold"/>
                                        <p:tgtEl>
                                          <p:spTgt spid="62"/>
                                        </p:tgtEl>
                                        <p:attrNameLst>
                                          <p:attrName>ppt_h</p:attrName>
                                        </p:attrNameLst>
                                      </p:cBhvr>
                                      <p:tavLst>
                                        <p:tav tm="0">
                                          <p:val>
                                            <p:strVal val="4/3*#ppt_h"/>
                                          </p:val>
                                        </p:tav>
                                        <p:tav tm="100000">
                                          <p:val>
                                            <p:strVal val="#ppt_h"/>
                                          </p:val>
                                        </p:tav>
                                      </p:tavLst>
                                    </p:anim>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fade">
                                      <p:cBhvr>
                                        <p:cTn id="25"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custDataLst>
              <p:tags r:id="rId1"/>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Submit</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9" name="TextBox 18"/>
          <p:cNvSpPr txBox="1"/>
          <p:nvPr>
            <p:custDataLst>
              <p:tags r:id="rId2"/>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程序多文件结构的可以实现：</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0" name="TextBox 19"/>
          <p:cNvSpPr txBox="1"/>
          <p:nvPr>
            <p:custDataLst>
              <p:tags r:id="rId3"/>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多人共同开发程序</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1" name="TextBox 20"/>
          <p:cNvSpPr txBox="1"/>
          <p:nvPr>
            <p:custDataLst>
              <p:tags r:id="rId4"/>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软件复用</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2" name="TextBox 21"/>
          <p:cNvSpPr txBox="1"/>
          <p:nvPr>
            <p:custDataLst>
              <p:tags r:id="rId5"/>
            </p:custDataLst>
          </p:nvPr>
        </p:nvSpPr>
        <p:spPr>
          <a:xfrm>
            <a:off x="2438400" y="45005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增加程序的可读性</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3" name="TextBox 22"/>
          <p:cNvSpPr txBox="1"/>
          <p:nvPr>
            <p:custDataLst>
              <p:tags r:id="rId6"/>
            </p:custDataLst>
          </p:nvPr>
        </p:nvSpPr>
        <p:spPr>
          <a:xfrm>
            <a:off x="2438400" y="53578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对使用类的用户屏蔽实现细节</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24" name="Rectangle 23"/>
          <p:cNvSpPr>
            <a:spLocks noChangeAspect="1"/>
          </p:cNvSpPr>
          <p:nvPr>
            <p:custDataLst>
              <p:tags r:id="rId7"/>
            </p:custDataLst>
          </p:nvPr>
        </p:nvSpPr>
        <p:spPr>
          <a:xfrm>
            <a:off x="1571625" y="2850356"/>
            <a:ext cx="514350" cy="514350"/>
          </a:xfrm>
          <a:prstGeom prst="rect">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dirty="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600" dirty="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5" name="Rectangle 24"/>
          <p:cNvSpPr>
            <a:spLocks noChangeAspect="1"/>
          </p:cNvSpPr>
          <p:nvPr>
            <p:custDataLst>
              <p:tags r:id="rId8"/>
            </p:custDataLst>
          </p:nvPr>
        </p:nvSpPr>
        <p:spPr>
          <a:xfrm>
            <a:off x="1571625" y="3707606"/>
            <a:ext cx="514350" cy="514350"/>
          </a:xfrm>
          <a:prstGeom prst="rect">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6" name="Rectangle 25"/>
          <p:cNvSpPr>
            <a:spLocks noChangeAspect="1"/>
          </p:cNvSpPr>
          <p:nvPr>
            <p:custDataLst>
              <p:tags r:id="rId9"/>
            </p:custDataLst>
          </p:nvPr>
        </p:nvSpPr>
        <p:spPr>
          <a:xfrm>
            <a:off x="1571625" y="4564856"/>
            <a:ext cx="514350" cy="514350"/>
          </a:xfrm>
          <a:prstGeom prst="rect">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C</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7" name="Rectangle 26"/>
          <p:cNvSpPr>
            <a:spLocks noChangeAspect="1"/>
          </p:cNvSpPr>
          <p:nvPr>
            <p:custDataLst>
              <p:tags r:id="rId10"/>
            </p:custDataLst>
          </p:nvPr>
        </p:nvSpPr>
        <p:spPr>
          <a:xfrm>
            <a:off x="1571625" y="5422106"/>
            <a:ext cx="514350" cy="514350"/>
          </a:xfrm>
          <a:prstGeom prst="rect">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D</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28" name="Rectangle 27" hidden="1"/>
          <p:cNvSpPr/>
          <p:nvPr>
            <p:custDataLst>
              <p:tags r:id="rId11"/>
            </p:custDataLst>
          </p:nvPr>
        </p:nvSpPr>
        <p:spPr>
          <a:xfrm>
            <a:off x="12573000" y="0"/>
            <a:ext cx="3840480" cy="6858000"/>
          </a:xfrm>
          <a:prstGeom prst="rect">
            <a:avLst/>
          </a:prstGeom>
          <a:solidFill>
            <a:srgbClr val="FFFFFF"/>
          </a:solidFill>
          <a:ln w="12700">
            <a:solidFill>
              <a:srgbClr val="9B9B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33" name="TextBox 32" hidden="1"/>
          <p:cNvSpPr txBox="1"/>
          <p:nvPr>
            <p:custDataLst>
              <p:tags r:id="rId12"/>
            </p:custDataLst>
          </p:nvPr>
        </p:nvSpPr>
        <p:spPr>
          <a:xfrm>
            <a:off x="12661900" y="6326832"/>
            <a:ext cx="3662680" cy="461665"/>
          </a:xfrm>
          <a:prstGeom prst="rect">
            <a:avLst/>
          </a:prstGeom>
          <a:solidFill>
            <a:srgbClr val="FBFAEF"/>
          </a:solidFill>
          <a:ln w="12700">
            <a:noFill/>
          </a:ln>
          <a:extLst>
            <a:ext uri="{91240B29-F687-4F45-9708-019B960494DF}">
              <a14:hiddenLine xmlns:a14="http://schemas.microsoft.com/office/drawing/2010/main" w="12700">
                <a:solidFill>
                  <a:srgbClr val="FFFFFF"/>
                </a:solidFill>
              </a14:hiddenLine>
            </a:ext>
          </a:extLst>
        </p:spPr>
        <p:txBody>
          <a:bodyPr vert="horz" rtlCol="0" anchor="ctr">
            <a:spAutoFit/>
          </a:bodyPr>
          <a:lstStyle/>
          <a:p>
            <a:r>
              <a:rPr lang="en-US" altLang="zh-CN" sz="1200">
                <a:solidFill>
                  <a:srgbClr val="F84F41"/>
                </a:solidFill>
                <a:latin typeface="微软雅黑" panose="020B0503020204020204" charset="-122"/>
                <a:ea typeface="微软雅黑" panose="020B0503020204020204" charset="-122"/>
                <a:sym typeface="微软雅黑" panose="020B0503020204020204" charset="-122"/>
              </a:rPr>
              <a:t>Text\Image\Formula are allowed and all the content should be placed in this area</a:t>
            </a:r>
            <a:endParaRPr lang="zh-CN" altLang="en-US" sz="1200">
              <a:solidFill>
                <a:srgbClr val="F84F41"/>
              </a:solidFill>
              <a:latin typeface="微软雅黑" panose="020B0503020204020204" charset="-122"/>
              <a:ea typeface="微软雅黑" panose="020B0503020204020204" charset="-122"/>
              <a:sym typeface="微软雅黑" panose="020B0503020204020204" charset="-122"/>
            </a:endParaRPr>
          </a:p>
        </p:txBody>
      </p:sp>
      <p:sp>
        <p:nvSpPr>
          <p:cNvPr id="34" name="TextBox 33" hidden="1"/>
          <p:cNvSpPr txBox="1"/>
          <p:nvPr>
            <p:custDataLst>
              <p:tags r:id="rId13"/>
            </p:custDataLst>
          </p:nvPr>
        </p:nvSpPr>
        <p:spPr>
          <a:xfrm>
            <a:off x="12827000" y="1270000"/>
            <a:ext cx="3332480" cy="1905000"/>
          </a:xfrm>
          <a:prstGeom prst="rect">
            <a:avLst/>
          </a:prstGeom>
          <a:noFill/>
        </p:spPr>
        <p:txBody>
          <a:bodyPr vert="horz" rtlCol="0" anchor="t" anchorCtr="0">
            <a:spAutoFit/>
          </a:bodyPr>
          <a:lstStyle/>
          <a:p>
            <a:r>
              <a:rPr lang="en-US" altLang="zh-CN" sz="2000">
                <a:solidFill>
                  <a:srgbClr val="000000"/>
                </a:solidFill>
                <a:latin typeface="微软雅黑" panose="020B0503020204020204" charset="-122"/>
                <a:ea typeface="微软雅黑" panose="020B0503020204020204" charset="-122"/>
                <a:sym typeface="微软雅黑" panose="020B0503020204020204" charset="-122"/>
              </a:rPr>
              <a:t>Click to add remark</a:t>
            </a:r>
            <a:endParaRPr lang="zh-CN" altLang="en-US" sz="2000">
              <a:solidFill>
                <a:srgbClr val="000000"/>
              </a:solidFill>
              <a:latin typeface="微软雅黑" panose="020B0503020204020204" charset="-122"/>
              <a:ea typeface="微软雅黑" panose="020B0503020204020204" charset="-122"/>
              <a:sym typeface="微软雅黑" panose="020B0503020204020204" charset="-122"/>
            </a:endParaRPr>
          </a:p>
        </p:txBody>
      </p:sp>
      <p:grpSp>
        <p:nvGrpSpPr>
          <p:cNvPr id="32" name="Group 31" hidden="1"/>
          <p:cNvGrpSpPr/>
          <p:nvPr>
            <p:custDataLst>
              <p:tags r:id="rId14"/>
            </p:custDataLst>
          </p:nvPr>
        </p:nvGrpSpPr>
        <p:grpSpPr>
          <a:xfrm>
            <a:off x="12585700" y="0"/>
            <a:ext cx="3815080" cy="647700"/>
            <a:chOff x="12585700" y="0"/>
            <a:chExt cx="3815080" cy="647700"/>
          </a:xfrm>
        </p:grpSpPr>
        <p:sp>
          <p:nvSpPr>
            <p:cNvPr id="29" name="RemarkBack" hidden="1"/>
            <p:cNvSpPr/>
            <p:nvPr>
              <p:custDataLst>
                <p:tags r:id="rId15"/>
              </p:custDataLst>
            </p:nvPr>
          </p:nvSpPr>
          <p:spPr>
            <a:xfrm>
              <a:off x="12585700" y="12700"/>
              <a:ext cx="381508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RemarkBlock" hidden="1"/>
            <p:cNvSpPr/>
            <p:nvPr>
              <p:custDataLst>
                <p:tags r:id="rId16"/>
              </p:custDataLst>
            </p:nvPr>
          </p:nvSpPr>
          <p:spPr>
            <a:xfrm>
              <a:off x="12585700" y="1270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RemarkTitleText" hidden="1"/>
            <p:cNvSpPr txBox="1"/>
            <p:nvPr>
              <p:custDataLst>
                <p:tags r:id="rId17"/>
              </p:custDataLst>
            </p:nvPr>
          </p:nvSpPr>
          <p:spPr>
            <a:xfrm>
              <a:off x="12827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charset="-122"/>
                  <a:ea typeface="微软雅黑" panose="020B0503020204020204" charset="-122"/>
                  <a:sym typeface="微软雅黑" panose="020B0503020204020204" charset="-122"/>
                </a:rPr>
                <a:t>Remark</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grpSp>
      <p:grpSp>
        <p:nvGrpSpPr>
          <p:cNvPr id="17" name="Group 16"/>
          <p:cNvGrpSpPr/>
          <p:nvPr>
            <p:custDataLst>
              <p:tags r:id="rId18"/>
            </p:custDataLst>
          </p:nvPr>
        </p:nvGrpSpPr>
        <p:grpSpPr>
          <a:xfrm>
            <a:off x="0" y="0"/>
            <a:ext cx="12192000" cy="635000"/>
            <a:chOff x="0" y="0"/>
            <a:chExt cx="12192000" cy="635000"/>
          </a:xfrm>
        </p:grpSpPr>
        <p:sp>
          <p:nvSpPr>
            <p:cNvPr id="13" name="TitleBackground"/>
            <p:cNvSpPr/>
            <p:nvPr>
              <p:custDataLst>
                <p:tags r:id="rId19"/>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20"/>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21"/>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多选题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22"/>
              </p:custDataLst>
            </p:nvPr>
          </p:nvSpPr>
          <p:spPr>
            <a:xfrm>
              <a:off x="1190943"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23"/>
            </p:custDataLst>
          </p:nvPr>
        </p:nvPicPr>
        <p:blipFill>
          <a:blip r:embed="rId24">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2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类和对象的关系是什么？</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5" name="Rounded Rectangle 4"/>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1" name="Rectangle 10"/>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a:solidFill>
                <a:srgbClr val="F84F41"/>
              </a:solidFill>
              <a:latin typeface="微软雅黑" panose="020B0503020204020204" charset="-122"/>
              <a:ea typeface="微软雅黑" panose="020B0503020204020204" charset="-122"/>
              <a:sym typeface="微软雅黑" panose="020B0503020204020204" charset="-122"/>
            </a:endParaRPr>
          </a:p>
        </p:txBody>
      </p:sp>
      <p:grpSp>
        <p:nvGrpSpPr>
          <p:cNvPr id="10" name="Group 9"/>
          <p:cNvGrpSpPr/>
          <p:nvPr>
            <p:custDataLst>
              <p:tags r:id="rId4"/>
            </p:custDataLst>
          </p:nvPr>
        </p:nvGrpSpPr>
        <p:grpSpPr>
          <a:xfrm>
            <a:off x="0" y="0"/>
            <a:ext cx="12192000" cy="635000"/>
            <a:chOff x="0" y="0"/>
            <a:chExt cx="12192000" cy="635000"/>
          </a:xfrm>
        </p:grpSpPr>
        <p:sp>
          <p:nvSpPr>
            <p:cNvPr id="6"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charset="-122"/>
                  <a:ea typeface="微软雅黑" panose="020B0503020204020204" charset="-122"/>
                  <a:sym typeface="微软雅黑" panose="020B0503020204020204" charset="-122"/>
                </a:rPr>
                <a:t>主观题</a:t>
              </a:r>
              <a:endParaRPr lang="en-US" altLang="zh-CN">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9"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rPr>
                <a:t>10分</a:t>
              </a:r>
              <a:endPar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grpSp>
      <p:pic>
        <p:nvPicPr>
          <p:cNvPr id="3" name="Picture 2"/>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549002" y="755374"/>
            <a:ext cx="4970707" cy="677100"/>
            <a:chOff x="326687" y="247818"/>
            <a:chExt cx="5609898" cy="725466"/>
          </a:xfrm>
        </p:grpSpPr>
        <p:sp>
          <p:nvSpPr>
            <p:cNvPr id="31" name="文本框 7"/>
            <p:cNvSpPr txBox="1"/>
            <p:nvPr/>
          </p:nvSpPr>
          <p:spPr bwMode="auto">
            <a:xfrm>
              <a:off x="876433" y="379231"/>
              <a:ext cx="5060152" cy="49464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32" name="组合 31"/>
            <p:cNvGrpSpPr/>
            <p:nvPr/>
          </p:nvGrpSpPr>
          <p:grpSpPr>
            <a:xfrm>
              <a:off x="326687" y="247818"/>
              <a:ext cx="4861582" cy="725466"/>
              <a:chOff x="326687" y="247818"/>
              <a:chExt cx="4861582"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5138963" y="489126"/>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6" name="组合 35"/>
              <p:cNvGrpSpPr/>
              <p:nvPr/>
            </p:nvGrpSpPr>
            <p:grpSpPr>
              <a:xfrm>
                <a:off x="326687" y="399838"/>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pic>
        <p:nvPicPr>
          <p:cNvPr id="54" name="Picture 3"/>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947445" y="1648149"/>
            <a:ext cx="8098953" cy="488514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circle(in)">
                                      <p:cBhvr>
                                        <p:cTn id="11" dur="2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891912" y="1555366"/>
            <a:ext cx="8157943" cy="496832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54" name="组合 53"/>
          <p:cNvGrpSpPr/>
          <p:nvPr/>
        </p:nvGrpSpPr>
        <p:grpSpPr>
          <a:xfrm>
            <a:off x="549002" y="755374"/>
            <a:ext cx="4970707" cy="677100"/>
            <a:chOff x="326687" y="247818"/>
            <a:chExt cx="5609898" cy="725466"/>
          </a:xfrm>
        </p:grpSpPr>
        <p:sp>
          <p:nvSpPr>
            <p:cNvPr id="55" name="文本框 7"/>
            <p:cNvSpPr txBox="1"/>
            <p:nvPr/>
          </p:nvSpPr>
          <p:spPr bwMode="auto">
            <a:xfrm>
              <a:off x="876433" y="379231"/>
              <a:ext cx="5060152" cy="49464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52"/>
                                        </p:tgtEl>
                                        <p:attrNameLst>
                                          <p:attrName>style.visibility</p:attrName>
                                        </p:attrNameLst>
                                      </p:cBhvr>
                                      <p:to>
                                        <p:strVal val="visible"/>
                                      </p:to>
                                    </p:set>
                                    <p:animEffect transition="in" filter="wipe(down)">
                                      <p:cBhvr>
                                        <p:cTn id="11"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104220" y="1733238"/>
            <a:ext cx="7697806" cy="481677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31" name="组合 30"/>
          <p:cNvGrpSpPr/>
          <p:nvPr/>
        </p:nvGrpSpPr>
        <p:grpSpPr>
          <a:xfrm>
            <a:off x="598697" y="741761"/>
            <a:ext cx="4970707" cy="677100"/>
            <a:chOff x="326687" y="247818"/>
            <a:chExt cx="5609898" cy="725466"/>
          </a:xfrm>
        </p:grpSpPr>
        <p:sp>
          <p:nvSpPr>
            <p:cNvPr id="32" name="文本框 7"/>
            <p:cNvSpPr txBox="1"/>
            <p:nvPr/>
          </p:nvSpPr>
          <p:spPr bwMode="auto">
            <a:xfrm>
              <a:off x="876433" y="379231"/>
              <a:ext cx="5060152" cy="49464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类声明与类实现的分离</a:t>
              </a:r>
              <a:endParaRPr lang="zh-CN" altLang="en-US" sz="2400" kern="0" dirty="0">
                <a:solidFill>
                  <a:srgbClr val="0070C0"/>
                </a:solidFill>
                <a:cs typeface="+mn-ea"/>
                <a:sym typeface="+mn-lt"/>
              </a:endParaRPr>
            </a:p>
          </p:txBody>
        </p:sp>
        <p:grpSp>
          <p:nvGrpSpPr>
            <p:cNvPr id="33" name="组合 32"/>
            <p:cNvGrpSpPr/>
            <p:nvPr/>
          </p:nvGrpSpPr>
          <p:grpSpPr>
            <a:xfrm>
              <a:off x="326687" y="247818"/>
              <a:ext cx="4861582" cy="725466"/>
              <a:chOff x="326687" y="247818"/>
              <a:chExt cx="4861582" cy="725466"/>
            </a:xfrm>
          </p:grpSpPr>
          <p:grpSp>
            <p:nvGrpSpPr>
              <p:cNvPr id="34" name="组合 33"/>
              <p:cNvGrpSpPr/>
              <p:nvPr/>
            </p:nvGrpSpPr>
            <p:grpSpPr>
              <a:xfrm>
                <a:off x="349799" y="247818"/>
                <a:ext cx="4791980" cy="261575"/>
                <a:chOff x="349799" y="247818"/>
                <a:chExt cx="4791980" cy="261575"/>
              </a:xfrm>
            </p:grpSpPr>
            <p:cxnSp>
              <p:nvCxnSpPr>
                <p:cNvPr id="49" name="直接连接符 4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3" name="任意多边形: 形状 5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4" name="任意多边形: 形状 5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349799" y="711709"/>
                <a:ext cx="4815092" cy="261575"/>
                <a:chOff x="358852" y="925118"/>
                <a:chExt cx="4815092" cy="261575"/>
              </a:xfrm>
            </p:grpSpPr>
            <p:cxnSp>
              <p:nvCxnSpPr>
                <p:cNvPr id="42" name="直接连接符 4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7" name="任意多边形: 形状 4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8" name="任意多边形: 形状 4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6" name="组合 35"/>
              <p:cNvGrpSpPr/>
              <p:nvPr/>
            </p:nvGrpSpPr>
            <p:grpSpPr>
              <a:xfrm>
                <a:off x="5138963" y="489126"/>
                <a:ext cx="49306" cy="329693"/>
                <a:chOff x="5138963" y="489126"/>
                <a:chExt cx="49306" cy="329693"/>
              </a:xfrm>
            </p:grpSpPr>
            <p:sp>
              <p:nvSpPr>
                <p:cNvPr id="40" name="椭圆 3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circle(in)">
                                      <p:cBhvr>
                                        <p:cTn id="11"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
        <p:nvSpPr>
          <p:cNvPr id="4" name="矩形 3"/>
          <p:cNvSpPr/>
          <p:nvPr/>
        </p:nvSpPr>
        <p:spPr>
          <a:xfrm>
            <a:off x="896984" y="2815013"/>
            <a:ext cx="4335458" cy="1865126"/>
          </a:xfrm>
          <a:prstGeom prst="rect">
            <a:avLst/>
          </a:prstGeom>
        </p:spPr>
        <p:txBody>
          <a:bodyPr wrap="square">
            <a:spAutoFit/>
          </a:bodyPr>
          <a:lstStyle/>
          <a:p>
            <a:pPr>
              <a:lnSpc>
                <a:spcPct val="120000"/>
              </a:lnSpc>
            </a:pPr>
            <a:r>
              <a:rPr lang="zh-CN" altLang="en-US" sz="2400" dirty="0">
                <a:cs typeface="+mn-ea"/>
                <a:sym typeface="+mn-lt"/>
              </a:rPr>
              <a:t>在类的成员前如果加上关键字</a:t>
            </a:r>
            <a:r>
              <a:rPr lang="en-US" altLang="zh-CN" sz="2400" dirty="0">
                <a:cs typeface="+mn-ea"/>
                <a:sym typeface="+mn-lt"/>
              </a:rPr>
              <a:t>static</a:t>
            </a:r>
            <a:r>
              <a:rPr lang="zh-CN" altLang="en-US" sz="2400" dirty="0">
                <a:cs typeface="+mn-ea"/>
                <a:sym typeface="+mn-lt"/>
              </a:rPr>
              <a:t>修饰的成员就是类的静态成员。类的静态成员包括静态数据成员和静态成员函数。</a:t>
            </a:r>
            <a:endParaRPr lang="en-US" altLang="zh-CN" sz="2400" dirty="0">
              <a:cs typeface="+mn-ea"/>
              <a:sym typeface="+mn-lt"/>
            </a:endParaRPr>
          </a:p>
        </p:txBody>
      </p:sp>
      <p:grpSp>
        <p:nvGrpSpPr>
          <p:cNvPr id="43" name="组合 42"/>
          <p:cNvGrpSpPr/>
          <p:nvPr/>
        </p:nvGrpSpPr>
        <p:grpSpPr>
          <a:xfrm>
            <a:off x="5578436" y="2243187"/>
            <a:ext cx="798189" cy="792614"/>
            <a:chOff x="6337793" y="4010024"/>
            <a:chExt cx="1745654" cy="1733461"/>
          </a:xfrm>
        </p:grpSpPr>
        <p:grpSp>
          <p:nvGrpSpPr>
            <p:cNvPr id="38" name="组合 37"/>
            <p:cNvGrpSpPr/>
            <p:nvPr/>
          </p:nvGrpSpPr>
          <p:grpSpPr>
            <a:xfrm>
              <a:off x="6337793" y="4010024"/>
              <a:ext cx="1745654" cy="1733461"/>
              <a:chOff x="5353747" y="2778516"/>
              <a:chExt cx="1456484" cy="1446310"/>
            </a:xfrm>
            <a:solidFill>
              <a:srgbClr val="0070C0"/>
            </a:solidFill>
          </p:grpSpPr>
          <p:sp>
            <p:nvSpPr>
              <p:cNvPr id="39" name="任意多边形: 形状 38"/>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0" name="任意多边形: 形状 39"/>
              <p:cNvSpPr/>
              <p:nvPr/>
            </p:nvSpPr>
            <p:spPr>
              <a:xfrm>
                <a:off x="5353747" y="2778516"/>
                <a:ext cx="1456484"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41" name="圆: 空心 40"/>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sp>
          <p:nvSpPr>
            <p:cNvPr id="36" name="矩形 35"/>
            <p:cNvSpPr/>
            <p:nvPr/>
          </p:nvSpPr>
          <p:spPr>
            <a:xfrm>
              <a:off x="6878750" y="4328718"/>
              <a:ext cx="714171" cy="1009670"/>
            </a:xfrm>
            <a:prstGeom prst="rect">
              <a:avLst/>
            </a:prstGeom>
          </p:spPr>
          <p:txBody>
            <a:bodyPr wrap="square">
              <a:spAutoFit/>
            </a:bodyPr>
            <a:lstStyle/>
            <a:p>
              <a:pPr algn="ctr"/>
              <a:r>
                <a:rPr lang="en-US" altLang="zh-CN" sz="2400" dirty="0">
                  <a:solidFill>
                    <a:schemeClr val="tx2"/>
                  </a:solidFill>
                  <a:cs typeface="+mn-ea"/>
                  <a:sym typeface="+mn-lt"/>
                </a:rPr>
                <a:t>A</a:t>
              </a:r>
              <a:endParaRPr lang="zh-CN" altLang="en-US" sz="2400" dirty="0">
                <a:solidFill>
                  <a:schemeClr val="tx2"/>
                </a:solidFill>
                <a:cs typeface="+mn-ea"/>
                <a:sym typeface="+mn-lt"/>
              </a:endParaRPr>
            </a:p>
          </p:txBody>
        </p:sp>
      </p:grpSp>
      <p:sp>
        <p:nvSpPr>
          <p:cNvPr id="44" name="矩形 43"/>
          <p:cNvSpPr/>
          <p:nvPr/>
        </p:nvSpPr>
        <p:spPr>
          <a:xfrm>
            <a:off x="5424309" y="1256956"/>
            <a:ext cx="3347553" cy="535531"/>
          </a:xfrm>
          <a:prstGeom prst="rect">
            <a:avLst/>
          </a:prstGeom>
        </p:spPr>
        <p:txBody>
          <a:bodyPr wrap="square">
            <a:spAutoFit/>
          </a:bodyPr>
          <a:lstStyle/>
          <a:p>
            <a:pPr>
              <a:lnSpc>
                <a:spcPct val="120000"/>
              </a:lnSpc>
            </a:pPr>
            <a:r>
              <a:rPr lang="zh-CN" altLang="en-US" sz="2400" dirty="0">
                <a:cs typeface="+mn-ea"/>
                <a:sym typeface="+mn-lt"/>
              </a:rPr>
              <a:t>类的静态成员的特点：</a:t>
            </a:r>
            <a:endParaRPr lang="zh-CN" altLang="en-US" sz="2400" dirty="0">
              <a:cs typeface="+mn-ea"/>
              <a:sym typeface="+mn-lt"/>
            </a:endParaRPr>
          </a:p>
        </p:txBody>
      </p:sp>
      <p:cxnSp>
        <p:nvCxnSpPr>
          <p:cNvPr id="68" name="直接连接符 67"/>
          <p:cNvCxnSpPr/>
          <p:nvPr/>
        </p:nvCxnSpPr>
        <p:spPr>
          <a:xfrm>
            <a:off x="5372100" y="2447925"/>
            <a:ext cx="0" cy="3076575"/>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609070" y="2375373"/>
            <a:ext cx="4760851" cy="461665"/>
          </a:xfrm>
          <a:prstGeom prst="rect">
            <a:avLst/>
          </a:prstGeom>
          <a:noFill/>
        </p:spPr>
        <p:txBody>
          <a:bodyPr wrap="square" rtlCol="0">
            <a:spAutoFit/>
          </a:bodyPr>
          <a:lstStyle/>
          <a:p>
            <a:r>
              <a:rPr lang="zh-CN" altLang="en-US" sz="2400" dirty="0">
                <a:cs typeface="+mn-ea"/>
                <a:sym typeface="+mn-lt"/>
              </a:rPr>
              <a:t>静态成员属于类，不属于任何对象。</a:t>
            </a:r>
            <a:endParaRPr lang="zh-CN" altLang="en-US" sz="2400" dirty="0">
              <a:cs typeface="+mn-ea"/>
              <a:sym typeface="+mn-lt"/>
            </a:endParaRPr>
          </a:p>
        </p:txBody>
      </p:sp>
      <p:grpSp>
        <p:nvGrpSpPr>
          <p:cNvPr id="57" name="组合 56"/>
          <p:cNvGrpSpPr/>
          <p:nvPr/>
        </p:nvGrpSpPr>
        <p:grpSpPr>
          <a:xfrm>
            <a:off x="5614302" y="3483091"/>
            <a:ext cx="798189" cy="792614"/>
            <a:chOff x="6337793" y="4010024"/>
            <a:chExt cx="1745654" cy="1733461"/>
          </a:xfrm>
        </p:grpSpPr>
        <p:grpSp>
          <p:nvGrpSpPr>
            <p:cNvPr id="58" name="组合 57"/>
            <p:cNvGrpSpPr/>
            <p:nvPr/>
          </p:nvGrpSpPr>
          <p:grpSpPr>
            <a:xfrm>
              <a:off x="6337793" y="4010024"/>
              <a:ext cx="1745654" cy="1733461"/>
              <a:chOff x="5353747" y="2778516"/>
              <a:chExt cx="1456484" cy="1446310"/>
            </a:xfrm>
            <a:solidFill>
              <a:srgbClr val="0070C0"/>
            </a:solidFill>
          </p:grpSpPr>
          <p:sp>
            <p:nvSpPr>
              <p:cNvPr id="60" name="任意多边形: 形状 59"/>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1" name="任意多边形: 形状 60"/>
              <p:cNvSpPr/>
              <p:nvPr/>
            </p:nvSpPr>
            <p:spPr>
              <a:xfrm>
                <a:off x="5353747" y="2778516"/>
                <a:ext cx="1456484"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62" name="圆: 空心 61"/>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sp>
          <p:nvSpPr>
            <p:cNvPr id="59" name="矩形 58"/>
            <p:cNvSpPr/>
            <p:nvPr/>
          </p:nvSpPr>
          <p:spPr>
            <a:xfrm>
              <a:off x="6878750" y="4328718"/>
              <a:ext cx="714171" cy="1009670"/>
            </a:xfrm>
            <a:prstGeom prst="rect">
              <a:avLst/>
            </a:prstGeom>
          </p:spPr>
          <p:txBody>
            <a:bodyPr wrap="square">
              <a:spAutoFit/>
            </a:bodyPr>
            <a:lstStyle/>
            <a:p>
              <a:pPr algn="ctr"/>
              <a:r>
                <a:rPr lang="en-US" altLang="zh-CN" sz="2400" dirty="0">
                  <a:solidFill>
                    <a:schemeClr val="tx2"/>
                  </a:solidFill>
                  <a:cs typeface="+mn-ea"/>
                  <a:sym typeface="+mn-lt"/>
                </a:rPr>
                <a:t>B</a:t>
              </a:r>
              <a:endParaRPr lang="zh-CN" altLang="en-US" sz="2400" dirty="0">
                <a:solidFill>
                  <a:schemeClr val="tx2"/>
                </a:solidFill>
                <a:cs typeface="+mn-ea"/>
                <a:sym typeface="+mn-lt"/>
              </a:endParaRPr>
            </a:p>
          </p:txBody>
        </p:sp>
      </p:grpSp>
      <p:sp>
        <p:nvSpPr>
          <p:cNvPr id="63" name="文本框 62"/>
          <p:cNvSpPr txBox="1"/>
          <p:nvPr/>
        </p:nvSpPr>
        <p:spPr>
          <a:xfrm>
            <a:off x="6657289" y="3351000"/>
            <a:ext cx="4760851" cy="1200329"/>
          </a:xfrm>
          <a:prstGeom prst="rect">
            <a:avLst/>
          </a:prstGeom>
          <a:noFill/>
        </p:spPr>
        <p:txBody>
          <a:bodyPr wrap="square" rtlCol="0">
            <a:spAutoFit/>
          </a:bodyPr>
          <a:lstStyle/>
          <a:p>
            <a:r>
              <a:rPr lang="zh-CN" altLang="en-US" sz="2400" dirty="0">
                <a:cs typeface="+mn-ea"/>
                <a:sym typeface="+mn-lt"/>
              </a:rPr>
              <a:t>静态成员函数不能访问一般的数据成员，它只能访问静态数据成员，也只能调用其他的静态成员函数。</a:t>
            </a:r>
            <a:endParaRPr lang="zh-CN" altLang="en-US" sz="2400" dirty="0">
              <a:cs typeface="+mn-ea"/>
              <a:sym typeface="+mn-lt"/>
            </a:endParaRPr>
          </a:p>
        </p:txBody>
      </p:sp>
      <p:grpSp>
        <p:nvGrpSpPr>
          <p:cNvPr id="71" name="组合 70"/>
          <p:cNvGrpSpPr/>
          <p:nvPr/>
        </p:nvGrpSpPr>
        <p:grpSpPr>
          <a:xfrm>
            <a:off x="5677113" y="4731886"/>
            <a:ext cx="798189" cy="792614"/>
            <a:chOff x="6337793" y="4010024"/>
            <a:chExt cx="1745654" cy="1733461"/>
          </a:xfrm>
        </p:grpSpPr>
        <p:grpSp>
          <p:nvGrpSpPr>
            <p:cNvPr id="72" name="组合 71"/>
            <p:cNvGrpSpPr/>
            <p:nvPr/>
          </p:nvGrpSpPr>
          <p:grpSpPr>
            <a:xfrm>
              <a:off x="6337793" y="4010024"/>
              <a:ext cx="1745654" cy="1733461"/>
              <a:chOff x="5353747" y="2778516"/>
              <a:chExt cx="1456484" cy="1446310"/>
            </a:xfrm>
            <a:solidFill>
              <a:srgbClr val="0070C0"/>
            </a:solidFill>
          </p:grpSpPr>
          <p:sp>
            <p:nvSpPr>
              <p:cNvPr id="74" name="任意多边形: 形状 73"/>
              <p:cNvSpPr/>
              <p:nvPr/>
            </p:nvSpPr>
            <p:spPr>
              <a:xfrm>
                <a:off x="5401391" y="2826159"/>
                <a:ext cx="1263312" cy="1398667"/>
              </a:xfrm>
              <a:custGeom>
                <a:avLst/>
                <a:gdLst>
                  <a:gd name="connsiteX0" fmla="*/ 1533525 w 2770239"/>
                  <a:gd name="connsiteY0" fmla="*/ 0 h 3067050"/>
                  <a:gd name="connsiteX1" fmla="*/ 2508989 w 2770239"/>
                  <a:gd name="connsiteY1" fmla="*/ 350183 h 3067050"/>
                  <a:gd name="connsiteX2" fmla="*/ 2583955 w 2770239"/>
                  <a:gd name="connsiteY2" fmla="*/ 418316 h 3067050"/>
                  <a:gd name="connsiteX3" fmla="*/ 2575301 w 2770239"/>
                  <a:gd name="connsiteY3" fmla="*/ 418316 h 3067050"/>
                  <a:gd name="connsiteX4" fmla="*/ 2505283 w 2770239"/>
                  <a:gd name="connsiteY4" fmla="*/ 354679 h 3067050"/>
                  <a:gd name="connsiteX5" fmla="*/ 1533525 w 2770239"/>
                  <a:gd name="connsiteY5" fmla="*/ 5827 h 3067050"/>
                  <a:gd name="connsiteX6" fmla="*/ 5827 w 2770239"/>
                  <a:gd name="connsiteY6" fmla="*/ 1533525 h 3067050"/>
                  <a:gd name="connsiteX7" fmla="*/ 1533525 w 2770239"/>
                  <a:gd name="connsiteY7" fmla="*/ 3061223 h 3067050"/>
                  <a:gd name="connsiteX8" fmla="*/ 2712371 w 2770239"/>
                  <a:gd name="connsiteY8" fmla="*/ 2505283 h 3067050"/>
                  <a:gd name="connsiteX9" fmla="*/ 2762971 w 2770239"/>
                  <a:gd name="connsiteY9" fmla="*/ 2437616 h 3067050"/>
                  <a:gd name="connsiteX10" fmla="*/ 2770239 w 2770239"/>
                  <a:gd name="connsiteY10" fmla="*/ 2437616 h 3067050"/>
                  <a:gd name="connsiteX11" fmla="*/ 2716868 w 2770239"/>
                  <a:gd name="connsiteY11" fmla="*/ 2508989 h 3067050"/>
                  <a:gd name="connsiteX12" fmla="*/ 1533525 w 2770239"/>
                  <a:gd name="connsiteY12" fmla="*/ 3067050 h 3067050"/>
                  <a:gd name="connsiteX13" fmla="*/ 0 w 2770239"/>
                  <a:gd name="connsiteY13" fmla="*/ 1533525 h 3067050"/>
                  <a:gd name="connsiteX14" fmla="*/ 1533525 w 2770239"/>
                  <a:gd name="connsiteY14" fmla="*/ 0 h 306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770239" h="3067050">
                    <a:moveTo>
                      <a:pt x="1533525" y="0"/>
                    </a:moveTo>
                    <a:cubicBezTo>
                      <a:pt x="1904062" y="0"/>
                      <a:pt x="2243906" y="131416"/>
                      <a:pt x="2508989" y="350183"/>
                    </a:cubicBezTo>
                    <a:lnTo>
                      <a:pt x="2583955" y="418316"/>
                    </a:lnTo>
                    <a:lnTo>
                      <a:pt x="2575301" y="418316"/>
                    </a:lnTo>
                    <a:lnTo>
                      <a:pt x="2505283" y="354679"/>
                    </a:lnTo>
                    <a:cubicBezTo>
                      <a:pt x="2241207" y="136744"/>
                      <a:pt x="1902655" y="5827"/>
                      <a:pt x="1533525" y="5827"/>
                    </a:cubicBezTo>
                    <a:cubicBezTo>
                      <a:pt x="689801" y="5827"/>
                      <a:pt x="5827" y="689801"/>
                      <a:pt x="5827" y="1533525"/>
                    </a:cubicBezTo>
                    <a:cubicBezTo>
                      <a:pt x="5827" y="2377249"/>
                      <a:pt x="689801" y="3061223"/>
                      <a:pt x="1533525" y="3061223"/>
                    </a:cubicBezTo>
                    <a:cubicBezTo>
                      <a:pt x="2008120" y="3061223"/>
                      <a:pt x="2432169" y="2844810"/>
                      <a:pt x="2712371" y="2505283"/>
                    </a:cubicBezTo>
                    <a:lnTo>
                      <a:pt x="2762971" y="2437616"/>
                    </a:lnTo>
                    <a:lnTo>
                      <a:pt x="2770239" y="2437616"/>
                    </a:lnTo>
                    <a:lnTo>
                      <a:pt x="2716868" y="2508989"/>
                    </a:lnTo>
                    <a:cubicBezTo>
                      <a:pt x="2435596" y="2849811"/>
                      <a:pt x="2009930" y="3067050"/>
                      <a:pt x="1533525" y="3067050"/>
                    </a:cubicBezTo>
                    <a:cubicBezTo>
                      <a:pt x="686583" y="3067050"/>
                      <a:pt x="0" y="2380467"/>
                      <a:pt x="0" y="1533525"/>
                    </a:cubicBezTo>
                    <a:cubicBezTo>
                      <a:pt x="0" y="686583"/>
                      <a:pt x="686583" y="0"/>
                      <a:pt x="1533525"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75" name="任意多边形: 形状 74"/>
              <p:cNvSpPr/>
              <p:nvPr/>
            </p:nvSpPr>
            <p:spPr>
              <a:xfrm>
                <a:off x="5353747" y="2778516"/>
                <a:ext cx="1456484" cy="1371175"/>
              </a:xfrm>
              <a:custGeom>
                <a:avLst/>
                <a:gdLst>
                  <a:gd name="connsiteX0" fmla="*/ 3014026 w 3193831"/>
                  <a:gd name="connsiteY0" fmla="*/ 2148391 h 3006763"/>
                  <a:gd name="connsiteX1" fmla="*/ 3193831 w 3193831"/>
                  <a:gd name="connsiteY1" fmla="*/ 2148391 h 3006763"/>
                  <a:gd name="connsiteX2" fmla="*/ 3147278 w 3193831"/>
                  <a:gd name="connsiteY2" fmla="*/ 2275584 h 3006763"/>
                  <a:gd name="connsiteX3" fmla="*/ 2553822 w 3193831"/>
                  <a:gd name="connsiteY3" fmla="*/ 2996255 h 3006763"/>
                  <a:gd name="connsiteX4" fmla="*/ 2542874 w 3193831"/>
                  <a:gd name="connsiteY4" fmla="*/ 3002548 h 3006763"/>
                  <a:gd name="connsiteX5" fmla="*/ 2542874 w 3193831"/>
                  <a:gd name="connsiteY5" fmla="*/ 2790466 h 3006763"/>
                  <a:gd name="connsiteX6" fmla="*/ 2625717 w 3193831"/>
                  <a:gd name="connsiteY6" fmla="*/ 2725374 h 3006763"/>
                  <a:gd name="connsiteX7" fmla="*/ 2991551 w 3193831"/>
                  <a:gd name="connsiteY7" fmla="*/ 2209798 h 3006763"/>
                  <a:gd name="connsiteX8" fmla="*/ 69144 w 3193831"/>
                  <a:gd name="connsiteY8" fmla="*/ 1168401 h 3006763"/>
                  <a:gd name="connsiteX9" fmla="*/ 247045 w 3193831"/>
                  <a:gd name="connsiteY9" fmla="*/ 1168401 h 3006763"/>
                  <a:gd name="connsiteX10" fmla="*/ 235052 w 3193831"/>
                  <a:gd name="connsiteY10" fmla="*/ 1201167 h 3006763"/>
                  <a:gd name="connsiteX11" fmla="*/ 169009 w 3193831"/>
                  <a:gd name="connsiteY11" fmla="*/ 1638000 h 3006763"/>
                  <a:gd name="connsiteX12" fmla="*/ 703586 w 3193831"/>
                  <a:gd name="connsiteY12" fmla="*/ 2771545 h 3006763"/>
                  <a:gd name="connsiteX13" fmla="*/ 739474 w 3193831"/>
                  <a:gd name="connsiteY13" fmla="*/ 2798382 h 3006763"/>
                  <a:gd name="connsiteX14" fmla="*/ 739474 w 3193831"/>
                  <a:gd name="connsiteY14" fmla="*/ 3006763 h 3006763"/>
                  <a:gd name="connsiteX15" fmla="*/ 722179 w 3193831"/>
                  <a:gd name="connsiteY15" fmla="*/ 2996255 h 3006763"/>
                  <a:gd name="connsiteX16" fmla="*/ 0 w 3193831"/>
                  <a:gd name="connsiteY16" fmla="*/ 1638000 h 3006763"/>
                  <a:gd name="connsiteX17" fmla="*/ 33279 w 3193831"/>
                  <a:gd name="connsiteY17" fmla="*/ 1307886 h 3006763"/>
                  <a:gd name="connsiteX18" fmla="*/ 1638000 w 3193831"/>
                  <a:gd name="connsiteY18" fmla="*/ 0 h 3006763"/>
                  <a:gd name="connsiteX19" fmla="*/ 3078302 w 3193831"/>
                  <a:gd name="connsiteY19" fmla="*/ 857232 h 3006763"/>
                  <a:gd name="connsiteX20" fmla="*/ 3137438 w 3193831"/>
                  <a:gd name="connsiteY20" fmla="*/ 979990 h 3006763"/>
                  <a:gd name="connsiteX21" fmla="*/ 2950020 w 3193831"/>
                  <a:gd name="connsiteY21" fmla="*/ 979990 h 3006763"/>
                  <a:gd name="connsiteX22" fmla="*/ 2929692 w 3193831"/>
                  <a:gd name="connsiteY22" fmla="*/ 937792 h 3006763"/>
                  <a:gd name="connsiteX23" fmla="*/ 1638000 w 3193831"/>
                  <a:gd name="connsiteY23" fmla="*/ 169009 h 3006763"/>
                  <a:gd name="connsiteX24" fmla="*/ 816674 w 3193831"/>
                  <a:gd name="connsiteY24" fmla="*/ 419890 h 3006763"/>
                  <a:gd name="connsiteX25" fmla="*/ 714074 w 3193831"/>
                  <a:gd name="connsiteY25" fmla="*/ 496612 h 3006763"/>
                  <a:gd name="connsiteX26" fmla="*/ 714074 w 3193831"/>
                  <a:gd name="connsiteY26" fmla="*/ 285806 h 3006763"/>
                  <a:gd name="connsiteX27" fmla="*/ 722179 w 3193831"/>
                  <a:gd name="connsiteY27" fmla="*/ 279745 h 3006763"/>
                  <a:gd name="connsiteX28" fmla="*/ 1638000 w 3193831"/>
                  <a:gd name="connsiteY28" fmla="*/ 0 h 300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93831" h="3006763">
                    <a:moveTo>
                      <a:pt x="3014026" y="2148391"/>
                    </a:moveTo>
                    <a:lnTo>
                      <a:pt x="3193831" y="2148391"/>
                    </a:lnTo>
                    <a:lnTo>
                      <a:pt x="3147278" y="2275584"/>
                    </a:lnTo>
                    <a:cubicBezTo>
                      <a:pt x="3022947" y="2569535"/>
                      <a:pt x="2815248" y="2819639"/>
                      <a:pt x="2553822" y="2996255"/>
                    </a:cubicBezTo>
                    <a:lnTo>
                      <a:pt x="2542874" y="3002548"/>
                    </a:lnTo>
                    <a:lnTo>
                      <a:pt x="2542874" y="2790466"/>
                    </a:lnTo>
                    <a:lnTo>
                      <a:pt x="2625717" y="2725374"/>
                    </a:lnTo>
                    <a:cubicBezTo>
                      <a:pt x="2782241" y="2583111"/>
                      <a:pt x="2907924" y="2407514"/>
                      <a:pt x="2991551" y="2209798"/>
                    </a:cubicBezTo>
                    <a:close/>
                    <a:moveTo>
                      <a:pt x="69144" y="1168401"/>
                    </a:moveTo>
                    <a:lnTo>
                      <a:pt x="247045" y="1168401"/>
                    </a:lnTo>
                    <a:lnTo>
                      <a:pt x="235052" y="1201167"/>
                    </a:lnTo>
                    <a:cubicBezTo>
                      <a:pt x="192131" y="1339163"/>
                      <a:pt x="169009" y="1485881"/>
                      <a:pt x="169009" y="1638000"/>
                    </a:cubicBezTo>
                    <a:cubicBezTo>
                      <a:pt x="169009" y="2094357"/>
                      <a:pt x="377106" y="2502110"/>
                      <a:pt x="703586" y="2771545"/>
                    </a:cubicBezTo>
                    <a:lnTo>
                      <a:pt x="739474" y="2798382"/>
                    </a:lnTo>
                    <a:lnTo>
                      <a:pt x="739474" y="3006763"/>
                    </a:lnTo>
                    <a:lnTo>
                      <a:pt x="722179" y="2996255"/>
                    </a:lnTo>
                    <a:cubicBezTo>
                      <a:pt x="286468" y="2701895"/>
                      <a:pt x="0" y="2203402"/>
                      <a:pt x="0" y="1638000"/>
                    </a:cubicBezTo>
                    <a:cubicBezTo>
                      <a:pt x="0" y="1524920"/>
                      <a:pt x="11459" y="1414516"/>
                      <a:pt x="33279" y="1307886"/>
                    </a:cubicBezTo>
                    <a:close/>
                    <a:moveTo>
                      <a:pt x="1638000" y="0"/>
                    </a:moveTo>
                    <a:cubicBezTo>
                      <a:pt x="2259942" y="0"/>
                      <a:pt x="2800925" y="346626"/>
                      <a:pt x="3078302" y="857232"/>
                    </a:cubicBezTo>
                    <a:lnTo>
                      <a:pt x="3137438" y="979990"/>
                    </a:lnTo>
                    <a:lnTo>
                      <a:pt x="2950020" y="979990"/>
                    </a:lnTo>
                    <a:lnTo>
                      <a:pt x="2929692" y="937792"/>
                    </a:lnTo>
                    <a:cubicBezTo>
                      <a:pt x="2680934" y="479870"/>
                      <a:pt x="2195770" y="169009"/>
                      <a:pt x="1638000" y="169009"/>
                    </a:cubicBezTo>
                    <a:cubicBezTo>
                      <a:pt x="1333762" y="169009"/>
                      <a:pt x="1051126" y="261497"/>
                      <a:pt x="816674" y="419890"/>
                    </a:cubicBezTo>
                    <a:lnTo>
                      <a:pt x="714074" y="496612"/>
                    </a:lnTo>
                    <a:lnTo>
                      <a:pt x="714074" y="285806"/>
                    </a:lnTo>
                    <a:lnTo>
                      <a:pt x="722179" y="279745"/>
                    </a:lnTo>
                    <a:cubicBezTo>
                      <a:pt x="983605" y="103129"/>
                      <a:pt x="1298759" y="0"/>
                      <a:pt x="1638000" y="0"/>
                    </a:cubicBezTo>
                    <a:close/>
                  </a:path>
                </a:pathLst>
              </a:cu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76" name="圆: 空心 75"/>
              <p:cNvSpPr/>
              <p:nvPr/>
            </p:nvSpPr>
            <p:spPr>
              <a:xfrm>
                <a:off x="5468361" y="2893129"/>
                <a:ext cx="1264727" cy="1264728"/>
              </a:xfrm>
              <a:prstGeom prst="donut">
                <a:avLst>
                  <a:gd name="adj" fmla="val 571"/>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sp>
          <p:nvSpPr>
            <p:cNvPr id="73" name="矩形 72"/>
            <p:cNvSpPr/>
            <p:nvPr/>
          </p:nvSpPr>
          <p:spPr>
            <a:xfrm>
              <a:off x="6878750" y="4328718"/>
              <a:ext cx="714171" cy="1009670"/>
            </a:xfrm>
            <a:prstGeom prst="rect">
              <a:avLst/>
            </a:prstGeom>
          </p:spPr>
          <p:txBody>
            <a:bodyPr wrap="square">
              <a:spAutoFit/>
            </a:bodyPr>
            <a:lstStyle/>
            <a:p>
              <a:pPr algn="ctr"/>
              <a:r>
                <a:rPr lang="en-US" altLang="zh-CN" sz="2400" dirty="0">
                  <a:solidFill>
                    <a:schemeClr val="tx2"/>
                  </a:solidFill>
                  <a:cs typeface="+mn-ea"/>
                  <a:sym typeface="+mn-lt"/>
                </a:rPr>
                <a:t>C</a:t>
              </a:r>
              <a:endParaRPr lang="zh-CN" altLang="en-US" sz="2400" dirty="0">
                <a:solidFill>
                  <a:schemeClr val="tx2"/>
                </a:solidFill>
                <a:cs typeface="+mn-ea"/>
                <a:sym typeface="+mn-lt"/>
              </a:endParaRPr>
            </a:p>
          </p:txBody>
        </p:sp>
      </p:grpSp>
      <p:sp>
        <p:nvSpPr>
          <p:cNvPr id="77" name="文本框 76"/>
          <p:cNvSpPr txBox="1"/>
          <p:nvPr/>
        </p:nvSpPr>
        <p:spPr>
          <a:xfrm>
            <a:off x="6683399" y="4664314"/>
            <a:ext cx="4760851" cy="1200329"/>
          </a:xfrm>
          <a:prstGeom prst="rect">
            <a:avLst/>
          </a:prstGeom>
          <a:noFill/>
        </p:spPr>
        <p:txBody>
          <a:bodyPr wrap="square" rtlCol="0">
            <a:spAutoFit/>
          </a:bodyPr>
          <a:lstStyle/>
          <a:p>
            <a:r>
              <a:rPr lang="zh-CN" altLang="en-US" sz="2400" dirty="0">
                <a:cs typeface="+mn-ea"/>
                <a:sym typeface="+mn-lt"/>
              </a:rPr>
              <a:t>无论对象是否存在，类的一个静态数据成员都只有一个，存于公用内存中，可被该类的所有对象共享。</a:t>
            </a:r>
            <a:endParaRPr lang="zh-CN" altLang="en-US" sz="2400" dirty="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68"/>
                                        </p:tgtEl>
                                        <p:attrNameLst>
                                          <p:attrName>style.visibility</p:attrName>
                                        </p:attrNameLst>
                                      </p:cBhvr>
                                      <p:to>
                                        <p:strVal val="visible"/>
                                      </p:to>
                                    </p:set>
                                    <p:animEffect transition="in" filter="wipe(left)">
                                      <p:cBhvr>
                                        <p:cTn id="16" dur="500"/>
                                        <p:tgtEl>
                                          <p:spTgt spid="68"/>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wipe(left)">
                                      <p:cBhvr>
                                        <p:cTn id="20" dur="500"/>
                                        <p:tgtEl>
                                          <p:spTgt spid="44"/>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3"/>
                                        </p:tgtEl>
                                        <p:attrNameLst>
                                          <p:attrName>style.visibility</p:attrName>
                                        </p:attrNameLst>
                                      </p:cBhvr>
                                      <p:to>
                                        <p:strVal val="visible"/>
                                      </p:to>
                                    </p:set>
                                    <p:anim calcmode="lin" valueType="num">
                                      <p:cBhvr additive="base">
                                        <p:cTn id="25" dur="500" fill="hold"/>
                                        <p:tgtEl>
                                          <p:spTgt spid="43"/>
                                        </p:tgtEl>
                                        <p:attrNameLst>
                                          <p:attrName>ppt_x</p:attrName>
                                        </p:attrNameLst>
                                      </p:cBhvr>
                                      <p:tavLst>
                                        <p:tav tm="0">
                                          <p:val>
                                            <p:strVal val="#ppt_x"/>
                                          </p:val>
                                        </p:tav>
                                        <p:tav tm="100000">
                                          <p:val>
                                            <p:strVal val="#ppt_x"/>
                                          </p:val>
                                        </p:tav>
                                      </p:tavLst>
                                    </p:anim>
                                    <p:anim calcmode="lin" valueType="num">
                                      <p:cBhvr additive="base">
                                        <p:cTn id="26" dur="500" fill="hold"/>
                                        <p:tgtEl>
                                          <p:spTgt spid="43"/>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anim calcmode="lin" valueType="num">
                                      <p:cBhvr additive="base">
                                        <p:cTn id="29" dur="500" fill="hold"/>
                                        <p:tgtEl>
                                          <p:spTgt spid="2"/>
                                        </p:tgtEl>
                                        <p:attrNameLst>
                                          <p:attrName>ppt_x</p:attrName>
                                        </p:attrNameLst>
                                      </p:cBhvr>
                                      <p:tavLst>
                                        <p:tav tm="0">
                                          <p:val>
                                            <p:strVal val="#ppt_x"/>
                                          </p:val>
                                        </p:tav>
                                        <p:tav tm="100000">
                                          <p:val>
                                            <p:strVal val="#ppt_x"/>
                                          </p:val>
                                        </p:tav>
                                      </p:tavLst>
                                    </p:anim>
                                    <p:anim calcmode="lin" valueType="num">
                                      <p:cBhvr additive="base">
                                        <p:cTn id="3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57"/>
                                        </p:tgtEl>
                                        <p:attrNameLst>
                                          <p:attrName>style.visibility</p:attrName>
                                        </p:attrNameLst>
                                      </p:cBhvr>
                                      <p:to>
                                        <p:strVal val="visible"/>
                                      </p:to>
                                    </p:set>
                                    <p:anim calcmode="lin" valueType="num">
                                      <p:cBhvr additive="base">
                                        <p:cTn id="35" dur="500" fill="hold"/>
                                        <p:tgtEl>
                                          <p:spTgt spid="57"/>
                                        </p:tgtEl>
                                        <p:attrNameLst>
                                          <p:attrName>ppt_x</p:attrName>
                                        </p:attrNameLst>
                                      </p:cBhvr>
                                      <p:tavLst>
                                        <p:tav tm="0">
                                          <p:val>
                                            <p:strVal val="#ppt_x"/>
                                          </p:val>
                                        </p:tav>
                                        <p:tav tm="100000">
                                          <p:val>
                                            <p:strVal val="#ppt_x"/>
                                          </p:val>
                                        </p:tav>
                                      </p:tavLst>
                                    </p:anim>
                                    <p:anim calcmode="lin" valueType="num">
                                      <p:cBhvr additive="base">
                                        <p:cTn id="36" dur="500" fill="hold"/>
                                        <p:tgtEl>
                                          <p:spTgt spid="5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63"/>
                                        </p:tgtEl>
                                        <p:attrNameLst>
                                          <p:attrName>style.visibility</p:attrName>
                                        </p:attrNameLst>
                                      </p:cBhvr>
                                      <p:to>
                                        <p:strVal val="visible"/>
                                      </p:to>
                                    </p:set>
                                    <p:anim calcmode="lin" valueType="num">
                                      <p:cBhvr additive="base">
                                        <p:cTn id="39" dur="500" fill="hold"/>
                                        <p:tgtEl>
                                          <p:spTgt spid="63"/>
                                        </p:tgtEl>
                                        <p:attrNameLst>
                                          <p:attrName>ppt_x</p:attrName>
                                        </p:attrNameLst>
                                      </p:cBhvr>
                                      <p:tavLst>
                                        <p:tav tm="0">
                                          <p:val>
                                            <p:strVal val="#ppt_x"/>
                                          </p:val>
                                        </p:tav>
                                        <p:tav tm="100000">
                                          <p:val>
                                            <p:strVal val="#ppt_x"/>
                                          </p:val>
                                        </p:tav>
                                      </p:tavLst>
                                    </p:anim>
                                    <p:anim calcmode="lin" valueType="num">
                                      <p:cBhvr additive="base">
                                        <p:cTn id="40" dur="500" fill="hold"/>
                                        <p:tgtEl>
                                          <p:spTgt spid="63"/>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71"/>
                                        </p:tgtEl>
                                        <p:attrNameLst>
                                          <p:attrName>style.visibility</p:attrName>
                                        </p:attrNameLst>
                                      </p:cBhvr>
                                      <p:to>
                                        <p:strVal val="visible"/>
                                      </p:to>
                                    </p:set>
                                    <p:anim calcmode="lin" valueType="num">
                                      <p:cBhvr additive="base">
                                        <p:cTn id="45" dur="500" fill="hold"/>
                                        <p:tgtEl>
                                          <p:spTgt spid="71"/>
                                        </p:tgtEl>
                                        <p:attrNameLst>
                                          <p:attrName>ppt_x</p:attrName>
                                        </p:attrNameLst>
                                      </p:cBhvr>
                                      <p:tavLst>
                                        <p:tav tm="0">
                                          <p:val>
                                            <p:strVal val="#ppt_x"/>
                                          </p:val>
                                        </p:tav>
                                        <p:tav tm="100000">
                                          <p:val>
                                            <p:strVal val="#ppt_x"/>
                                          </p:val>
                                        </p:tav>
                                      </p:tavLst>
                                    </p:anim>
                                    <p:anim calcmode="lin" valueType="num">
                                      <p:cBhvr additive="base">
                                        <p:cTn id="46" dur="500" fill="hold"/>
                                        <p:tgtEl>
                                          <p:spTgt spid="71"/>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77"/>
                                        </p:tgtEl>
                                        <p:attrNameLst>
                                          <p:attrName>style.visibility</p:attrName>
                                        </p:attrNameLst>
                                      </p:cBhvr>
                                      <p:to>
                                        <p:strVal val="visible"/>
                                      </p:to>
                                    </p:set>
                                    <p:anim calcmode="lin" valueType="num">
                                      <p:cBhvr additive="base">
                                        <p:cTn id="49" dur="500" fill="hold"/>
                                        <p:tgtEl>
                                          <p:spTgt spid="77"/>
                                        </p:tgtEl>
                                        <p:attrNameLst>
                                          <p:attrName>ppt_x</p:attrName>
                                        </p:attrNameLst>
                                      </p:cBhvr>
                                      <p:tavLst>
                                        <p:tav tm="0">
                                          <p:val>
                                            <p:strVal val="#ppt_x"/>
                                          </p:val>
                                        </p:tav>
                                        <p:tav tm="100000">
                                          <p:val>
                                            <p:strVal val="#ppt_x"/>
                                          </p:val>
                                        </p:tav>
                                      </p:tavLst>
                                    </p:anim>
                                    <p:anim calcmode="lin" valueType="num">
                                      <p:cBhvr additive="base">
                                        <p:cTn id="50" dur="500" fill="hold"/>
                                        <p:tgtEl>
                                          <p:spTgt spid="7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4" grpId="0"/>
      <p:bldP spid="2" grpId="0"/>
      <p:bldP spid="63" grpId="0"/>
      <p:bldP spid="7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类的静态成员和动态成员的区别是静态成员只可以被类访问，非静态成员可以被对象和类访问。</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4" name="TextBox 3"/>
          <p:cNvSpPr txBox="1"/>
          <p:nvPr>
            <p:custDataLst>
              <p:tags r:id="rId2"/>
            </p:custDataLst>
          </p:nvPr>
        </p:nvSpPr>
        <p:spPr>
          <a:xfrm>
            <a:off x="2438400" y="278606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正确</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5" name="TextBox 4"/>
          <p:cNvSpPr txBox="1"/>
          <p:nvPr>
            <p:custDataLst>
              <p:tags r:id="rId3"/>
            </p:custDataLst>
          </p:nvPr>
        </p:nvSpPr>
        <p:spPr>
          <a:xfrm>
            <a:off x="2438400" y="3643313"/>
            <a:ext cx="8534400" cy="642938"/>
          </a:xfrm>
          <a:prstGeom prst="rect">
            <a:avLst/>
          </a:prstGeom>
          <a:noFill/>
        </p:spPr>
        <p:txBody>
          <a:bodyPr vert="horz" rtlCol="0" anchor="ctr" anchorCtr="0">
            <a:noAutofit/>
          </a:bodyPr>
          <a:lstStyle/>
          <a:p>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错误</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Oval 7"/>
          <p:cNvSpPr>
            <a:spLocks noChangeAspect="1"/>
          </p:cNvSpPr>
          <p:nvPr>
            <p:custDataLst>
              <p:tags r:id="rId4"/>
            </p:custDataLst>
          </p:nvPr>
        </p:nvSpPr>
        <p:spPr>
          <a:xfrm>
            <a:off x="1571625" y="2850356"/>
            <a:ext cx="514350" cy="514350"/>
          </a:xfrm>
          <a:prstGeom prst="ellipse">
            <a:avLst/>
          </a:prstGeom>
          <a:solidFill>
            <a:srgbClr val="808080"/>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9" name="Oval 8"/>
          <p:cNvSpPr>
            <a:spLocks noChangeAspect="1"/>
          </p:cNvSpPr>
          <p:nvPr>
            <p:custDataLst>
              <p:tags r:id="rId5"/>
            </p:custDataLst>
          </p:nvPr>
        </p:nvSpPr>
        <p:spPr>
          <a:xfrm>
            <a:off x="1571625" y="3707606"/>
            <a:ext cx="514350" cy="514350"/>
          </a:xfrm>
          <a:prstGeom prst="ellipse">
            <a:avLst/>
          </a:prstGeom>
          <a:solidFill>
            <a:srgbClr val="00FF00"/>
          </a:solidFill>
          <a:ln w="254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B</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2" name="Rounded Rectangle 11"/>
          <p:cNvSpPr/>
          <p:nvPr>
            <p:custDataLst>
              <p:tags r:id="rId6"/>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Submit</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grpSp>
        <p:nvGrpSpPr>
          <p:cNvPr id="17" name="Group 16"/>
          <p:cNvGrpSpPr/>
          <p:nvPr>
            <p:custDataLst>
              <p:tags r:id="rId7"/>
            </p:custDataLst>
          </p:nvPr>
        </p:nvGrpSpPr>
        <p:grpSpPr>
          <a:xfrm>
            <a:off x="0" y="0"/>
            <a:ext cx="12192000" cy="635000"/>
            <a:chOff x="0" y="0"/>
            <a:chExt cx="12192000" cy="635000"/>
          </a:xfrm>
        </p:grpSpPr>
        <p:sp>
          <p:nvSpPr>
            <p:cNvPr id="13" name="TitleBackground"/>
            <p:cNvSpPr/>
            <p:nvPr>
              <p:custDataLst>
                <p:tags r:id="rId8"/>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lorBlock"/>
            <p:cNvSpPr/>
            <p:nvPr>
              <p:custDataLst>
                <p:tags r:id="rId9"/>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TypeText"/>
            <p:cNvSpPr txBox="1"/>
            <p:nvPr>
              <p:custDataLst>
                <p:tags r:id="rId10"/>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单选题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16" name="TipText"/>
            <p:cNvSpPr txBox="1"/>
            <p:nvPr>
              <p:custDataLst>
                <p:tags r:id="rId11"/>
              </p:custDataLst>
            </p:nvPr>
          </p:nvSpPr>
          <p:spPr>
            <a:xfrm>
              <a:off x="1143000"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12"/>
            </p:custDataLst>
          </p:nvPr>
        </p:nvPicPr>
        <p:blipFill>
          <a:blip r:embed="rId13">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4"/>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549001" y="555626"/>
            <a:ext cx="3730899" cy="876848"/>
            <a:chOff x="326687" y="247818"/>
            <a:chExt cx="4861582" cy="725466"/>
          </a:xfrm>
        </p:grpSpPr>
        <p:sp>
          <p:nvSpPr>
            <p:cNvPr id="43" name="文本框 4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45" name="组合 44"/>
            <p:cNvGrpSpPr/>
            <p:nvPr/>
          </p:nvGrpSpPr>
          <p:grpSpPr>
            <a:xfrm>
              <a:off x="326687" y="247818"/>
              <a:ext cx="4861582" cy="725466"/>
              <a:chOff x="326687" y="247818"/>
              <a:chExt cx="4861582" cy="725466"/>
            </a:xfrm>
          </p:grpSpPr>
          <p:grpSp>
            <p:nvGrpSpPr>
              <p:cNvPr id="46" name="组合 45"/>
              <p:cNvGrpSpPr/>
              <p:nvPr/>
            </p:nvGrpSpPr>
            <p:grpSpPr>
              <a:xfrm>
                <a:off x="349799" y="247818"/>
                <a:ext cx="4791980" cy="261575"/>
                <a:chOff x="349799" y="247818"/>
                <a:chExt cx="4791980" cy="261575"/>
              </a:xfrm>
            </p:grpSpPr>
            <p:cxnSp>
              <p:nvCxnSpPr>
                <p:cNvPr id="65" name="直接连接符 6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6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0" name="任意多边形: 形状 6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349799" y="711709"/>
                <a:ext cx="4815092" cy="261575"/>
                <a:chOff x="358852" y="925118"/>
                <a:chExt cx="4815092" cy="261575"/>
              </a:xfrm>
            </p:grpSpPr>
            <p:cxnSp>
              <p:nvCxnSpPr>
                <p:cNvPr id="58" name="直接连接符 5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6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64" name="任意多边形: 形状 6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2" name="组合 51"/>
              <p:cNvGrpSpPr/>
              <p:nvPr/>
            </p:nvGrpSpPr>
            <p:grpSpPr>
              <a:xfrm>
                <a:off x="5138963" y="489126"/>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53" name="组合 52"/>
              <p:cNvGrpSpPr/>
              <p:nvPr/>
            </p:nvGrpSpPr>
            <p:grpSpPr>
              <a:xfrm>
                <a:off x="326687" y="399838"/>
                <a:ext cx="49306" cy="329693"/>
                <a:chOff x="5138963" y="489126"/>
                <a:chExt cx="49306" cy="329693"/>
              </a:xfrm>
            </p:grpSpPr>
            <p:sp>
              <p:nvSpPr>
                <p:cNvPr id="54" name="椭圆 5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32" name="组合 55"/>
          <p:cNvGrpSpPr/>
          <p:nvPr/>
        </p:nvGrpSpPr>
        <p:grpSpPr>
          <a:xfrm>
            <a:off x="1162156" y="2899391"/>
            <a:ext cx="1902126" cy="1897530"/>
            <a:chOff x="927538" y="2833999"/>
            <a:chExt cx="1902126" cy="1897530"/>
          </a:xfrm>
        </p:grpSpPr>
        <p:grpSp>
          <p:nvGrpSpPr>
            <p:cNvPr id="33" name="组合 56"/>
            <p:cNvGrpSpPr>
              <a:grpSpLocks noChangeAspect="1"/>
            </p:cNvGrpSpPr>
            <p:nvPr/>
          </p:nvGrpSpPr>
          <p:grpSpPr bwMode="auto">
            <a:xfrm>
              <a:off x="927538" y="2833999"/>
              <a:ext cx="1902126" cy="1897530"/>
              <a:chOff x="3471" y="1280"/>
              <a:chExt cx="829" cy="827"/>
            </a:xfrm>
            <a:solidFill>
              <a:srgbClr val="0070C0"/>
            </a:solidFill>
          </p:grpSpPr>
          <p:sp>
            <p:nvSpPr>
              <p:cNvPr id="35"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36"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37"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38"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39"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40"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1"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2"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3"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4"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5"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6"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7"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8"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79"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0"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1"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2"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3"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4"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5"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6"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7"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8"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89"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0"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1"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2"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3"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4"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5"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6"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7"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8"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99"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100"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101"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102"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103"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sp>
            <p:nvSpPr>
              <p:cNvPr id="104"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600">
                  <a:cs typeface="+mn-ea"/>
                  <a:sym typeface="+mn-lt"/>
                </a:endParaRPr>
              </a:p>
            </p:txBody>
          </p:sp>
        </p:grpSp>
        <p:sp>
          <p:nvSpPr>
            <p:cNvPr id="34" name="矩形 57"/>
            <p:cNvSpPr/>
            <p:nvPr/>
          </p:nvSpPr>
          <p:spPr>
            <a:xfrm>
              <a:off x="1283671" y="3150070"/>
              <a:ext cx="1153860" cy="1200329"/>
            </a:xfrm>
            <a:prstGeom prst="rect">
              <a:avLst/>
            </a:prstGeom>
          </p:spPr>
          <p:txBody>
            <a:bodyPr wrap="square">
              <a:spAutoFit/>
            </a:bodyPr>
            <a:lstStyle/>
            <a:p>
              <a:pPr algn="ctr"/>
              <a:r>
                <a:rPr lang="zh-CN" altLang="en-US" sz="2400" dirty="0">
                  <a:solidFill>
                    <a:srgbClr val="0070C0"/>
                  </a:solidFill>
                  <a:cs typeface="+mn-ea"/>
                  <a:sym typeface="+mn-lt"/>
                </a:rPr>
                <a:t>（</a:t>
              </a:r>
              <a:r>
                <a:rPr lang="en-US" altLang="zh-CN" sz="2400" dirty="0">
                  <a:solidFill>
                    <a:srgbClr val="0070C0"/>
                  </a:solidFill>
                  <a:cs typeface="+mn-ea"/>
                  <a:sym typeface="+mn-lt"/>
                </a:rPr>
                <a:t>1</a:t>
              </a:r>
              <a:r>
                <a:rPr lang="zh-CN" altLang="en-US" sz="2400" dirty="0">
                  <a:solidFill>
                    <a:srgbClr val="0070C0"/>
                  </a:solidFill>
                  <a:cs typeface="+mn-ea"/>
                  <a:sym typeface="+mn-lt"/>
                </a:rPr>
                <a:t>）静态数据成员</a:t>
              </a:r>
              <a:endParaRPr lang="zh-CN" altLang="en-US" sz="2400" dirty="0">
                <a:solidFill>
                  <a:srgbClr val="0070C0"/>
                </a:solidFill>
                <a:cs typeface="+mn-ea"/>
                <a:sym typeface="+mn-lt"/>
              </a:endParaRPr>
            </a:p>
          </p:txBody>
        </p:sp>
      </p:grpSp>
      <p:grpSp>
        <p:nvGrpSpPr>
          <p:cNvPr id="105" name="组合 98"/>
          <p:cNvGrpSpPr/>
          <p:nvPr/>
        </p:nvGrpSpPr>
        <p:grpSpPr>
          <a:xfrm>
            <a:off x="2080740" y="2512645"/>
            <a:ext cx="9334635" cy="2586406"/>
            <a:chOff x="2184915" y="2512645"/>
            <a:chExt cx="9334635" cy="2586406"/>
          </a:xfrm>
        </p:grpSpPr>
        <p:sp>
          <p:nvSpPr>
            <p:cNvPr id="106"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7" name="Rectangle 3"/>
            <p:cNvSpPr txBox="1">
              <a:spLocks noChangeArrowheads="1"/>
            </p:cNvSpPr>
            <p:nvPr/>
          </p:nvSpPr>
          <p:spPr>
            <a:xfrm>
              <a:off x="3406920" y="2899391"/>
              <a:ext cx="7897773"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400" dirty="0">
                  <a:solidFill>
                    <a:srgbClr val="0070C0"/>
                  </a:solidFill>
                  <a:cs typeface="+mn-ea"/>
                  <a:sym typeface="+mn-lt"/>
                </a:rPr>
                <a:t>静态数据成员的声明：</a:t>
              </a:r>
              <a:r>
                <a:rPr lang="zh-CN" altLang="en-US" sz="2400" dirty="0">
                  <a:cs typeface="+mn-ea"/>
                  <a:sym typeface="+mn-lt"/>
                </a:rPr>
                <a:t>在类定义中的数据成员声明前加上关键字</a:t>
              </a:r>
              <a:r>
                <a:rPr lang="en-US" altLang="zh-CN" sz="2400" dirty="0">
                  <a:cs typeface="+mn-ea"/>
                  <a:sym typeface="+mn-lt"/>
                </a:rPr>
                <a:t>static</a:t>
              </a:r>
              <a:r>
                <a:rPr lang="zh-CN" altLang="en-US" sz="2400" dirty="0">
                  <a:cs typeface="+mn-ea"/>
                  <a:sym typeface="+mn-lt"/>
                </a:rPr>
                <a:t>，就使该数据成员成为静态数据成员。静态数据成员可以是</a:t>
              </a:r>
              <a:r>
                <a:rPr lang="en-US" altLang="zh-CN" sz="2400" dirty="0">
                  <a:cs typeface="+mn-ea"/>
                  <a:sym typeface="+mn-lt"/>
                </a:rPr>
                <a:t>public</a:t>
              </a:r>
              <a:r>
                <a:rPr lang="zh-CN" altLang="en-US" sz="2400" dirty="0">
                  <a:cs typeface="+mn-ea"/>
                  <a:sym typeface="+mn-lt"/>
                </a:rPr>
                <a:t>（公有）、</a:t>
              </a:r>
              <a:r>
                <a:rPr lang="en-US" altLang="zh-CN" sz="2400" dirty="0">
                  <a:cs typeface="+mn-ea"/>
                  <a:sym typeface="+mn-lt"/>
                </a:rPr>
                <a:t>private</a:t>
              </a:r>
              <a:r>
                <a:rPr lang="zh-CN" altLang="en-US" sz="2400" dirty="0">
                  <a:cs typeface="+mn-ea"/>
                  <a:sym typeface="+mn-lt"/>
                </a:rPr>
                <a:t>（私有）或</a:t>
              </a:r>
              <a:r>
                <a:rPr lang="en-US" altLang="zh-CN" sz="2400" dirty="0">
                  <a:cs typeface="+mn-ea"/>
                  <a:sym typeface="+mn-lt"/>
                </a:rPr>
                <a:t>protected</a:t>
              </a:r>
              <a:r>
                <a:rPr lang="zh-CN" altLang="en-US" sz="2400" dirty="0">
                  <a:cs typeface="+mn-ea"/>
                  <a:sym typeface="+mn-lt"/>
                </a:rPr>
                <a:t>（保护）。</a:t>
              </a:r>
              <a:endParaRPr lang="zh-CN" altLang="en-US" sz="2400" dirty="0">
                <a:cs typeface="+mn-ea"/>
                <a:sym typeface="+mn-lt"/>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500" fill="hold"/>
                                        <p:tgtEl>
                                          <p:spTgt spid="32"/>
                                        </p:tgtEl>
                                        <p:attrNameLst>
                                          <p:attrName>ppt_w</p:attrName>
                                        </p:attrNameLst>
                                      </p:cBhvr>
                                      <p:tavLst>
                                        <p:tav tm="0">
                                          <p:val>
                                            <p:fltVal val="0"/>
                                          </p:val>
                                        </p:tav>
                                        <p:tav tm="100000">
                                          <p:val>
                                            <p:strVal val="#ppt_w"/>
                                          </p:val>
                                        </p:tav>
                                      </p:tavLst>
                                    </p:anim>
                                    <p:anim calcmode="lin" valueType="num">
                                      <p:cBhvr>
                                        <p:cTn id="12" dur="500" fill="hold"/>
                                        <p:tgtEl>
                                          <p:spTgt spid="32"/>
                                        </p:tgtEl>
                                        <p:attrNameLst>
                                          <p:attrName>ppt_h</p:attrName>
                                        </p:attrNameLst>
                                      </p:cBhvr>
                                      <p:tavLst>
                                        <p:tav tm="0">
                                          <p:val>
                                            <p:fltVal val="0"/>
                                          </p:val>
                                        </p:tav>
                                        <p:tav tm="100000">
                                          <p:val>
                                            <p:strVal val="#ppt_h"/>
                                          </p:val>
                                        </p:tav>
                                      </p:tavLst>
                                    </p:anim>
                                    <p:animEffect transition="in" filter="fade">
                                      <p:cBhvr>
                                        <p:cTn id="13" dur="500"/>
                                        <p:tgtEl>
                                          <p:spTgt spid="32"/>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05"/>
                                        </p:tgtEl>
                                        <p:attrNameLst>
                                          <p:attrName>style.visibility</p:attrName>
                                        </p:attrNameLst>
                                      </p:cBhvr>
                                      <p:to>
                                        <p:strVal val="visible"/>
                                      </p:to>
                                    </p:set>
                                    <p:animEffect transition="in" filter="wipe(left)">
                                      <p:cBhvr>
                                        <p:cTn id="1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1385493" y="1733161"/>
            <a:ext cx="9862367" cy="4007882"/>
            <a:chOff x="6929120" y="2200155"/>
            <a:chExt cx="4302259" cy="3459162"/>
          </a:xfrm>
        </p:grpSpPr>
        <p:sp>
          <p:nvSpPr>
            <p:cNvPr id="48" name="Rectangle 3"/>
            <p:cNvSpPr txBox="1">
              <a:spLocks noChangeArrowheads="1"/>
            </p:cNvSpPr>
            <p:nvPr/>
          </p:nvSpPr>
          <p:spPr>
            <a:xfrm>
              <a:off x="7202304" y="2413000"/>
              <a:ext cx="3733800" cy="307339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400" dirty="0">
                  <a:cs typeface="+mn-ea"/>
                  <a:sym typeface="+mn-lt"/>
                </a:rPr>
                <a:t>【</a:t>
              </a:r>
              <a:r>
                <a:rPr lang="zh-CN" altLang="en-US" sz="2400" dirty="0">
                  <a:cs typeface="+mn-ea"/>
                  <a:sym typeface="+mn-lt"/>
                </a:rPr>
                <a:t>例</a:t>
              </a:r>
              <a:r>
                <a:rPr lang="en-US" altLang="zh-CN" sz="2400" dirty="0">
                  <a:cs typeface="+mn-ea"/>
                  <a:sym typeface="+mn-lt"/>
                </a:rPr>
                <a:t>1】</a:t>
              </a:r>
              <a:r>
                <a:rPr lang="zh-CN" altLang="en-US" sz="2400" dirty="0">
                  <a:cs typeface="+mn-ea"/>
                  <a:sym typeface="+mn-lt"/>
                </a:rPr>
                <a:t>在声明的</a:t>
              </a:r>
              <a:r>
                <a:rPr lang="en-US" altLang="zh-CN" sz="2400" dirty="0">
                  <a:cs typeface="+mn-ea"/>
                  <a:sym typeface="+mn-lt"/>
                </a:rPr>
                <a:t>Circle</a:t>
              </a:r>
              <a:r>
                <a:rPr lang="zh-CN" altLang="en-US" sz="2400" dirty="0">
                  <a:cs typeface="+mn-ea"/>
                  <a:sym typeface="+mn-lt"/>
                </a:rPr>
                <a:t>类中，增加</a:t>
              </a:r>
              <a:r>
                <a:rPr lang="en-US" altLang="zh-CN" sz="2400" dirty="0" err="1">
                  <a:cs typeface="+mn-ea"/>
                  <a:sym typeface="+mn-lt"/>
                </a:rPr>
                <a:t>m_totalNumber</a:t>
              </a:r>
              <a:r>
                <a:rPr lang="zh-CN" altLang="en-US" sz="2400" dirty="0">
                  <a:cs typeface="+mn-ea"/>
                  <a:sym typeface="+mn-lt"/>
                </a:rPr>
                <a:t>数据成员，用来描述表示圆对象的数量。</a:t>
              </a:r>
              <a:endParaRPr lang="zh-CN" altLang="en-US" sz="2400" dirty="0">
                <a:cs typeface="+mn-ea"/>
                <a:sym typeface="+mn-lt"/>
              </a:endParaRPr>
            </a:p>
            <a:p>
              <a:pPr marL="0" indent="0">
                <a:lnSpc>
                  <a:spcPct val="150000"/>
                </a:lnSpc>
                <a:buNone/>
              </a:pPr>
              <a:r>
                <a:rPr lang="zh-CN" altLang="en-US" sz="2400" dirty="0">
                  <a:solidFill>
                    <a:srgbClr val="0070C0"/>
                  </a:solidFill>
                  <a:cs typeface="+mn-ea"/>
                  <a:sym typeface="+mn-lt"/>
                </a:rPr>
                <a:t>分析：</a:t>
              </a:r>
              <a:endParaRPr lang="zh-CN" altLang="en-US" sz="2400" dirty="0">
                <a:solidFill>
                  <a:srgbClr val="0070C0"/>
                </a:solidFill>
                <a:cs typeface="+mn-ea"/>
                <a:sym typeface="+mn-lt"/>
              </a:endParaRPr>
            </a:p>
            <a:p>
              <a:pPr marL="0" indent="0">
                <a:lnSpc>
                  <a:spcPct val="150000"/>
                </a:lnSpc>
                <a:buNone/>
              </a:pPr>
              <a:r>
                <a:rPr lang="zh-CN" altLang="en-US" sz="2400" dirty="0">
                  <a:cs typeface="+mn-ea"/>
                  <a:sym typeface="+mn-lt"/>
                </a:rPr>
                <a:t>由于圆对象数量这个属性属于圆类，但又不属于任何一个圆对象，因此，将其声明为静态数据成员。同时，为了实现封装，将其声明为私有的。</a:t>
              </a:r>
              <a:endParaRPr lang="zh-CN" altLang="en-US" sz="2400" dirty="0">
                <a:cs typeface="+mn-ea"/>
                <a:sym typeface="+mn-lt"/>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nvGrpSpPr>
          <p:cNvPr id="42" name="组合 41"/>
          <p:cNvGrpSpPr/>
          <p:nvPr/>
        </p:nvGrpSpPr>
        <p:grpSpPr>
          <a:xfrm>
            <a:off x="549001" y="555626"/>
            <a:ext cx="3730899" cy="876848"/>
            <a:chOff x="326687" y="247818"/>
            <a:chExt cx="4861582" cy="725466"/>
          </a:xfrm>
        </p:grpSpPr>
        <p:sp>
          <p:nvSpPr>
            <p:cNvPr id="43" name="文本框 4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45" name="组合 44"/>
            <p:cNvGrpSpPr/>
            <p:nvPr/>
          </p:nvGrpSpPr>
          <p:grpSpPr>
            <a:xfrm>
              <a:off x="326687" y="247818"/>
              <a:ext cx="4861582" cy="725466"/>
              <a:chOff x="326687" y="247818"/>
              <a:chExt cx="4861582" cy="725466"/>
            </a:xfrm>
          </p:grpSpPr>
          <p:grpSp>
            <p:nvGrpSpPr>
              <p:cNvPr id="46" name="组合 45"/>
              <p:cNvGrpSpPr/>
              <p:nvPr/>
            </p:nvGrpSpPr>
            <p:grpSpPr>
              <a:xfrm>
                <a:off x="349799" y="247818"/>
                <a:ext cx="4791980" cy="261575"/>
                <a:chOff x="349799" y="247818"/>
                <a:chExt cx="4791980" cy="261575"/>
              </a:xfrm>
            </p:grpSpPr>
            <p:cxnSp>
              <p:nvCxnSpPr>
                <p:cNvPr id="65" name="直接连接符 6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6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0" name="任意多边形: 形状 6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349799" y="711709"/>
                <a:ext cx="4815092" cy="261575"/>
                <a:chOff x="358852" y="925118"/>
                <a:chExt cx="4815092" cy="261575"/>
              </a:xfrm>
            </p:grpSpPr>
            <p:cxnSp>
              <p:nvCxnSpPr>
                <p:cNvPr id="58" name="直接连接符 5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6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64" name="任意多边形: 形状 6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2" name="组合 51"/>
              <p:cNvGrpSpPr/>
              <p:nvPr/>
            </p:nvGrpSpPr>
            <p:grpSpPr>
              <a:xfrm>
                <a:off x="5138963" y="489126"/>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53" name="组合 52"/>
              <p:cNvGrpSpPr/>
              <p:nvPr/>
            </p:nvGrpSpPr>
            <p:grpSpPr>
              <a:xfrm>
                <a:off x="326687" y="399838"/>
                <a:ext cx="49306" cy="329693"/>
                <a:chOff x="5138963" y="489126"/>
                <a:chExt cx="49306" cy="329693"/>
              </a:xfrm>
            </p:grpSpPr>
            <p:sp>
              <p:nvSpPr>
                <p:cNvPr id="54" name="椭圆 5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3"/>
          <p:cNvSpPr txBox="1">
            <a:spLocks noChangeArrowheads="1"/>
          </p:cNvSpPr>
          <p:nvPr/>
        </p:nvSpPr>
        <p:spPr>
          <a:xfrm>
            <a:off x="3189141" y="1543423"/>
            <a:ext cx="9487132" cy="51588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zh-CN" sz="2400" dirty="0">
                <a:cs typeface="+mn-ea"/>
                <a:sym typeface="+mn-lt"/>
              </a:rPr>
              <a:t>//</a:t>
            </a:r>
            <a:r>
              <a:rPr lang="en-US" altLang="zh-CN" sz="2400" dirty="0" err="1">
                <a:cs typeface="+mn-ea"/>
                <a:sym typeface="+mn-lt"/>
              </a:rPr>
              <a:t>circle.h</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a:t>
            </a:r>
            <a:r>
              <a:rPr lang="en-US" altLang="zh-CN" sz="2400" dirty="0" err="1">
                <a:cs typeface="+mn-ea"/>
                <a:sym typeface="+mn-lt"/>
              </a:rPr>
              <a:t>ifndef</a:t>
            </a:r>
            <a:r>
              <a:rPr lang="en-US" altLang="zh-CN" sz="2400" dirty="0">
                <a:cs typeface="+mn-ea"/>
                <a:sym typeface="+mn-lt"/>
              </a:rPr>
              <a:t> CIRCLE</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#define CIRCLE</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class Circle //</a:t>
            </a:r>
            <a:r>
              <a:rPr lang="zh-CN" altLang="en-US" sz="2400" dirty="0">
                <a:cs typeface="+mn-ea"/>
                <a:sym typeface="+mn-lt"/>
              </a:rPr>
              <a:t>声明圆类</a:t>
            </a:r>
            <a:endParaRPr lang="zh-CN" altLang="en-US" sz="2400" dirty="0">
              <a:cs typeface="+mn-ea"/>
              <a:sym typeface="+mn-lt"/>
            </a:endParaRPr>
          </a:p>
          <a:p>
            <a:pPr marL="0" indent="0">
              <a:lnSpc>
                <a:spcPct val="100000"/>
              </a:lnSpc>
              <a:spcBef>
                <a:spcPts val="0"/>
              </a:spcBef>
              <a:buNone/>
            </a:pP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public:</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Circle(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private:</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double </a:t>
            </a:r>
            <a:r>
              <a:rPr lang="en-US" altLang="zh-CN" sz="2400" dirty="0" err="1">
                <a:cs typeface="+mn-ea"/>
                <a:sym typeface="+mn-lt"/>
              </a:rPr>
              <a:t>m_x,m_y</a:t>
            </a:r>
            <a:r>
              <a:rPr lang="en-US" altLang="zh-CN" sz="2400" dirty="0">
                <a:cs typeface="+mn-ea"/>
                <a:sym typeface="+mn-lt"/>
              </a:rPr>
              <a:t>; //</a:t>
            </a:r>
            <a:r>
              <a:rPr lang="zh-CN" altLang="en-US" sz="2400" dirty="0">
                <a:cs typeface="+mn-ea"/>
                <a:sym typeface="+mn-lt"/>
              </a:rPr>
              <a:t>描述对象的圆心</a:t>
            </a:r>
            <a:endParaRPr lang="zh-CN" altLang="en-US" sz="2400" dirty="0">
              <a:cs typeface="+mn-ea"/>
              <a:sym typeface="+mn-lt"/>
            </a:endParaRPr>
          </a:p>
          <a:p>
            <a:pPr marL="0" indent="0">
              <a:lnSpc>
                <a:spcPct val="100000"/>
              </a:lnSpc>
              <a:spcBef>
                <a:spcPts val="0"/>
              </a:spcBef>
              <a:buNone/>
            </a:pPr>
            <a:r>
              <a:rPr lang="zh-CN" altLang="en-US" sz="2400" dirty="0">
                <a:cs typeface="+mn-ea"/>
                <a:sym typeface="+mn-lt"/>
              </a:rPr>
              <a:t>	</a:t>
            </a:r>
            <a:r>
              <a:rPr lang="en-US" altLang="zh-CN" sz="2400" dirty="0">
                <a:cs typeface="+mn-ea"/>
                <a:sym typeface="+mn-lt"/>
              </a:rPr>
              <a:t>double </a:t>
            </a:r>
            <a:r>
              <a:rPr lang="en-US" altLang="zh-CN" sz="2400" dirty="0" err="1">
                <a:cs typeface="+mn-ea"/>
                <a:sym typeface="+mn-lt"/>
              </a:rPr>
              <a:t>m_radius</a:t>
            </a:r>
            <a:r>
              <a:rPr lang="en-US" altLang="zh-CN" sz="2400" dirty="0">
                <a:cs typeface="+mn-ea"/>
                <a:sym typeface="+mn-lt"/>
              </a:rPr>
              <a:t>; //</a:t>
            </a:r>
            <a:r>
              <a:rPr lang="zh-CN" altLang="en-US" sz="2400" dirty="0">
                <a:cs typeface="+mn-ea"/>
                <a:sym typeface="+mn-lt"/>
              </a:rPr>
              <a:t>描述对象的半径</a:t>
            </a:r>
            <a:endParaRPr lang="zh-CN" altLang="en-US" sz="2400" dirty="0">
              <a:cs typeface="+mn-ea"/>
              <a:sym typeface="+mn-lt"/>
            </a:endParaRPr>
          </a:p>
          <a:p>
            <a:pPr marL="0" indent="0">
              <a:lnSpc>
                <a:spcPct val="100000"/>
              </a:lnSpc>
              <a:spcBef>
                <a:spcPts val="0"/>
              </a:spcBef>
              <a:buNone/>
            </a:pPr>
            <a:r>
              <a:rPr lang="zh-CN" altLang="en-US" sz="2400" dirty="0">
                <a:cs typeface="+mn-ea"/>
                <a:sym typeface="+mn-lt"/>
              </a:rPr>
              <a:t>	</a:t>
            </a:r>
            <a:r>
              <a:rPr lang="en-US" altLang="zh-CN" sz="2400" dirty="0">
                <a:solidFill>
                  <a:srgbClr val="FF0000"/>
                </a:solidFill>
                <a:cs typeface="+mn-ea"/>
                <a:sym typeface="+mn-lt"/>
              </a:rPr>
              <a:t>static int </a:t>
            </a:r>
            <a:r>
              <a:rPr lang="en-US" altLang="zh-CN" sz="2400" dirty="0" err="1">
                <a:solidFill>
                  <a:srgbClr val="FF0000"/>
                </a:solidFill>
                <a:cs typeface="+mn-ea"/>
                <a:sym typeface="+mn-lt"/>
              </a:rPr>
              <a:t>m_totalNumber</a:t>
            </a:r>
            <a:r>
              <a:rPr lang="en-US" altLang="zh-CN" sz="2400" dirty="0">
                <a:solidFill>
                  <a:srgbClr val="FF0000"/>
                </a:solidFill>
                <a:cs typeface="+mn-ea"/>
                <a:sym typeface="+mn-lt"/>
              </a:rPr>
              <a:t>; //</a:t>
            </a:r>
            <a:r>
              <a:rPr lang="zh-CN" altLang="en-US" sz="2400" dirty="0">
                <a:solidFill>
                  <a:srgbClr val="FF0000"/>
                </a:solidFill>
                <a:cs typeface="+mn-ea"/>
                <a:sym typeface="+mn-lt"/>
              </a:rPr>
              <a:t>静态成员描述对象总数</a:t>
            </a:r>
            <a:endParaRPr lang="zh-CN" altLang="en-US" sz="2400" dirty="0">
              <a:solidFill>
                <a:srgbClr val="FF0000"/>
              </a:solidFill>
              <a:cs typeface="+mn-ea"/>
              <a:sym typeface="+mn-lt"/>
            </a:endParaRPr>
          </a:p>
          <a:p>
            <a:pPr marL="0" indent="0">
              <a:lnSpc>
                <a:spcPct val="100000"/>
              </a:lnSpc>
              <a:spcBef>
                <a:spcPts val="0"/>
              </a:spcBef>
              <a:buNone/>
            </a:pP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#endif</a:t>
            </a:r>
            <a:endParaRPr lang="zh-CN" altLang="en-US" sz="2400" dirty="0">
              <a:cs typeface="+mn-ea"/>
              <a:sym typeface="+mn-lt"/>
            </a:endParaRPr>
          </a:p>
        </p:txBody>
      </p:sp>
      <p:grpSp>
        <p:nvGrpSpPr>
          <p:cNvPr id="81" name="组合 80"/>
          <p:cNvGrpSpPr/>
          <p:nvPr/>
        </p:nvGrpSpPr>
        <p:grpSpPr>
          <a:xfrm>
            <a:off x="549001" y="555626"/>
            <a:ext cx="3730899" cy="876848"/>
            <a:chOff x="326687" y="247818"/>
            <a:chExt cx="4861582" cy="725466"/>
          </a:xfrm>
        </p:grpSpPr>
        <p:sp>
          <p:nvSpPr>
            <p:cNvPr id="82" name="文本框 81"/>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83" name="组合 82"/>
            <p:cNvGrpSpPr/>
            <p:nvPr/>
          </p:nvGrpSpPr>
          <p:grpSpPr>
            <a:xfrm>
              <a:off x="326687" y="247818"/>
              <a:ext cx="4861582" cy="725466"/>
              <a:chOff x="326687" y="247818"/>
              <a:chExt cx="4861582" cy="725466"/>
            </a:xfrm>
          </p:grpSpPr>
          <p:grpSp>
            <p:nvGrpSpPr>
              <p:cNvPr id="84" name="组合 83"/>
              <p:cNvGrpSpPr/>
              <p:nvPr/>
            </p:nvGrpSpPr>
            <p:grpSpPr>
              <a:xfrm>
                <a:off x="349799" y="247818"/>
                <a:ext cx="4791980" cy="261575"/>
                <a:chOff x="349799" y="247818"/>
                <a:chExt cx="4791980" cy="261575"/>
              </a:xfrm>
            </p:grpSpPr>
            <p:cxnSp>
              <p:nvCxnSpPr>
                <p:cNvPr id="99" name="直接连接符 9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3" name="任意多边形: 形状 10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104" name="任意多边形: 形状 10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5" name="组合 84"/>
              <p:cNvGrpSpPr/>
              <p:nvPr/>
            </p:nvGrpSpPr>
            <p:grpSpPr>
              <a:xfrm>
                <a:off x="349799" y="711709"/>
                <a:ext cx="4815092" cy="261575"/>
                <a:chOff x="358852" y="925118"/>
                <a:chExt cx="4815092" cy="261575"/>
              </a:xfrm>
            </p:grpSpPr>
            <p:cxnSp>
              <p:nvCxnSpPr>
                <p:cNvPr id="92" name="直接连接符 9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9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98" name="任意多边形: 形状 9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6" name="组合 85"/>
              <p:cNvGrpSpPr/>
              <p:nvPr/>
            </p:nvGrpSpPr>
            <p:grpSpPr>
              <a:xfrm>
                <a:off x="5138963" y="489126"/>
                <a:ext cx="49306" cy="329693"/>
                <a:chOff x="5138963" y="489126"/>
                <a:chExt cx="49306" cy="329693"/>
              </a:xfrm>
            </p:grpSpPr>
            <p:sp>
              <p:nvSpPr>
                <p:cNvPr id="90" name="椭圆 8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87" name="组合 86"/>
              <p:cNvGrpSpPr/>
              <p:nvPr/>
            </p:nvGrpSpPr>
            <p:grpSpPr>
              <a:xfrm>
                <a:off x="326687" y="399838"/>
                <a:ext cx="49306" cy="329693"/>
                <a:chOff x="5138963" y="489126"/>
                <a:chExt cx="49306" cy="329693"/>
              </a:xfrm>
            </p:grpSpPr>
            <p:sp>
              <p:nvSpPr>
                <p:cNvPr id="88" name="椭圆 8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zh-CN" altLang="en-US" sz="2800" dirty="0">
                <a:cs typeface="+mn-ea"/>
                <a:sym typeface="+mn-lt"/>
              </a:rPr>
              <a:t>如果</a:t>
            </a:r>
            <a:r>
              <a:rPr lang="en-US" altLang="zh-CN" sz="2800" dirty="0" err="1">
                <a:cs typeface="+mn-ea"/>
                <a:sym typeface="+mn-lt"/>
              </a:rPr>
              <a:t>m_totalNumber</a:t>
            </a:r>
            <a:r>
              <a:rPr lang="zh-CN" altLang="en-US" sz="2800" dirty="0">
                <a:cs typeface="+mn-ea"/>
                <a:sym typeface="+mn-lt"/>
              </a:rPr>
              <a:t>不被声明为静态数据成员，会出现什么问题？</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dirty="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dirty="0">
              <a:solidFill>
                <a:srgbClr val="F84F41"/>
              </a:solidFill>
              <a:latin typeface="微软雅黑" panose="020B0503020204020204" charset="-122"/>
              <a:ea typeface="微软雅黑" panose="020B0503020204020204" charset="-122"/>
              <a:sym typeface="微软雅黑" panose="020B0503020204020204" charset="-122"/>
            </a:endParaRPr>
          </a:p>
        </p:txBody>
      </p:sp>
      <p:grpSp>
        <p:nvGrpSpPr>
          <p:cNvPr id="9" name="Group 8"/>
          <p:cNvGrpSpPr/>
          <p:nvPr>
            <p:custDataLst>
              <p:tags r:id="rId4"/>
            </p:custDataLst>
          </p:nvPr>
        </p:nvGrpSpPr>
        <p:grpSpPr>
          <a:xfrm>
            <a:off x="0" y="0"/>
            <a:ext cx="12192000" cy="635000"/>
            <a:chOff x="0" y="0"/>
            <a:chExt cx="12192000" cy="635000"/>
          </a:xfrm>
        </p:grpSpPr>
        <p:sp>
          <p:nvSpPr>
            <p:cNvPr id="5"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10</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2049469" y="4583034"/>
            <a:ext cx="8281418" cy="1683764"/>
            <a:chOff x="5960125" y="2504386"/>
            <a:chExt cx="5361071" cy="2756474"/>
          </a:xfrm>
        </p:grpSpPr>
        <p:grpSp>
          <p:nvGrpSpPr>
            <p:cNvPr id="31" name="组合 30"/>
            <p:cNvGrpSpPr/>
            <p:nvPr/>
          </p:nvGrpSpPr>
          <p:grpSpPr>
            <a:xfrm>
              <a:off x="5960125" y="2504386"/>
              <a:ext cx="5179022" cy="2756474"/>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4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3" name="组合 32"/>
              <p:cNvGrpSpPr/>
              <p:nvPr/>
            </p:nvGrpSpPr>
            <p:grpSpPr>
              <a:xfrm flipH="1" flipV="1">
                <a:off x="1584402" y="1903846"/>
                <a:ext cx="9062674" cy="2137112"/>
                <a:chOff x="1584402" y="3589771"/>
                <a:chExt cx="9062674" cy="2137112"/>
              </a:xfrm>
            </p:grpSpPr>
            <p:sp>
              <p:nvSpPr>
                <p:cNvPr id="34"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sp>
          <p:nvSpPr>
            <p:cNvPr id="3" name="矩形 2"/>
            <p:cNvSpPr/>
            <p:nvPr/>
          </p:nvSpPr>
          <p:spPr>
            <a:xfrm>
              <a:off x="6188027" y="2828775"/>
              <a:ext cx="5133169" cy="1965047"/>
            </a:xfrm>
            <a:prstGeom prst="rect">
              <a:avLst/>
            </a:prstGeom>
          </p:spPr>
          <p:txBody>
            <a:bodyPr wrap="square">
              <a:spAutoFit/>
            </a:bodyPr>
            <a:lstStyle/>
            <a:p>
              <a:pPr>
                <a:lnSpc>
                  <a:spcPct val="150000"/>
                </a:lnSpc>
              </a:pPr>
              <a:r>
                <a:rPr lang="zh-CN" altLang="en-US" sz="2400" dirty="0">
                  <a:cs typeface="+mn-ea"/>
                  <a:sym typeface="+mn-lt"/>
                </a:rPr>
                <a:t>例</a:t>
              </a:r>
              <a:r>
                <a:rPr lang="en-US" altLang="zh-CN" sz="2400" dirty="0">
                  <a:cs typeface="+mn-ea"/>
                  <a:sym typeface="+mn-lt"/>
                </a:rPr>
                <a:t>1</a:t>
              </a:r>
              <a:r>
                <a:rPr lang="zh-CN" altLang="en-US" sz="2400" dirty="0">
                  <a:cs typeface="+mn-ea"/>
                  <a:sym typeface="+mn-lt"/>
                </a:rPr>
                <a:t>中的静态数据成员</a:t>
              </a:r>
              <a:r>
                <a:rPr lang="en-US" altLang="zh-CN" sz="2400" dirty="0" err="1">
                  <a:cs typeface="+mn-ea"/>
                  <a:sym typeface="+mn-lt"/>
                </a:rPr>
                <a:t>m_totalNumber</a:t>
              </a:r>
              <a:r>
                <a:rPr lang="zh-CN" altLang="en-US" sz="2400" dirty="0">
                  <a:cs typeface="+mn-ea"/>
                  <a:sym typeface="+mn-lt"/>
                </a:rPr>
                <a:t>的定义如下：</a:t>
              </a:r>
              <a:endParaRPr lang="zh-CN" altLang="en-US" sz="2400" dirty="0">
                <a:cs typeface="+mn-ea"/>
                <a:sym typeface="+mn-lt"/>
              </a:endParaRPr>
            </a:p>
            <a:p>
              <a:pPr>
                <a:lnSpc>
                  <a:spcPct val="150000"/>
                </a:lnSpc>
              </a:pPr>
              <a:r>
                <a:rPr lang="zh-CN" altLang="en-US" sz="2400" dirty="0">
                  <a:cs typeface="+mn-ea"/>
                  <a:sym typeface="+mn-lt"/>
                </a:rPr>
                <a:t>	</a:t>
              </a:r>
              <a:r>
                <a:rPr lang="en-US" altLang="zh-CN" sz="2400" dirty="0">
                  <a:cs typeface="+mn-ea"/>
                  <a:sym typeface="+mn-lt"/>
                </a:rPr>
                <a:t>int Circle::</a:t>
              </a:r>
              <a:r>
                <a:rPr lang="en-US" altLang="zh-CN" sz="2400" dirty="0" err="1">
                  <a:cs typeface="+mn-ea"/>
                  <a:sym typeface="+mn-lt"/>
                </a:rPr>
                <a:t>m_totalNumber</a:t>
              </a:r>
              <a:r>
                <a:rPr lang="zh-CN" altLang="en-US" sz="2400" dirty="0">
                  <a:cs typeface="+mn-ea"/>
                  <a:sym typeface="+mn-lt"/>
                </a:rPr>
                <a:t>＝</a:t>
              </a:r>
              <a:r>
                <a:rPr lang="en-US" altLang="zh-CN" sz="2400" dirty="0">
                  <a:cs typeface="+mn-ea"/>
                  <a:sym typeface="+mn-lt"/>
                </a:rPr>
                <a:t>0; </a:t>
              </a:r>
              <a:endParaRPr lang="zh-CN" altLang="en-US" sz="2400" dirty="0">
                <a:cs typeface="+mn-ea"/>
                <a:sym typeface="+mn-lt"/>
              </a:endParaRPr>
            </a:p>
          </p:txBody>
        </p:sp>
      </p:grpSp>
      <p:grpSp>
        <p:nvGrpSpPr>
          <p:cNvPr id="54" name="组合 53"/>
          <p:cNvGrpSpPr/>
          <p:nvPr/>
        </p:nvGrpSpPr>
        <p:grpSpPr>
          <a:xfrm>
            <a:off x="549001" y="555626"/>
            <a:ext cx="3730899" cy="876848"/>
            <a:chOff x="326687" y="247818"/>
            <a:chExt cx="4861582" cy="725466"/>
          </a:xfrm>
        </p:grpSpPr>
        <p:sp>
          <p:nvSpPr>
            <p:cNvPr id="55" name="文本框 54"/>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52" name="组合 98"/>
          <p:cNvGrpSpPr/>
          <p:nvPr/>
        </p:nvGrpSpPr>
        <p:grpSpPr>
          <a:xfrm>
            <a:off x="1660848" y="1813333"/>
            <a:ext cx="9334635" cy="2586406"/>
            <a:chOff x="2184915" y="2391635"/>
            <a:chExt cx="9334635" cy="2586406"/>
          </a:xfrm>
        </p:grpSpPr>
        <p:sp>
          <p:nvSpPr>
            <p:cNvPr id="78" name="矩形 2"/>
            <p:cNvSpPr/>
            <p:nvPr/>
          </p:nvSpPr>
          <p:spPr>
            <a:xfrm>
              <a:off x="2184915" y="239163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Rectangle 3"/>
            <p:cNvSpPr txBox="1">
              <a:spLocks noChangeArrowheads="1"/>
            </p:cNvSpPr>
            <p:nvPr/>
          </p:nvSpPr>
          <p:spPr>
            <a:xfrm>
              <a:off x="2342929" y="2599460"/>
              <a:ext cx="9064486" cy="195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spcBef>
                  <a:spcPts val="0"/>
                </a:spcBef>
                <a:buClr>
                  <a:srgbClr val="7030A0"/>
                </a:buClr>
                <a:buNone/>
              </a:pPr>
              <a:r>
                <a:rPr lang="zh-CN" altLang="en-US" sz="2400" dirty="0">
                  <a:solidFill>
                    <a:srgbClr val="0070C0"/>
                  </a:solidFill>
                  <a:cs typeface="+mn-ea"/>
                  <a:sym typeface="+mn-lt"/>
                </a:rPr>
                <a:t>静态数据成员的定义</a:t>
              </a:r>
              <a:r>
                <a:rPr lang="en-US" altLang="zh-CN" sz="2400" dirty="0">
                  <a:solidFill>
                    <a:srgbClr val="0070C0"/>
                  </a:solidFill>
                  <a:cs typeface="+mn-ea"/>
                  <a:sym typeface="+mn-lt"/>
                </a:rPr>
                <a:t>:</a:t>
              </a:r>
              <a:r>
                <a:rPr lang="zh-CN" altLang="en-US" sz="2400" dirty="0">
                  <a:cs typeface="+mn-ea"/>
                  <a:sym typeface="+mn-lt"/>
                </a:rPr>
                <a:t>在创建对象时，会为对象的数据成员分配内存空间，但不会为该类的静态数据成员分配存储空间。所以，类设计者需要在类外对该类的静态数据成员进行定义，以获得内存空间。静态数据成员的定义形式：</a:t>
              </a:r>
              <a:endParaRPr lang="en-US" altLang="zh-CN" sz="2400" dirty="0">
                <a:cs typeface="+mn-ea"/>
                <a:sym typeface="+mn-lt"/>
              </a:endParaRPr>
            </a:p>
            <a:p>
              <a:pPr marL="0" indent="0">
                <a:lnSpc>
                  <a:spcPct val="130000"/>
                </a:lnSpc>
                <a:spcBef>
                  <a:spcPts val="0"/>
                </a:spcBef>
                <a:buClr>
                  <a:srgbClr val="7030A0"/>
                </a:buClr>
                <a:buNone/>
              </a:pPr>
              <a:r>
                <a:rPr lang="en-US" altLang="zh-CN" sz="2400" dirty="0">
                  <a:solidFill>
                    <a:schemeClr val="accent1"/>
                  </a:solidFill>
                  <a:cs typeface="+mn-ea"/>
                  <a:sym typeface="+mn-lt"/>
                </a:rPr>
                <a:t>	</a:t>
              </a:r>
              <a:r>
                <a:rPr lang="en-US" altLang="zh-CN" sz="2400" dirty="0">
                  <a:solidFill>
                    <a:srgbClr val="0070C0"/>
                  </a:solidFill>
                  <a:cs typeface="+mn-ea"/>
                  <a:sym typeface="+mn-lt"/>
                </a:rPr>
                <a:t>&lt;</a:t>
              </a:r>
              <a:r>
                <a:rPr lang="zh-CN" altLang="en-US" sz="2400" dirty="0">
                  <a:solidFill>
                    <a:srgbClr val="0070C0"/>
                  </a:solidFill>
                  <a:cs typeface="+mn-ea"/>
                  <a:sym typeface="+mn-lt"/>
                </a:rPr>
                <a:t>类型</a:t>
              </a:r>
              <a:r>
                <a:rPr lang="en-US" altLang="zh-CN" sz="2400" dirty="0">
                  <a:solidFill>
                    <a:srgbClr val="0070C0"/>
                  </a:solidFill>
                  <a:cs typeface="+mn-ea"/>
                  <a:sym typeface="+mn-lt"/>
                </a:rPr>
                <a:t>&gt;&lt;</a:t>
              </a:r>
              <a:r>
                <a:rPr lang="zh-CN" altLang="en-US" sz="2400" dirty="0">
                  <a:solidFill>
                    <a:srgbClr val="0070C0"/>
                  </a:solidFill>
                  <a:cs typeface="+mn-ea"/>
                  <a:sym typeface="+mn-lt"/>
                </a:rPr>
                <a:t>类名</a:t>
              </a:r>
              <a:r>
                <a:rPr lang="en-US" altLang="zh-CN" sz="2400" dirty="0">
                  <a:solidFill>
                    <a:srgbClr val="0070C0"/>
                  </a:solidFill>
                  <a:cs typeface="+mn-ea"/>
                  <a:sym typeface="+mn-lt"/>
                </a:rPr>
                <a:t>&gt;::&lt;</a:t>
              </a:r>
              <a:r>
                <a:rPr lang="zh-CN" altLang="en-US" sz="2400" dirty="0">
                  <a:solidFill>
                    <a:srgbClr val="0070C0"/>
                  </a:solidFill>
                  <a:cs typeface="+mn-ea"/>
                  <a:sym typeface="+mn-lt"/>
                </a:rPr>
                <a:t>静态数据成员名</a:t>
              </a:r>
              <a:r>
                <a:rPr lang="en-US" altLang="zh-CN" sz="2400" dirty="0">
                  <a:solidFill>
                    <a:srgbClr val="0070C0"/>
                  </a:solidFill>
                  <a:cs typeface="+mn-ea"/>
                  <a:sym typeface="+mn-lt"/>
                </a:rPr>
                <a:t>&gt;[=&lt;</a:t>
              </a:r>
              <a:r>
                <a:rPr lang="zh-CN" altLang="en-US" sz="2400" dirty="0">
                  <a:solidFill>
                    <a:srgbClr val="0070C0"/>
                  </a:solidFill>
                  <a:cs typeface="+mn-ea"/>
                  <a:sym typeface="+mn-lt"/>
                </a:rPr>
                <a:t>初值</a:t>
              </a:r>
              <a:r>
                <a:rPr lang="en-US" altLang="zh-CN" sz="2400" dirty="0">
                  <a:solidFill>
                    <a:srgbClr val="0070C0"/>
                  </a:solidFill>
                  <a:cs typeface="+mn-ea"/>
                  <a:sym typeface="+mn-lt"/>
                </a:rPr>
                <a:t>&gt;];</a:t>
              </a:r>
              <a:endParaRPr lang="zh-CN" altLang="en-US" sz="2400" dirty="0">
                <a:solidFill>
                  <a:srgbClr val="0070C0"/>
                </a:solidFill>
                <a:cs typeface="+mn-ea"/>
                <a:sym typeface="+mn-lt"/>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par>
                                <p:cTn id="12" presetID="22" presetClass="entr" presetSubtype="8" fill="hold" nodeType="withEffect">
                                  <p:stCondLst>
                                    <p:cond delay="0"/>
                                  </p:stCondLst>
                                  <p:childTnLst>
                                    <p:set>
                                      <p:cBhvr>
                                        <p:cTn id="13" dur="1" fill="hold">
                                          <p:stCondLst>
                                            <p:cond delay="0"/>
                                          </p:stCondLst>
                                        </p:cTn>
                                        <p:tgtEl>
                                          <p:spTgt spid="52"/>
                                        </p:tgtEl>
                                        <p:attrNameLst>
                                          <p:attrName>style.visibility</p:attrName>
                                        </p:attrNameLst>
                                      </p:cBhvr>
                                      <p:to>
                                        <p:strVal val="visible"/>
                                      </p:to>
                                    </p:set>
                                    <p:animEffect transition="in" filter="wipe(left)">
                                      <p:cBhvr>
                                        <p:cTn id="1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r>
              <a:rPr lang="en-US" altLang="zh-CN" sz="2600" dirty="0">
                <a:solidFill>
                  <a:srgbClr val="000000"/>
                </a:solidFill>
                <a:latin typeface="微软雅黑" panose="020B0503020204020204" charset="-122"/>
                <a:ea typeface="微软雅黑" panose="020B0503020204020204" charset="-122"/>
                <a:sym typeface="微软雅黑" panose="020B0503020204020204" charset="-122"/>
              </a:rPr>
              <a:t>C++</a:t>
            </a:r>
            <a:r>
              <a:rPr lang="zh-CN" altLang="en-US" sz="2600" dirty="0">
                <a:solidFill>
                  <a:srgbClr val="000000"/>
                </a:solidFill>
                <a:latin typeface="微软雅黑" panose="020B0503020204020204" charset="-122"/>
                <a:ea typeface="微软雅黑" panose="020B0503020204020204" charset="-122"/>
                <a:sym typeface="微软雅黑" panose="020B0503020204020204" charset="-122"/>
              </a:rPr>
              <a:t>如何初始化一个对象？</a:t>
            </a:r>
            <a:endParaRPr lang="zh-CN" altLang="en-US" sz="2600" dirty="0">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a:solidFill>
                <a:srgbClr val="F84F41"/>
              </a:solidFill>
              <a:latin typeface="微软雅黑" panose="020B0503020204020204" charset="-122"/>
              <a:ea typeface="微软雅黑" panose="020B0503020204020204" charset="-122"/>
              <a:sym typeface="微软雅黑" panose="020B0503020204020204" charset="-122"/>
            </a:endParaRPr>
          </a:p>
        </p:txBody>
      </p:sp>
      <p:grpSp>
        <p:nvGrpSpPr>
          <p:cNvPr id="9" name="Group 8"/>
          <p:cNvGrpSpPr/>
          <p:nvPr>
            <p:custDataLst>
              <p:tags r:id="rId4"/>
            </p:custDataLst>
          </p:nvPr>
        </p:nvGrpSpPr>
        <p:grpSpPr>
          <a:xfrm>
            <a:off x="0" y="0"/>
            <a:ext cx="12192000" cy="635000"/>
            <a:chOff x="0" y="0"/>
            <a:chExt cx="12192000" cy="635000"/>
          </a:xfrm>
        </p:grpSpPr>
        <p:sp>
          <p:nvSpPr>
            <p:cNvPr id="5"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charset="-122"/>
                  <a:ea typeface="微软雅黑" panose="020B0503020204020204" charset="-122"/>
                  <a:sym typeface="微软雅黑" panose="020B0503020204020204" charset="-122"/>
                </a:rPr>
                <a:t>主观题</a:t>
              </a:r>
              <a:endParaRPr lang="en-US" altLang="zh-CN">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pPr lvl="0" algn="l">
                <a:buNone/>
              </a:pPr>
              <a:r>
                <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rPr>
                <a:t>10分</a:t>
              </a:r>
              <a:endParaRPr lang="en-US" altLang="zh-CN" sz="2000">
                <a:solidFill>
                  <a:srgbClr val="808080"/>
                </a:solidFill>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grpSp>
      <p:pic>
        <p:nvPicPr>
          <p:cNvPr id="2" name="Picture 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073682" y="1163444"/>
            <a:ext cx="8617751" cy="4541617"/>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50000"/>
              </a:lnSpc>
              <a:spcBef>
                <a:spcPts val="600"/>
              </a:spcBef>
              <a:buClr>
                <a:srgbClr val="7030A0"/>
              </a:buClr>
              <a:buNone/>
            </a:pPr>
            <a:endParaRPr lang="zh-CN" altLang="en-US" sz="2000" dirty="0">
              <a:solidFill>
                <a:srgbClr val="FF0000"/>
              </a:solidFill>
              <a:cs typeface="+mn-ea"/>
              <a:sym typeface="+mn-lt"/>
            </a:endParaRPr>
          </a:p>
          <a:p>
            <a:pPr marL="452755" indent="-452755">
              <a:lnSpc>
                <a:spcPct val="150000"/>
              </a:lnSpc>
              <a:spcBef>
                <a:spcPts val="600"/>
              </a:spcBef>
              <a:buClr>
                <a:srgbClr val="7030A0"/>
              </a:buClr>
              <a:buNone/>
            </a:pPr>
            <a:r>
              <a:rPr lang="zh-CN" altLang="en-US" dirty="0">
                <a:solidFill>
                  <a:srgbClr val="0070C0"/>
                </a:solidFill>
                <a:cs typeface="+mn-ea"/>
                <a:sym typeface="+mn-lt"/>
              </a:rPr>
              <a:t>提示：</a:t>
            </a:r>
            <a:endParaRPr lang="zh-CN" altLang="en-US" dirty="0">
              <a:solidFill>
                <a:srgbClr val="0070C0"/>
              </a:solidFill>
              <a:cs typeface="+mn-ea"/>
              <a:sym typeface="+mn-lt"/>
            </a:endParaRPr>
          </a:p>
          <a:p>
            <a:pPr marL="452755" indent="-452755">
              <a:lnSpc>
                <a:spcPct val="150000"/>
              </a:lnSpc>
              <a:spcBef>
                <a:spcPts val="600"/>
              </a:spcBef>
              <a:buClr>
                <a:srgbClr val="7030A0"/>
              </a:buClr>
              <a:buNone/>
            </a:pPr>
            <a:r>
              <a:rPr lang="en-US" altLang="zh-CN" sz="2400" dirty="0">
                <a:cs typeface="+mn-ea"/>
                <a:sym typeface="+mn-lt"/>
              </a:rPr>
              <a:t>A. </a:t>
            </a:r>
            <a:r>
              <a:rPr lang="zh-CN" altLang="en-US" sz="2400" dirty="0">
                <a:cs typeface="+mn-ea"/>
                <a:sym typeface="+mn-lt"/>
              </a:rPr>
              <a:t>程序中，对静态数据成员的声明在类内进行，对一个静态数据成员的定义和初始化必须在类外进行，且只能出现一次。</a:t>
            </a:r>
            <a:endParaRPr lang="zh-CN" altLang="en-US" sz="2400" dirty="0">
              <a:cs typeface="+mn-ea"/>
              <a:sym typeface="+mn-lt"/>
            </a:endParaRPr>
          </a:p>
          <a:p>
            <a:pPr marL="452755" indent="-452755">
              <a:lnSpc>
                <a:spcPct val="150000"/>
              </a:lnSpc>
              <a:spcBef>
                <a:spcPts val="600"/>
              </a:spcBef>
              <a:buClr>
                <a:srgbClr val="7030A0"/>
              </a:buClr>
              <a:buNone/>
            </a:pPr>
            <a:r>
              <a:rPr lang="en-US" altLang="zh-CN" sz="2400" dirty="0">
                <a:cs typeface="+mn-ea"/>
                <a:sym typeface="+mn-lt"/>
              </a:rPr>
              <a:t>B. </a:t>
            </a:r>
            <a:r>
              <a:rPr lang="zh-CN" altLang="en-US" sz="2400" dirty="0">
                <a:cs typeface="+mn-ea"/>
                <a:sym typeface="+mn-lt"/>
              </a:rPr>
              <a:t>静态数据成员定义时前面不要加关键字</a:t>
            </a:r>
            <a:r>
              <a:rPr lang="en-US" altLang="zh-CN" sz="2400" dirty="0">
                <a:cs typeface="+mn-ea"/>
                <a:sym typeface="+mn-lt"/>
              </a:rPr>
              <a:t>static</a:t>
            </a:r>
            <a:r>
              <a:rPr lang="zh-CN" altLang="en-US" sz="2400" dirty="0">
                <a:cs typeface="+mn-ea"/>
                <a:sym typeface="+mn-lt"/>
              </a:rPr>
              <a:t>。</a:t>
            </a:r>
            <a:endParaRPr lang="zh-CN" altLang="en-US" sz="2400" dirty="0">
              <a:cs typeface="+mn-ea"/>
              <a:sym typeface="+mn-lt"/>
            </a:endParaRPr>
          </a:p>
          <a:p>
            <a:pPr marL="452755" indent="-452755">
              <a:lnSpc>
                <a:spcPct val="150000"/>
              </a:lnSpc>
              <a:spcBef>
                <a:spcPts val="600"/>
              </a:spcBef>
              <a:buClr>
                <a:srgbClr val="7030A0"/>
              </a:buClr>
              <a:buNone/>
            </a:pPr>
            <a:r>
              <a:rPr lang="en-US" altLang="zh-CN" sz="2400" dirty="0">
                <a:cs typeface="+mn-ea"/>
                <a:sym typeface="+mn-lt"/>
              </a:rPr>
              <a:t>C. </a:t>
            </a:r>
            <a:r>
              <a:rPr lang="zh-CN" altLang="en-US" sz="2400" dirty="0">
                <a:cs typeface="+mn-ea"/>
                <a:sym typeface="+mn-lt"/>
              </a:rPr>
              <a:t>在多文件结构中，静态数据成员定义和初始化最恰当的地方，是将它放在类的实现文件中。</a:t>
            </a:r>
            <a:endParaRPr lang="zh-CN" altLang="en-US" sz="2400" dirty="0">
              <a:cs typeface="+mn-ea"/>
              <a:sym typeface="+mn-lt"/>
            </a:endParaRPr>
          </a:p>
          <a:p>
            <a:pPr marL="452755" indent="-452755">
              <a:lnSpc>
                <a:spcPct val="150000"/>
              </a:lnSpc>
              <a:spcBef>
                <a:spcPts val="600"/>
              </a:spcBef>
              <a:buClr>
                <a:srgbClr val="7030A0"/>
              </a:buClr>
              <a:buFont typeface="Arial" panose="020B0604020202020204" pitchFamily="34" charset="0"/>
              <a:buNone/>
            </a:pPr>
            <a:endParaRPr lang="zh-CN" altLang="zh-CN" sz="2000" dirty="0">
              <a:solidFill>
                <a:schemeClr val="tx2"/>
              </a:solidFill>
              <a:cs typeface="+mn-ea"/>
              <a:sym typeface="+mn-lt"/>
            </a:endParaRPr>
          </a:p>
        </p:txBody>
      </p:sp>
      <p:grpSp>
        <p:nvGrpSpPr>
          <p:cNvPr id="30" name="组合 29"/>
          <p:cNvGrpSpPr/>
          <p:nvPr/>
        </p:nvGrpSpPr>
        <p:grpSpPr>
          <a:xfrm>
            <a:off x="549001" y="555626"/>
            <a:ext cx="3730899" cy="876848"/>
            <a:chOff x="326687" y="247818"/>
            <a:chExt cx="4861582" cy="725466"/>
          </a:xfrm>
        </p:grpSpPr>
        <p:sp>
          <p:nvSpPr>
            <p:cNvPr id="31" name="文本框 30"/>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32" name="组合 31"/>
            <p:cNvGrpSpPr/>
            <p:nvPr/>
          </p:nvGrpSpPr>
          <p:grpSpPr>
            <a:xfrm>
              <a:off x="326687" y="247818"/>
              <a:ext cx="4861582" cy="725466"/>
              <a:chOff x="326687" y="247818"/>
              <a:chExt cx="4861582"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5138963" y="489126"/>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6" name="组合 35"/>
              <p:cNvGrpSpPr/>
              <p:nvPr/>
            </p:nvGrpSpPr>
            <p:grpSpPr>
              <a:xfrm>
                <a:off x="326687" y="399838"/>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29">
                                            <p:txEl>
                                              <p:pRg st="2" end="2"/>
                                            </p:txEl>
                                          </p:spTgt>
                                        </p:tgtEl>
                                        <p:attrNameLst>
                                          <p:attrName>style.visibility</p:attrName>
                                        </p:attrNameLst>
                                      </p:cBhvr>
                                      <p:to>
                                        <p:strVal val="visible"/>
                                      </p:to>
                                    </p:set>
                                    <p:anim calcmode="lin" valueType="num">
                                      <p:cBhvr additive="base">
                                        <p:cTn id="16" dur="500" fill="hold"/>
                                        <p:tgtEl>
                                          <p:spTgt spid="29">
                                            <p:txEl>
                                              <p:pRg st="2" end="2"/>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2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9">
                                            <p:txEl>
                                              <p:pRg st="3" end="3"/>
                                            </p:txEl>
                                          </p:spTgt>
                                        </p:tgtEl>
                                        <p:attrNameLst>
                                          <p:attrName>style.visibility</p:attrName>
                                        </p:attrNameLst>
                                      </p:cBhvr>
                                      <p:to>
                                        <p:strVal val="visible"/>
                                      </p:to>
                                    </p:set>
                                    <p:anim calcmode="lin" valueType="num">
                                      <p:cBhvr additive="base">
                                        <p:cTn id="22" dur="500" fill="hold"/>
                                        <p:tgtEl>
                                          <p:spTgt spid="29">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29">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29">
                                            <p:txEl>
                                              <p:pRg st="4" end="4"/>
                                            </p:txEl>
                                          </p:spTgt>
                                        </p:tgtEl>
                                        <p:attrNameLst>
                                          <p:attrName>style.visibility</p:attrName>
                                        </p:attrNameLst>
                                      </p:cBhvr>
                                      <p:to>
                                        <p:strVal val="visible"/>
                                      </p:to>
                                    </p:set>
                                    <p:anim calcmode="lin" valueType="num">
                                      <p:cBhvr additive="base">
                                        <p:cTn id="28" dur="500" fill="hold"/>
                                        <p:tgtEl>
                                          <p:spTgt spid="29">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2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grpSp>
        <p:nvGrpSpPr>
          <p:cNvPr id="32" name="组合 31"/>
          <p:cNvGrpSpPr/>
          <p:nvPr/>
        </p:nvGrpSpPr>
        <p:grpSpPr>
          <a:xfrm>
            <a:off x="549001" y="555626"/>
            <a:ext cx="3730899" cy="876848"/>
            <a:chOff x="326687" y="247818"/>
            <a:chExt cx="4861582" cy="725466"/>
          </a:xfrm>
        </p:grpSpPr>
        <p:sp>
          <p:nvSpPr>
            <p:cNvPr id="33" name="文本框 3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34" name="组合 33"/>
            <p:cNvGrpSpPr/>
            <p:nvPr/>
          </p:nvGrpSpPr>
          <p:grpSpPr>
            <a:xfrm>
              <a:off x="326687" y="247818"/>
              <a:ext cx="4861582" cy="725466"/>
              <a:chOff x="326687" y="247818"/>
              <a:chExt cx="4861582" cy="725466"/>
            </a:xfrm>
          </p:grpSpPr>
          <p:grpSp>
            <p:nvGrpSpPr>
              <p:cNvPr id="35" name="组合 34"/>
              <p:cNvGrpSpPr/>
              <p:nvPr/>
            </p:nvGrpSpPr>
            <p:grpSpPr>
              <a:xfrm>
                <a:off x="349799" y="247818"/>
                <a:ext cx="4791980" cy="261575"/>
                <a:chOff x="349799" y="247818"/>
                <a:chExt cx="4791980" cy="261575"/>
              </a:xfrm>
            </p:grpSpPr>
            <p:cxnSp>
              <p:nvCxnSpPr>
                <p:cNvPr id="50" name="直接连接符 4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5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5" name="任意多边形: 形状 5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6" name="组合 35"/>
              <p:cNvGrpSpPr/>
              <p:nvPr/>
            </p:nvGrpSpPr>
            <p:grpSpPr>
              <a:xfrm>
                <a:off x="349799" y="711709"/>
                <a:ext cx="4815092" cy="261575"/>
                <a:chOff x="358852" y="925118"/>
                <a:chExt cx="4815092" cy="261575"/>
              </a:xfrm>
            </p:grpSpPr>
            <p:cxnSp>
              <p:nvCxnSpPr>
                <p:cNvPr id="43" name="直接连接符 4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4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9" name="任意多边形: 形状 4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7" name="组合 36"/>
              <p:cNvGrpSpPr/>
              <p:nvPr/>
            </p:nvGrpSpPr>
            <p:grpSpPr>
              <a:xfrm>
                <a:off x="5138963" y="489126"/>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8" name="组合 37"/>
              <p:cNvGrpSpPr/>
              <p:nvPr/>
            </p:nvGrpSpPr>
            <p:grpSpPr>
              <a:xfrm>
                <a:off x="326687" y="399838"/>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56" name="组合 55"/>
          <p:cNvGrpSpPr/>
          <p:nvPr/>
        </p:nvGrpSpPr>
        <p:grpSpPr>
          <a:xfrm>
            <a:off x="927538" y="2396683"/>
            <a:ext cx="1902126" cy="1897530"/>
            <a:chOff x="927538" y="2833999"/>
            <a:chExt cx="1902126" cy="1897530"/>
          </a:xfrm>
        </p:grpSpPr>
        <p:grpSp>
          <p:nvGrpSpPr>
            <p:cNvPr id="57" name="组合 56"/>
            <p:cNvGrpSpPr>
              <a:grpSpLocks noChangeAspect="1"/>
            </p:cNvGrpSpPr>
            <p:nvPr/>
          </p:nvGrpSpPr>
          <p:grpSpPr bwMode="auto">
            <a:xfrm>
              <a:off x="927538" y="2833999"/>
              <a:ext cx="1902126" cy="1897530"/>
              <a:chOff x="3471" y="1280"/>
              <a:chExt cx="829" cy="827"/>
            </a:xfrm>
            <a:solidFill>
              <a:srgbClr val="0070C0"/>
            </a:solidFill>
          </p:grpSpPr>
          <p:sp>
            <p:nvSpPr>
              <p:cNvPr id="59"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0"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1"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2"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3"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4"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5"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6"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7"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8"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69"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0"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1"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2"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3"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4"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5"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6"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7"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8"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79"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0"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1"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2"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3"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4"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5"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6"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7"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8"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89"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0"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1"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2"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3"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4"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5"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6"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7"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sp>
            <p:nvSpPr>
              <p:cNvPr id="98"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sz="1400">
                  <a:cs typeface="+mn-ea"/>
                  <a:sym typeface="+mn-lt"/>
                </a:endParaRPr>
              </a:p>
            </p:txBody>
          </p:sp>
        </p:grpSp>
        <p:sp>
          <p:nvSpPr>
            <p:cNvPr id="58" name="矩形 57"/>
            <p:cNvSpPr/>
            <p:nvPr/>
          </p:nvSpPr>
          <p:spPr>
            <a:xfrm>
              <a:off x="1294411" y="3104762"/>
              <a:ext cx="1183983" cy="1200329"/>
            </a:xfrm>
            <a:prstGeom prst="rect">
              <a:avLst/>
            </a:prstGeom>
          </p:spPr>
          <p:txBody>
            <a:bodyPr wrap="square">
              <a:spAutoFit/>
            </a:bodyPr>
            <a:lstStyle/>
            <a:p>
              <a:pPr algn="ctr"/>
              <a:r>
                <a:rPr lang="zh-CN" altLang="en-US" sz="2400" dirty="0">
                  <a:solidFill>
                    <a:srgbClr val="0070C0"/>
                  </a:solidFill>
                  <a:cs typeface="+mn-ea"/>
                  <a:sym typeface="+mn-lt"/>
                </a:rPr>
                <a:t>（</a:t>
              </a:r>
              <a:r>
                <a:rPr lang="en-US" altLang="zh-CN" sz="2400" dirty="0">
                  <a:solidFill>
                    <a:srgbClr val="0070C0"/>
                  </a:solidFill>
                  <a:cs typeface="+mn-ea"/>
                  <a:sym typeface="+mn-lt"/>
                </a:rPr>
                <a:t>2</a:t>
              </a:r>
              <a:r>
                <a:rPr lang="zh-CN" altLang="en-US" sz="2400" dirty="0">
                  <a:solidFill>
                    <a:srgbClr val="0070C0"/>
                  </a:solidFill>
                  <a:cs typeface="+mn-ea"/>
                  <a:sym typeface="+mn-lt"/>
                </a:rPr>
                <a:t>）静态成员函数</a:t>
              </a:r>
              <a:endParaRPr lang="zh-CN" altLang="en-US" sz="2400" dirty="0">
                <a:solidFill>
                  <a:srgbClr val="0070C0"/>
                </a:solidFill>
                <a:cs typeface="+mn-ea"/>
                <a:sym typeface="+mn-lt"/>
              </a:endParaRPr>
            </a:p>
          </p:txBody>
        </p:sp>
      </p:grpSp>
      <p:grpSp>
        <p:nvGrpSpPr>
          <p:cNvPr id="99" name="组合 98"/>
          <p:cNvGrpSpPr/>
          <p:nvPr/>
        </p:nvGrpSpPr>
        <p:grpSpPr>
          <a:xfrm>
            <a:off x="2080740" y="2075329"/>
            <a:ext cx="9334635" cy="2586406"/>
            <a:chOff x="2184915" y="2512645"/>
            <a:chExt cx="9334635" cy="2586406"/>
          </a:xfrm>
        </p:grpSpPr>
        <p:sp>
          <p:nvSpPr>
            <p:cNvPr id="100" name="矩形 2"/>
            <p:cNvSpPr/>
            <p:nvPr/>
          </p:nvSpPr>
          <p:spPr>
            <a:xfrm>
              <a:off x="2184915" y="2512645"/>
              <a:ext cx="9334635"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1" name="Rectangle 3"/>
            <p:cNvSpPr txBox="1">
              <a:spLocks noChangeArrowheads="1"/>
            </p:cNvSpPr>
            <p:nvPr/>
          </p:nvSpPr>
          <p:spPr>
            <a:xfrm>
              <a:off x="3236246" y="2899391"/>
              <a:ext cx="8267700"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cs typeface="+mn-ea"/>
                  <a:sym typeface="+mn-lt"/>
                </a:rPr>
                <a:t>如果类的成员函数声明时被</a:t>
              </a:r>
              <a:r>
                <a:rPr lang="en-US" altLang="zh-CN" sz="2400" b="1" dirty="0">
                  <a:cs typeface="+mn-ea"/>
                  <a:sym typeface="+mn-lt"/>
                </a:rPr>
                <a:t>static</a:t>
              </a:r>
              <a:r>
                <a:rPr lang="zh-CN" altLang="en-US" sz="2400" dirty="0">
                  <a:cs typeface="+mn-ea"/>
                  <a:sym typeface="+mn-lt"/>
                </a:rPr>
                <a:t>修饰，它就是静态成员函数。静态成员函数是类中为外界提供的访问</a:t>
              </a:r>
              <a:r>
                <a:rPr lang="zh-CN" altLang="en-US" sz="2400" dirty="0">
                  <a:solidFill>
                    <a:srgbClr val="FF0000"/>
                  </a:solidFill>
                  <a:cs typeface="+mn-ea"/>
                  <a:sym typeface="+mn-lt"/>
                </a:rPr>
                <a:t>私有</a:t>
              </a:r>
              <a:r>
                <a:rPr lang="zh-CN" altLang="en-US" sz="2400" dirty="0">
                  <a:cs typeface="+mn-ea"/>
                  <a:sym typeface="+mn-lt"/>
                </a:rPr>
                <a:t>静态数据成员的接口。静态成员函数不能访问非静态数据成员。</a:t>
              </a:r>
              <a:endParaRPr lang="zh-CN" altLang="en-US" sz="2400" dirty="0">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p:cTn id="11" dur="500" fill="hold"/>
                                        <p:tgtEl>
                                          <p:spTgt spid="56"/>
                                        </p:tgtEl>
                                        <p:attrNameLst>
                                          <p:attrName>ppt_w</p:attrName>
                                        </p:attrNameLst>
                                      </p:cBhvr>
                                      <p:tavLst>
                                        <p:tav tm="0">
                                          <p:val>
                                            <p:fltVal val="0"/>
                                          </p:val>
                                        </p:tav>
                                        <p:tav tm="100000">
                                          <p:val>
                                            <p:strVal val="#ppt_w"/>
                                          </p:val>
                                        </p:tav>
                                      </p:tavLst>
                                    </p:anim>
                                    <p:anim calcmode="lin" valueType="num">
                                      <p:cBhvr>
                                        <p:cTn id="12" dur="500" fill="hold"/>
                                        <p:tgtEl>
                                          <p:spTgt spid="56"/>
                                        </p:tgtEl>
                                        <p:attrNameLst>
                                          <p:attrName>ppt_h</p:attrName>
                                        </p:attrNameLst>
                                      </p:cBhvr>
                                      <p:tavLst>
                                        <p:tav tm="0">
                                          <p:val>
                                            <p:fltVal val="0"/>
                                          </p:val>
                                        </p:tav>
                                        <p:tav tm="100000">
                                          <p:val>
                                            <p:strVal val="#ppt_h"/>
                                          </p:val>
                                        </p:tav>
                                      </p:tavLst>
                                    </p:anim>
                                    <p:animEffect transition="in" filter="fade">
                                      <p:cBhvr>
                                        <p:cTn id="13" dur="500"/>
                                        <p:tgtEl>
                                          <p:spTgt spid="56"/>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99"/>
                                        </p:tgtEl>
                                        <p:attrNameLst>
                                          <p:attrName>style.visibility</p:attrName>
                                        </p:attrNameLst>
                                      </p:cBhvr>
                                      <p:to>
                                        <p:strVal val="visible"/>
                                      </p:to>
                                    </p:set>
                                    <p:animEffect transition="in" filter="wipe(left)">
                                      <p:cBhvr>
                                        <p:cTn id="17"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pPr>
              <a:lnSpc>
                <a:spcPct val="150000"/>
              </a:lnSpc>
              <a:buClr>
                <a:srgbClr val="7030A0"/>
              </a:buClr>
            </a:pPr>
            <a:r>
              <a:rPr lang="zh-CN" altLang="en-US" sz="2800" dirty="0">
                <a:cs typeface="+mn-ea"/>
                <a:sym typeface="+mn-lt"/>
              </a:rPr>
              <a:t>为什么静态成员函数只能访问类的静态数据成员而不能访问非静态数据成员？</a:t>
            </a:r>
            <a:endParaRPr lang="en-US" altLang="zh-CN" sz="2800" dirty="0">
              <a:cs typeface="+mn-ea"/>
              <a:sym typeface="+mn-lt"/>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a:solidFill>
                <a:srgbClr val="F84F41"/>
              </a:solidFill>
              <a:latin typeface="微软雅黑" panose="020B0503020204020204" charset="-122"/>
              <a:ea typeface="微软雅黑" panose="020B0503020204020204" charset="-122"/>
              <a:sym typeface="微软雅黑" panose="020B0503020204020204" charset="-122"/>
            </a:endParaRPr>
          </a:p>
        </p:txBody>
      </p:sp>
      <p:grpSp>
        <p:nvGrpSpPr>
          <p:cNvPr id="9" name="Group 8"/>
          <p:cNvGrpSpPr/>
          <p:nvPr>
            <p:custDataLst>
              <p:tags r:id="rId4"/>
            </p:custDataLst>
          </p:nvPr>
        </p:nvGrpSpPr>
        <p:grpSpPr>
          <a:xfrm>
            <a:off x="0" y="0"/>
            <a:ext cx="12192000" cy="635000"/>
            <a:chOff x="0" y="0"/>
            <a:chExt cx="12192000" cy="635000"/>
          </a:xfrm>
        </p:grpSpPr>
        <p:sp>
          <p:nvSpPr>
            <p:cNvPr id="5"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10</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965819" y="1841272"/>
            <a:ext cx="10446963" cy="4470076"/>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gn="just">
              <a:lnSpc>
                <a:spcPct val="130000"/>
              </a:lnSpc>
              <a:spcBef>
                <a:spcPts val="600"/>
              </a:spcBef>
              <a:buClr>
                <a:srgbClr val="7030A0"/>
              </a:buClr>
              <a:buFont typeface="Arial" panose="020B0604020202020204" pitchFamily="34" charset="0"/>
              <a:buNone/>
            </a:pPr>
            <a:endParaRPr lang="zh-CN" altLang="zh-CN" sz="2400" dirty="0">
              <a:solidFill>
                <a:schemeClr val="tx2"/>
              </a:solidFill>
              <a:cs typeface="+mn-ea"/>
              <a:sym typeface="+mn-lt"/>
            </a:endParaRPr>
          </a:p>
        </p:txBody>
      </p:sp>
      <p:grpSp>
        <p:nvGrpSpPr>
          <p:cNvPr id="30" name="组合 29"/>
          <p:cNvGrpSpPr/>
          <p:nvPr/>
        </p:nvGrpSpPr>
        <p:grpSpPr>
          <a:xfrm>
            <a:off x="549001" y="555626"/>
            <a:ext cx="3730899" cy="876848"/>
            <a:chOff x="326687" y="247818"/>
            <a:chExt cx="4861582" cy="725466"/>
          </a:xfrm>
        </p:grpSpPr>
        <p:sp>
          <p:nvSpPr>
            <p:cNvPr id="31" name="文本框 30"/>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32" name="组合 31"/>
            <p:cNvGrpSpPr/>
            <p:nvPr/>
          </p:nvGrpSpPr>
          <p:grpSpPr>
            <a:xfrm>
              <a:off x="326687" y="247818"/>
              <a:ext cx="4861582" cy="725466"/>
              <a:chOff x="326687" y="247818"/>
              <a:chExt cx="4861582"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5138963" y="489126"/>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6" name="组合 35"/>
              <p:cNvGrpSpPr/>
              <p:nvPr/>
            </p:nvGrpSpPr>
            <p:grpSpPr>
              <a:xfrm>
                <a:off x="326687" y="399838"/>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27" name="组合 43"/>
          <p:cNvGrpSpPr/>
          <p:nvPr/>
        </p:nvGrpSpPr>
        <p:grpSpPr>
          <a:xfrm>
            <a:off x="1094964" y="1841272"/>
            <a:ext cx="10267425" cy="4470075"/>
            <a:chOff x="6929120" y="2200155"/>
            <a:chExt cx="4302259" cy="3459162"/>
          </a:xfrm>
        </p:grpSpPr>
        <p:sp>
          <p:nvSpPr>
            <p:cNvPr id="28" name="Rectangle 3"/>
            <p:cNvSpPr txBox="1">
              <a:spLocks noChangeArrowheads="1"/>
            </p:cNvSpPr>
            <p:nvPr/>
          </p:nvSpPr>
          <p:spPr>
            <a:xfrm>
              <a:off x="7202304" y="2413000"/>
              <a:ext cx="3733800" cy="3073399"/>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30000"/>
                </a:lnSpc>
                <a:spcBef>
                  <a:spcPts val="0"/>
                </a:spcBef>
                <a:buClr>
                  <a:srgbClr val="7030A0"/>
                </a:buClr>
                <a:buNone/>
              </a:pPr>
              <a:r>
                <a:rPr lang="en-US" altLang="zh-CN" sz="2400" dirty="0">
                  <a:solidFill>
                    <a:schemeClr val="tx2"/>
                  </a:solidFill>
                  <a:cs typeface="+mn-ea"/>
                  <a:sym typeface="+mn-lt"/>
                </a:rPr>
                <a:t>【</a:t>
              </a:r>
              <a:r>
                <a:rPr lang="zh-CN" altLang="en-US" sz="2400" dirty="0">
                  <a:cs typeface="+mn-ea"/>
                  <a:sym typeface="+mn-lt"/>
                </a:rPr>
                <a:t>例</a:t>
              </a:r>
              <a:r>
                <a:rPr lang="en-US" altLang="zh-CN" sz="2400" dirty="0">
                  <a:cs typeface="+mn-ea"/>
                  <a:sym typeface="+mn-lt"/>
                </a:rPr>
                <a:t>2】</a:t>
              </a:r>
              <a:r>
                <a:rPr lang="zh-CN" altLang="en-US" sz="2400" dirty="0">
                  <a:cs typeface="+mn-ea"/>
                  <a:sym typeface="+mn-lt"/>
                </a:rPr>
                <a:t>为例</a:t>
              </a:r>
              <a:r>
                <a:rPr lang="en-US" altLang="zh-CN" sz="2400" dirty="0">
                  <a:cs typeface="+mn-ea"/>
                  <a:sym typeface="+mn-lt"/>
                </a:rPr>
                <a:t>1</a:t>
              </a:r>
              <a:r>
                <a:rPr lang="zh-CN" altLang="en-US" sz="2400" dirty="0">
                  <a:cs typeface="+mn-ea"/>
                  <a:sym typeface="+mn-lt"/>
                </a:rPr>
                <a:t>中的</a:t>
              </a:r>
              <a:r>
                <a:rPr lang="en-US" altLang="zh-CN" sz="2400" b="1" dirty="0">
                  <a:cs typeface="+mn-ea"/>
                  <a:sym typeface="+mn-lt"/>
                </a:rPr>
                <a:t>Circle</a:t>
              </a:r>
              <a:r>
                <a:rPr lang="zh-CN" altLang="en-US" sz="2400" dirty="0">
                  <a:cs typeface="+mn-ea"/>
                  <a:sym typeface="+mn-lt"/>
                </a:rPr>
                <a:t>类外提供一个访问私有静态数据成员</a:t>
              </a:r>
              <a:r>
                <a:rPr lang="en-US" altLang="zh-CN" sz="2400" b="1" dirty="0" err="1">
                  <a:cs typeface="+mn-ea"/>
                  <a:sym typeface="+mn-lt"/>
                </a:rPr>
                <a:t>m_totalNumber</a:t>
              </a:r>
              <a:r>
                <a:rPr lang="zh-CN" altLang="en-US" sz="2400" dirty="0">
                  <a:cs typeface="+mn-ea"/>
                  <a:sym typeface="+mn-lt"/>
                </a:rPr>
                <a:t>的接口，并实现</a:t>
              </a:r>
              <a:r>
                <a:rPr lang="en-US" altLang="zh-CN" sz="2400" b="1" dirty="0">
                  <a:cs typeface="+mn-ea"/>
                  <a:sym typeface="+mn-lt"/>
                </a:rPr>
                <a:t>Circle</a:t>
              </a:r>
              <a:r>
                <a:rPr lang="zh-CN" altLang="en-US" sz="2400" dirty="0">
                  <a:cs typeface="+mn-ea"/>
                  <a:sym typeface="+mn-lt"/>
                </a:rPr>
                <a:t>类中各成员函数的定义及静态数据成员的定义。</a:t>
              </a:r>
              <a:endParaRPr lang="zh-CN" altLang="en-US" sz="2400" dirty="0">
                <a:cs typeface="+mn-ea"/>
                <a:sym typeface="+mn-lt"/>
              </a:endParaRPr>
            </a:p>
            <a:p>
              <a:pPr marL="452755" indent="-452755" algn="just">
                <a:lnSpc>
                  <a:spcPct val="130000"/>
                </a:lnSpc>
                <a:spcBef>
                  <a:spcPts val="600"/>
                </a:spcBef>
                <a:buClr>
                  <a:srgbClr val="7030A0"/>
                </a:buClr>
                <a:buNone/>
              </a:pPr>
              <a:r>
                <a:rPr lang="zh-CN" altLang="en-US" sz="2400" dirty="0">
                  <a:solidFill>
                    <a:schemeClr val="accent1"/>
                  </a:solidFill>
                  <a:cs typeface="+mn-ea"/>
                  <a:sym typeface="+mn-lt"/>
                </a:rPr>
                <a:t>分析：</a:t>
              </a:r>
              <a:endParaRPr lang="zh-CN" altLang="en-US" sz="2400" dirty="0">
                <a:solidFill>
                  <a:schemeClr val="accent1"/>
                </a:solidFill>
                <a:cs typeface="+mn-ea"/>
                <a:sym typeface="+mn-lt"/>
              </a:endParaRPr>
            </a:p>
            <a:p>
              <a:pPr marL="452755" indent="-452755" algn="just">
                <a:lnSpc>
                  <a:spcPct val="130000"/>
                </a:lnSpc>
                <a:spcBef>
                  <a:spcPts val="600"/>
                </a:spcBef>
                <a:buClr>
                  <a:srgbClr val="7030A0"/>
                </a:buClr>
                <a:buNone/>
              </a:pPr>
              <a:r>
                <a:rPr lang="en-US" altLang="zh-CN" sz="2400" dirty="0">
                  <a:cs typeface="+mn-ea"/>
                  <a:sym typeface="+mn-lt"/>
                </a:rPr>
                <a:t>1</a:t>
              </a:r>
              <a:r>
                <a:rPr lang="zh-CN" altLang="en-US" sz="2400" dirty="0">
                  <a:cs typeface="+mn-ea"/>
                  <a:sym typeface="+mn-lt"/>
                </a:rPr>
                <a:t>、通过静态成员函数访问私有的静态数据成员。因此，声明一个静态成员函数 </a:t>
              </a:r>
              <a:r>
                <a:rPr lang="en-US" altLang="zh-CN" sz="2400" b="1" dirty="0" err="1">
                  <a:cs typeface="+mn-ea"/>
                  <a:sym typeface="+mn-lt"/>
                </a:rPr>
                <a:t>int</a:t>
              </a:r>
              <a:r>
                <a:rPr lang="en-US" altLang="zh-CN" sz="2400" b="1" dirty="0">
                  <a:cs typeface="+mn-ea"/>
                  <a:sym typeface="+mn-lt"/>
                </a:rPr>
                <a:t> </a:t>
              </a:r>
              <a:r>
                <a:rPr lang="en-US" altLang="zh-CN" sz="2400" b="1" dirty="0" err="1">
                  <a:cs typeface="+mn-ea"/>
                  <a:sym typeface="+mn-lt"/>
                </a:rPr>
                <a:t>getTotalNumber</a:t>
              </a:r>
              <a:r>
                <a:rPr lang="en-US" altLang="zh-CN" sz="2400" b="1" dirty="0">
                  <a:cs typeface="+mn-ea"/>
                  <a:sym typeface="+mn-lt"/>
                </a:rPr>
                <a:t>()</a:t>
              </a:r>
              <a:endParaRPr lang="en-US" altLang="zh-CN" sz="2400" b="1" dirty="0">
                <a:cs typeface="+mn-ea"/>
                <a:sym typeface="+mn-lt"/>
              </a:endParaRPr>
            </a:p>
            <a:p>
              <a:pPr marL="452755" indent="-452755" algn="just">
                <a:lnSpc>
                  <a:spcPct val="130000"/>
                </a:lnSpc>
                <a:spcBef>
                  <a:spcPts val="600"/>
                </a:spcBef>
                <a:buClr>
                  <a:srgbClr val="7030A0"/>
                </a:buClr>
                <a:buNone/>
              </a:pPr>
              <a:r>
                <a:rPr lang="en-US" altLang="zh-CN" sz="2400" dirty="0">
                  <a:cs typeface="+mn-ea"/>
                  <a:sym typeface="+mn-lt"/>
                </a:rPr>
                <a:t>2</a:t>
              </a:r>
              <a:r>
                <a:rPr lang="zh-CN" altLang="en-US" sz="2400" dirty="0">
                  <a:cs typeface="+mn-ea"/>
                  <a:sym typeface="+mn-lt"/>
                </a:rPr>
                <a:t>、</a:t>
              </a:r>
              <a:r>
                <a:rPr lang="en-US" altLang="zh-CN" sz="2400" b="1" dirty="0" err="1">
                  <a:cs typeface="+mn-ea"/>
                  <a:sym typeface="+mn-lt"/>
                </a:rPr>
                <a:t>m_totalNumber</a:t>
              </a:r>
              <a:r>
                <a:rPr lang="zh-CN" altLang="en-US" sz="2400" dirty="0">
                  <a:cs typeface="+mn-ea"/>
                  <a:sym typeface="+mn-lt"/>
                </a:rPr>
                <a:t>成员是用来存放当前存在的圆对象的数量的，因此，我们需要在构造函数中增加一个对象数量，在析构函数中减少一个对象的数量。</a:t>
              </a:r>
              <a:endParaRPr lang="zh-CN" altLang="en-US" sz="2400" dirty="0">
                <a:cs typeface="+mn-ea"/>
                <a:sym typeface="+mn-lt"/>
              </a:endParaRPr>
            </a:p>
          </p:txBody>
        </p:sp>
        <p:grpSp>
          <p:nvGrpSpPr>
            <p:cNvPr id="54" name="组合 48"/>
            <p:cNvGrpSpPr/>
            <p:nvPr/>
          </p:nvGrpSpPr>
          <p:grpSpPr>
            <a:xfrm rot="16200000">
              <a:off x="7350669" y="1778606"/>
              <a:ext cx="3459162" cy="4302259"/>
              <a:chOff x="1280369" y="2576747"/>
              <a:chExt cx="2118361" cy="2634666"/>
            </a:xfrm>
            <a:solidFill>
              <a:srgbClr val="0070C0"/>
            </a:solidFill>
          </p:grpSpPr>
          <p:sp>
            <p:nvSpPr>
              <p:cNvPr id="55"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6"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549001" y="555626"/>
            <a:ext cx="3730899" cy="876848"/>
            <a:chOff x="326687" y="247818"/>
            <a:chExt cx="4861582" cy="725466"/>
          </a:xfrm>
        </p:grpSpPr>
        <p:sp>
          <p:nvSpPr>
            <p:cNvPr id="31" name="文本框 30"/>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32" name="组合 31"/>
            <p:cNvGrpSpPr/>
            <p:nvPr/>
          </p:nvGrpSpPr>
          <p:grpSpPr>
            <a:xfrm>
              <a:off x="326687" y="247818"/>
              <a:ext cx="4861582" cy="725466"/>
              <a:chOff x="326687" y="247818"/>
              <a:chExt cx="4861582" cy="725466"/>
            </a:xfrm>
          </p:grpSpPr>
          <p:grpSp>
            <p:nvGrpSpPr>
              <p:cNvPr id="33" name="组合 32"/>
              <p:cNvGrpSpPr/>
              <p:nvPr/>
            </p:nvGrpSpPr>
            <p:grpSpPr>
              <a:xfrm>
                <a:off x="349799" y="247818"/>
                <a:ext cx="4791980" cy="261575"/>
                <a:chOff x="349799" y="247818"/>
                <a:chExt cx="4791980" cy="261575"/>
              </a:xfrm>
            </p:grpSpPr>
            <p:cxnSp>
              <p:nvCxnSpPr>
                <p:cNvPr id="48" name="直接连接符 47"/>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2" name="任意多边形: 形状 51"/>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3" name="任意多边形: 形状 52"/>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4" name="组合 33"/>
              <p:cNvGrpSpPr/>
              <p:nvPr/>
            </p:nvGrpSpPr>
            <p:grpSpPr>
              <a:xfrm>
                <a:off x="349799" y="711709"/>
                <a:ext cx="4815092" cy="261575"/>
                <a:chOff x="358852" y="925118"/>
                <a:chExt cx="4815092" cy="261575"/>
              </a:xfrm>
            </p:grpSpPr>
            <p:cxnSp>
              <p:nvCxnSpPr>
                <p:cNvPr id="41" name="直接连接符 40"/>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6" name="任意多边形: 形状 45"/>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7" name="任意多边形: 形状 46"/>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5" name="组合 34"/>
              <p:cNvGrpSpPr/>
              <p:nvPr/>
            </p:nvGrpSpPr>
            <p:grpSpPr>
              <a:xfrm>
                <a:off x="5138963" y="489126"/>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6" name="组合 35"/>
              <p:cNvGrpSpPr/>
              <p:nvPr/>
            </p:nvGrpSpPr>
            <p:grpSpPr>
              <a:xfrm>
                <a:off x="326687" y="399838"/>
                <a:ext cx="49306" cy="329693"/>
                <a:chOff x="5138963" y="489126"/>
                <a:chExt cx="49306" cy="329693"/>
              </a:xfrm>
            </p:grpSpPr>
            <p:sp>
              <p:nvSpPr>
                <p:cNvPr id="37" name="椭圆 36"/>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
        <p:nvSpPr>
          <p:cNvPr id="2" name="矩形 1"/>
          <p:cNvSpPr/>
          <p:nvPr/>
        </p:nvSpPr>
        <p:spPr>
          <a:xfrm>
            <a:off x="2026692" y="1378727"/>
            <a:ext cx="10500325" cy="5427127"/>
          </a:xfrm>
          <a:prstGeom prst="rect">
            <a:avLst/>
          </a:prstGeom>
        </p:spPr>
        <p:txBody>
          <a:bodyPr wrap="square">
            <a:spAutoFit/>
          </a:bodyPr>
          <a:lstStyle/>
          <a:p>
            <a:pPr>
              <a:lnSpc>
                <a:spcPts val="2640"/>
              </a:lnSpc>
            </a:pPr>
            <a:r>
              <a:rPr lang="en-US" altLang="zh-CN" sz="2200" dirty="0">
                <a:cs typeface="+mn-ea"/>
                <a:sym typeface="+mn-lt"/>
              </a:rPr>
              <a:t>//</a:t>
            </a:r>
            <a:r>
              <a:rPr lang="en-US" altLang="zh-CN" sz="2200" dirty="0" err="1">
                <a:cs typeface="+mn-ea"/>
                <a:sym typeface="+mn-lt"/>
              </a:rPr>
              <a:t>circle.h</a:t>
            </a:r>
            <a:endParaRPr lang="en-US" altLang="zh-CN" sz="2200" dirty="0">
              <a:cs typeface="+mn-ea"/>
              <a:sym typeface="+mn-lt"/>
            </a:endParaRPr>
          </a:p>
          <a:p>
            <a:pPr>
              <a:lnSpc>
                <a:spcPts val="2640"/>
              </a:lnSpc>
            </a:pPr>
            <a:r>
              <a:rPr lang="en-US" altLang="zh-CN" sz="2200" dirty="0">
                <a:cs typeface="+mn-ea"/>
                <a:sym typeface="+mn-lt"/>
              </a:rPr>
              <a:t>#</a:t>
            </a:r>
            <a:r>
              <a:rPr lang="en-US" altLang="zh-CN" sz="2200" dirty="0" err="1">
                <a:cs typeface="+mn-ea"/>
                <a:sym typeface="+mn-lt"/>
              </a:rPr>
              <a:t>ifndef</a:t>
            </a:r>
            <a:r>
              <a:rPr lang="en-US" altLang="zh-CN" sz="2200" dirty="0">
                <a:cs typeface="+mn-ea"/>
                <a:sym typeface="+mn-lt"/>
              </a:rPr>
              <a:t> CIRCLE</a:t>
            </a:r>
            <a:endParaRPr lang="en-US" altLang="zh-CN" sz="2200" dirty="0">
              <a:cs typeface="+mn-ea"/>
              <a:sym typeface="+mn-lt"/>
            </a:endParaRPr>
          </a:p>
          <a:p>
            <a:pPr>
              <a:lnSpc>
                <a:spcPts val="2640"/>
              </a:lnSpc>
            </a:pPr>
            <a:r>
              <a:rPr lang="en-US" altLang="zh-CN" sz="2200" dirty="0">
                <a:cs typeface="+mn-ea"/>
                <a:sym typeface="+mn-lt"/>
              </a:rPr>
              <a:t>#define CIRCLE</a:t>
            </a:r>
            <a:endParaRPr lang="en-US" altLang="zh-CN" sz="2200" dirty="0">
              <a:cs typeface="+mn-ea"/>
              <a:sym typeface="+mn-lt"/>
            </a:endParaRPr>
          </a:p>
          <a:p>
            <a:pPr>
              <a:lnSpc>
                <a:spcPts val="2640"/>
              </a:lnSpc>
            </a:pPr>
            <a:r>
              <a:rPr lang="en-US" altLang="zh-CN" sz="2200" dirty="0">
                <a:cs typeface="+mn-ea"/>
                <a:sym typeface="+mn-lt"/>
              </a:rPr>
              <a:t>class Circle //</a:t>
            </a:r>
            <a:r>
              <a:rPr lang="zh-CN" altLang="en-US" sz="2200" dirty="0">
                <a:cs typeface="+mn-ea"/>
                <a:sym typeface="+mn-lt"/>
              </a:rPr>
              <a:t>声明圆类</a:t>
            </a:r>
            <a:endParaRPr lang="zh-CN" altLang="en-US" sz="2200" dirty="0">
              <a:cs typeface="+mn-ea"/>
              <a:sym typeface="+mn-lt"/>
            </a:endParaRPr>
          </a:p>
          <a:p>
            <a:pPr>
              <a:lnSpc>
                <a:spcPts val="2640"/>
              </a:lnSpc>
            </a:pPr>
            <a:r>
              <a:rPr lang="en-US" altLang="zh-CN" sz="2200" dirty="0">
                <a:cs typeface="+mn-ea"/>
                <a:sym typeface="+mn-lt"/>
              </a:rPr>
              <a:t>{</a:t>
            </a:r>
            <a:endParaRPr lang="en-US" altLang="zh-CN" sz="2200" dirty="0">
              <a:cs typeface="+mn-ea"/>
              <a:sym typeface="+mn-lt"/>
            </a:endParaRPr>
          </a:p>
          <a:p>
            <a:pPr>
              <a:lnSpc>
                <a:spcPts val="2640"/>
              </a:lnSpc>
            </a:pPr>
            <a:r>
              <a:rPr lang="en-US" altLang="zh-CN" sz="2200" dirty="0">
                <a:cs typeface="+mn-ea"/>
                <a:sym typeface="+mn-lt"/>
              </a:rPr>
              <a:t>public:</a:t>
            </a:r>
            <a:endParaRPr lang="en-US" altLang="zh-CN" sz="2200" dirty="0">
              <a:cs typeface="+mn-ea"/>
              <a:sym typeface="+mn-lt"/>
            </a:endParaRPr>
          </a:p>
          <a:p>
            <a:pPr>
              <a:lnSpc>
                <a:spcPts val="2640"/>
              </a:lnSpc>
            </a:pPr>
            <a:r>
              <a:rPr lang="en-US" altLang="zh-CN" sz="2200" dirty="0">
                <a:cs typeface="+mn-ea"/>
                <a:sym typeface="+mn-lt"/>
              </a:rPr>
              <a:t>	Circle( );</a:t>
            </a:r>
            <a:endParaRPr lang="en-US" altLang="zh-CN" sz="2200" dirty="0">
              <a:cs typeface="+mn-ea"/>
              <a:sym typeface="+mn-lt"/>
            </a:endParaRPr>
          </a:p>
          <a:p>
            <a:pPr>
              <a:lnSpc>
                <a:spcPts val="2640"/>
              </a:lnSpc>
            </a:pPr>
            <a:r>
              <a:rPr lang="en-US" altLang="zh-CN" sz="2200" dirty="0">
                <a:cs typeface="+mn-ea"/>
                <a:sym typeface="+mn-lt"/>
              </a:rPr>
              <a:t>	Circle(double x, double y, double radius);</a:t>
            </a:r>
            <a:endParaRPr lang="en-US" altLang="zh-CN" sz="2200" dirty="0">
              <a:cs typeface="+mn-ea"/>
              <a:sym typeface="+mn-lt"/>
            </a:endParaRPr>
          </a:p>
          <a:p>
            <a:pPr>
              <a:lnSpc>
                <a:spcPts val="2640"/>
              </a:lnSpc>
            </a:pPr>
            <a:r>
              <a:rPr lang="en-US" altLang="zh-CN" sz="2200" dirty="0">
                <a:cs typeface="+mn-ea"/>
                <a:sym typeface="+mn-lt"/>
              </a:rPr>
              <a:t>	......</a:t>
            </a:r>
            <a:endParaRPr lang="en-US" altLang="zh-CN" sz="2200" dirty="0">
              <a:cs typeface="+mn-ea"/>
              <a:sym typeface="+mn-lt"/>
            </a:endParaRPr>
          </a:p>
          <a:p>
            <a:pPr>
              <a:lnSpc>
                <a:spcPts val="2640"/>
              </a:lnSpc>
            </a:pPr>
            <a:r>
              <a:rPr lang="en-US" altLang="zh-CN" sz="2200" dirty="0">
                <a:cs typeface="+mn-ea"/>
                <a:sym typeface="+mn-lt"/>
              </a:rPr>
              <a:t>	</a:t>
            </a:r>
            <a:r>
              <a:rPr lang="en-US" altLang="zh-CN" sz="2200" dirty="0">
                <a:solidFill>
                  <a:srgbClr val="FF0000"/>
                </a:solidFill>
                <a:cs typeface="+mn-ea"/>
                <a:sym typeface="+mn-lt"/>
              </a:rPr>
              <a:t>static</a:t>
            </a:r>
            <a:r>
              <a:rPr lang="en-US" altLang="zh-CN" sz="2200" dirty="0">
                <a:solidFill>
                  <a:srgbClr val="0070C0"/>
                </a:solidFill>
                <a:cs typeface="+mn-ea"/>
                <a:sym typeface="+mn-lt"/>
              </a:rPr>
              <a:t> int </a:t>
            </a:r>
            <a:r>
              <a:rPr lang="en-US" altLang="zh-CN" sz="2200" dirty="0" err="1">
                <a:solidFill>
                  <a:srgbClr val="0070C0"/>
                </a:solidFill>
                <a:cs typeface="+mn-ea"/>
                <a:sym typeface="+mn-lt"/>
              </a:rPr>
              <a:t>getTotalNumber</a:t>
            </a:r>
            <a:r>
              <a:rPr lang="en-US" altLang="zh-CN" sz="2200" dirty="0">
                <a:solidFill>
                  <a:srgbClr val="0070C0"/>
                </a:solidFill>
                <a:cs typeface="+mn-ea"/>
                <a:sym typeface="+mn-lt"/>
              </a:rPr>
              <a:t>();//</a:t>
            </a:r>
            <a:r>
              <a:rPr lang="zh-CN" altLang="en-US" sz="2200" dirty="0">
                <a:solidFill>
                  <a:srgbClr val="0070C0"/>
                </a:solidFill>
                <a:cs typeface="+mn-ea"/>
                <a:sym typeface="+mn-lt"/>
              </a:rPr>
              <a:t>静态成员函数</a:t>
            </a:r>
            <a:endParaRPr lang="en-US" altLang="zh-CN" sz="2200" dirty="0">
              <a:solidFill>
                <a:srgbClr val="0070C0"/>
              </a:solidFill>
              <a:cs typeface="+mn-ea"/>
              <a:sym typeface="+mn-lt"/>
            </a:endParaRPr>
          </a:p>
          <a:p>
            <a:pPr>
              <a:lnSpc>
                <a:spcPts val="2640"/>
              </a:lnSpc>
            </a:pPr>
            <a:r>
              <a:rPr lang="en-US" altLang="zh-CN" sz="2200" dirty="0">
                <a:solidFill>
                  <a:srgbClr val="0070C0"/>
                </a:solidFill>
                <a:cs typeface="+mn-ea"/>
                <a:sym typeface="+mn-lt"/>
              </a:rPr>
              <a:t>	~Circle();</a:t>
            </a:r>
            <a:endParaRPr lang="en-US" altLang="zh-CN" sz="2200" dirty="0">
              <a:solidFill>
                <a:srgbClr val="0070C0"/>
              </a:solidFill>
              <a:cs typeface="+mn-ea"/>
              <a:sym typeface="+mn-lt"/>
            </a:endParaRPr>
          </a:p>
          <a:p>
            <a:pPr>
              <a:lnSpc>
                <a:spcPts val="2640"/>
              </a:lnSpc>
            </a:pPr>
            <a:r>
              <a:rPr lang="en-US" altLang="zh-CN" sz="2200" dirty="0">
                <a:cs typeface="+mn-ea"/>
                <a:sym typeface="+mn-lt"/>
              </a:rPr>
              <a:t>private:</a:t>
            </a:r>
            <a:endParaRPr lang="en-US" altLang="zh-CN" sz="2200" dirty="0">
              <a:cs typeface="+mn-ea"/>
              <a:sym typeface="+mn-lt"/>
            </a:endParaRPr>
          </a:p>
          <a:p>
            <a:pPr>
              <a:lnSpc>
                <a:spcPts val="2640"/>
              </a:lnSpc>
            </a:pPr>
            <a:r>
              <a:rPr lang="en-US" altLang="zh-CN" sz="2200" dirty="0">
                <a:cs typeface="+mn-ea"/>
                <a:sym typeface="+mn-lt"/>
              </a:rPr>
              <a:t>	double </a:t>
            </a:r>
            <a:r>
              <a:rPr lang="en-US" altLang="zh-CN" sz="2200" dirty="0" err="1">
                <a:cs typeface="+mn-ea"/>
                <a:sym typeface="+mn-lt"/>
              </a:rPr>
              <a:t>m_x,m_y</a:t>
            </a:r>
            <a:r>
              <a:rPr lang="en-US" altLang="zh-CN" sz="2200" dirty="0">
                <a:cs typeface="+mn-ea"/>
                <a:sym typeface="+mn-lt"/>
              </a:rPr>
              <a:t>; //</a:t>
            </a:r>
            <a:r>
              <a:rPr lang="zh-CN" altLang="en-US" sz="2200" dirty="0">
                <a:cs typeface="+mn-ea"/>
                <a:sym typeface="+mn-lt"/>
              </a:rPr>
              <a:t>描述对象的圆心</a:t>
            </a:r>
            <a:endParaRPr lang="zh-CN" altLang="en-US" sz="2200" dirty="0">
              <a:cs typeface="+mn-ea"/>
              <a:sym typeface="+mn-lt"/>
            </a:endParaRPr>
          </a:p>
          <a:p>
            <a:pPr>
              <a:lnSpc>
                <a:spcPts val="2640"/>
              </a:lnSpc>
            </a:pPr>
            <a:r>
              <a:rPr lang="zh-CN" altLang="en-US" sz="2200" dirty="0">
                <a:cs typeface="+mn-ea"/>
                <a:sym typeface="+mn-lt"/>
              </a:rPr>
              <a:t>	</a:t>
            </a:r>
            <a:r>
              <a:rPr lang="en-US" altLang="zh-CN" sz="2200" dirty="0">
                <a:cs typeface="+mn-ea"/>
                <a:sym typeface="+mn-lt"/>
              </a:rPr>
              <a:t>double </a:t>
            </a:r>
            <a:r>
              <a:rPr lang="en-US" altLang="zh-CN" sz="2200" dirty="0" err="1">
                <a:cs typeface="+mn-ea"/>
                <a:sym typeface="+mn-lt"/>
              </a:rPr>
              <a:t>m_radius</a:t>
            </a:r>
            <a:r>
              <a:rPr lang="en-US" altLang="zh-CN" sz="2200" dirty="0">
                <a:cs typeface="+mn-ea"/>
                <a:sym typeface="+mn-lt"/>
              </a:rPr>
              <a:t>; //</a:t>
            </a:r>
            <a:r>
              <a:rPr lang="zh-CN" altLang="en-US" sz="2200" dirty="0">
                <a:cs typeface="+mn-ea"/>
                <a:sym typeface="+mn-lt"/>
              </a:rPr>
              <a:t>描述对象的半径</a:t>
            </a:r>
            <a:endParaRPr lang="zh-CN" altLang="en-US" sz="2200" dirty="0">
              <a:cs typeface="+mn-ea"/>
              <a:sym typeface="+mn-lt"/>
            </a:endParaRPr>
          </a:p>
          <a:p>
            <a:pPr>
              <a:lnSpc>
                <a:spcPts val="2640"/>
              </a:lnSpc>
            </a:pPr>
            <a:r>
              <a:rPr lang="zh-CN" altLang="en-US" sz="2200" dirty="0">
                <a:cs typeface="+mn-ea"/>
                <a:sym typeface="+mn-lt"/>
              </a:rPr>
              <a:t>	</a:t>
            </a:r>
            <a:r>
              <a:rPr lang="en-US" altLang="zh-CN" sz="2200" dirty="0">
                <a:solidFill>
                  <a:srgbClr val="FF0000"/>
                </a:solidFill>
                <a:cs typeface="+mn-ea"/>
                <a:sym typeface="+mn-lt"/>
              </a:rPr>
              <a:t>static</a:t>
            </a:r>
            <a:r>
              <a:rPr lang="en-US" altLang="zh-CN" sz="2200" dirty="0">
                <a:solidFill>
                  <a:srgbClr val="0070C0"/>
                </a:solidFill>
                <a:cs typeface="+mn-ea"/>
                <a:sym typeface="+mn-lt"/>
              </a:rPr>
              <a:t> int </a:t>
            </a:r>
            <a:r>
              <a:rPr lang="en-US" altLang="zh-CN" sz="2200" dirty="0" err="1">
                <a:solidFill>
                  <a:srgbClr val="0070C0"/>
                </a:solidFill>
                <a:cs typeface="+mn-ea"/>
                <a:sym typeface="+mn-lt"/>
              </a:rPr>
              <a:t>m_totalNumber</a:t>
            </a:r>
            <a:r>
              <a:rPr lang="en-US" altLang="zh-CN" sz="2200" dirty="0">
                <a:solidFill>
                  <a:srgbClr val="0070C0"/>
                </a:solidFill>
                <a:cs typeface="+mn-ea"/>
                <a:sym typeface="+mn-lt"/>
              </a:rPr>
              <a:t>; //</a:t>
            </a:r>
            <a:r>
              <a:rPr lang="zh-CN" altLang="en-US" sz="2200" dirty="0">
                <a:solidFill>
                  <a:srgbClr val="0070C0"/>
                </a:solidFill>
                <a:cs typeface="+mn-ea"/>
                <a:sym typeface="+mn-lt"/>
              </a:rPr>
              <a:t>静态成员 描述对象总数</a:t>
            </a:r>
            <a:endParaRPr lang="zh-CN" altLang="en-US" sz="2200" dirty="0">
              <a:solidFill>
                <a:srgbClr val="0070C0"/>
              </a:solidFill>
              <a:cs typeface="+mn-ea"/>
              <a:sym typeface="+mn-lt"/>
            </a:endParaRPr>
          </a:p>
          <a:p>
            <a:pPr>
              <a:lnSpc>
                <a:spcPts val="2640"/>
              </a:lnSpc>
            </a:pPr>
            <a:r>
              <a:rPr lang="en-US" altLang="zh-CN" sz="2200" dirty="0">
                <a:cs typeface="+mn-ea"/>
                <a:sym typeface="+mn-lt"/>
              </a:rPr>
              <a:t>};</a:t>
            </a:r>
            <a:endParaRPr lang="en-US" altLang="zh-CN" sz="2200" dirty="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176670" y="1545236"/>
            <a:ext cx="9659203" cy="52431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altLang="zh-CN" sz="2300" dirty="0">
                <a:cs typeface="+mn-ea"/>
                <a:sym typeface="+mn-lt"/>
              </a:rPr>
              <a:t>//circle.cpp</a:t>
            </a:r>
            <a:endParaRPr lang="en-US" altLang="zh-CN" sz="2300" dirty="0">
              <a:cs typeface="+mn-ea"/>
              <a:sym typeface="+mn-lt"/>
            </a:endParaRPr>
          </a:p>
          <a:p>
            <a:pPr marL="0" indent="0">
              <a:spcBef>
                <a:spcPts val="0"/>
              </a:spcBef>
              <a:buNone/>
            </a:pPr>
            <a:r>
              <a:rPr lang="en-US" altLang="zh-CN" sz="2300" dirty="0">
                <a:cs typeface="+mn-ea"/>
                <a:sym typeface="+mn-lt"/>
              </a:rPr>
              <a:t>#include &lt;iostream&gt;</a:t>
            </a:r>
            <a:endParaRPr lang="en-US" altLang="zh-CN" sz="2300" dirty="0">
              <a:cs typeface="+mn-ea"/>
              <a:sym typeface="+mn-lt"/>
            </a:endParaRPr>
          </a:p>
          <a:p>
            <a:pPr marL="0" indent="0">
              <a:spcBef>
                <a:spcPts val="0"/>
              </a:spcBef>
              <a:buNone/>
            </a:pPr>
            <a:r>
              <a:rPr lang="en-US" altLang="zh-CN" sz="2300" dirty="0">
                <a:cs typeface="+mn-ea"/>
                <a:sym typeface="+mn-lt"/>
              </a:rPr>
              <a:t>#include "</a:t>
            </a:r>
            <a:r>
              <a:rPr lang="en-US" altLang="zh-CN" sz="2300" dirty="0" err="1">
                <a:cs typeface="+mn-ea"/>
                <a:sym typeface="+mn-lt"/>
              </a:rPr>
              <a:t>circle.h</a:t>
            </a:r>
            <a:r>
              <a:rPr lang="en-US" altLang="zh-CN" sz="2300" dirty="0">
                <a:cs typeface="+mn-ea"/>
                <a:sym typeface="+mn-lt"/>
              </a:rPr>
              <a:t>"</a:t>
            </a:r>
            <a:endParaRPr lang="en-US" altLang="zh-CN" sz="2300" dirty="0">
              <a:cs typeface="+mn-ea"/>
              <a:sym typeface="+mn-lt"/>
            </a:endParaRPr>
          </a:p>
          <a:p>
            <a:pPr marL="0" indent="0">
              <a:spcBef>
                <a:spcPts val="0"/>
              </a:spcBef>
              <a:buNone/>
            </a:pPr>
            <a:r>
              <a:rPr lang="en-US" altLang="zh-CN" sz="2300" dirty="0">
                <a:cs typeface="+mn-ea"/>
                <a:sym typeface="+mn-lt"/>
              </a:rPr>
              <a:t>using namespace std;</a:t>
            </a:r>
            <a:endParaRPr lang="en-US" altLang="zh-CN" sz="2300" dirty="0">
              <a:cs typeface="+mn-ea"/>
              <a:sym typeface="+mn-lt"/>
            </a:endParaRPr>
          </a:p>
          <a:p>
            <a:pPr marL="0" indent="0">
              <a:spcBef>
                <a:spcPts val="0"/>
              </a:spcBef>
              <a:buNone/>
            </a:pPr>
            <a:r>
              <a:rPr lang="en-US" altLang="zh-CN" sz="2300" dirty="0">
                <a:cs typeface="+mn-ea"/>
                <a:sym typeface="+mn-lt"/>
              </a:rPr>
              <a:t>Circle::Circle() //</a:t>
            </a:r>
            <a:r>
              <a:rPr lang="zh-CN" altLang="en-US" sz="2300" dirty="0">
                <a:cs typeface="+mn-ea"/>
                <a:sym typeface="+mn-lt"/>
              </a:rPr>
              <a:t>无参构造函数</a:t>
            </a:r>
            <a:endParaRPr lang="zh-CN" altLang="en-US" sz="2300" dirty="0">
              <a:cs typeface="+mn-ea"/>
              <a:sym typeface="+mn-lt"/>
            </a:endParaRPr>
          </a:p>
          <a:p>
            <a:pPr marL="0" indent="0">
              <a:spcBef>
                <a:spcPts val="0"/>
              </a:spcBef>
              <a:buNone/>
            </a:pPr>
            <a:r>
              <a:rPr lang="en-US" altLang="zh-CN" sz="2300" dirty="0">
                <a:cs typeface="+mn-ea"/>
                <a:sym typeface="+mn-lt"/>
              </a:rPr>
              <a:t>{</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m_x</a:t>
            </a:r>
            <a:r>
              <a:rPr lang="en-US" altLang="zh-CN" sz="2300" dirty="0">
                <a:cs typeface="+mn-ea"/>
                <a:sym typeface="+mn-lt"/>
              </a:rPr>
              <a:t>=0; </a:t>
            </a:r>
            <a:r>
              <a:rPr lang="en-US" altLang="zh-CN" sz="2300" dirty="0" err="1">
                <a:cs typeface="+mn-ea"/>
                <a:sym typeface="+mn-lt"/>
              </a:rPr>
              <a:t>m_y</a:t>
            </a:r>
            <a:r>
              <a:rPr lang="en-US" altLang="zh-CN" sz="2300" dirty="0">
                <a:cs typeface="+mn-ea"/>
                <a:sym typeface="+mn-lt"/>
              </a:rPr>
              <a:t>=0; </a:t>
            </a:r>
            <a:r>
              <a:rPr lang="en-US" altLang="zh-CN" sz="2300" dirty="0" err="1">
                <a:cs typeface="+mn-ea"/>
                <a:sym typeface="+mn-lt"/>
              </a:rPr>
              <a:t>m_radius</a:t>
            </a:r>
            <a:r>
              <a:rPr lang="en-US" altLang="zh-CN" sz="2300" dirty="0">
                <a:cs typeface="+mn-ea"/>
                <a:sym typeface="+mn-lt"/>
              </a:rPr>
              <a:t>=1;</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m_totalNumber</a:t>
            </a:r>
            <a:r>
              <a:rPr lang="en-US" altLang="zh-CN" sz="2300" dirty="0">
                <a:cs typeface="+mn-ea"/>
                <a:sym typeface="+mn-lt"/>
              </a:rPr>
              <a:t>++;</a:t>
            </a:r>
            <a:endParaRPr lang="en-US" altLang="zh-CN" sz="2300" dirty="0">
              <a:cs typeface="+mn-ea"/>
              <a:sym typeface="+mn-lt"/>
            </a:endParaRPr>
          </a:p>
          <a:p>
            <a:pPr marL="0" indent="0">
              <a:spcBef>
                <a:spcPts val="0"/>
              </a:spcBef>
              <a:buNone/>
            </a:pPr>
            <a:r>
              <a:rPr lang="en-US" altLang="zh-CN" sz="2300" dirty="0">
                <a:cs typeface="+mn-ea"/>
                <a:sym typeface="+mn-lt"/>
              </a:rPr>
              <a:t>}</a:t>
            </a:r>
            <a:endParaRPr lang="en-US" altLang="zh-CN" sz="2300" dirty="0">
              <a:cs typeface="+mn-ea"/>
              <a:sym typeface="+mn-lt"/>
            </a:endParaRPr>
          </a:p>
          <a:p>
            <a:pPr marL="0" indent="0">
              <a:spcBef>
                <a:spcPts val="0"/>
              </a:spcBef>
              <a:buNone/>
            </a:pPr>
            <a:r>
              <a:rPr lang="en-US" altLang="zh-CN" sz="2300" dirty="0">
                <a:cs typeface="+mn-ea"/>
                <a:sym typeface="+mn-lt"/>
              </a:rPr>
              <a:t>Circle::Circle(double x, double y, double radius) //</a:t>
            </a:r>
            <a:r>
              <a:rPr lang="zh-CN" altLang="en-US" sz="2300" dirty="0">
                <a:cs typeface="+mn-ea"/>
                <a:sym typeface="+mn-lt"/>
              </a:rPr>
              <a:t>有参构造函数</a:t>
            </a:r>
            <a:endParaRPr lang="zh-CN" altLang="en-US" sz="2300" dirty="0">
              <a:cs typeface="+mn-ea"/>
              <a:sym typeface="+mn-lt"/>
            </a:endParaRPr>
          </a:p>
          <a:p>
            <a:pPr marL="0" indent="0">
              <a:spcBef>
                <a:spcPts val="0"/>
              </a:spcBef>
              <a:buNone/>
            </a:pPr>
            <a:r>
              <a:rPr lang="en-US" altLang="zh-CN" sz="2300" dirty="0">
                <a:cs typeface="+mn-ea"/>
                <a:sym typeface="+mn-lt"/>
              </a:rPr>
              <a:t>{	</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m_x</a:t>
            </a:r>
            <a:r>
              <a:rPr lang="en-US" altLang="zh-CN" sz="2300" dirty="0">
                <a:cs typeface="+mn-ea"/>
                <a:sym typeface="+mn-lt"/>
              </a:rPr>
              <a:t>=x; 	</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m_y</a:t>
            </a:r>
            <a:r>
              <a:rPr lang="en-US" altLang="zh-CN" sz="2300" dirty="0">
                <a:cs typeface="+mn-ea"/>
                <a:sym typeface="+mn-lt"/>
              </a:rPr>
              <a:t>=y;	</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m_radius</a:t>
            </a:r>
            <a:r>
              <a:rPr lang="en-US" altLang="zh-CN" sz="2300" dirty="0">
                <a:cs typeface="+mn-ea"/>
                <a:sym typeface="+mn-lt"/>
              </a:rPr>
              <a:t>=radius;</a:t>
            </a:r>
            <a:endParaRPr lang="en-US" altLang="zh-CN" sz="2300" dirty="0">
              <a:cs typeface="+mn-ea"/>
              <a:sym typeface="+mn-lt"/>
            </a:endParaRPr>
          </a:p>
          <a:p>
            <a:pPr marL="0" indent="0">
              <a:spcBef>
                <a:spcPts val="0"/>
              </a:spcBef>
              <a:buNone/>
            </a:pPr>
            <a:r>
              <a:rPr lang="en-US" altLang="zh-CN" sz="2300" dirty="0">
                <a:cs typeface="+mn-ea"/>
                <a:sym typeface="+mn-lt"/>
              </a:rPr>
              <a:t>	</a:t>
            </a:r>
            <a:r>
              <a:rPr lang="en-US" altLang="zh-CN" sz="2300" dirty="0" err="1">
                <a:cs typeface="+mn-ea"/>
                <a:sym typeface="+mn-lt"/>
              </a:rPr>
              <a:t>m_totalNumber</a:t>
            </a:r>
            <a:r>
              <a:rPr lang="en-US" altLang="zh-CN" sz="2300" dirty="0">
                <a:cs typeface="+mn-ea"/>
                <a:sym typeface="+mn-lt"/>
              </a:rPr>
              <a:t>++;</a:t>
            </a:r>
            <a:endParaRPr lang="en-US" altLang="zh-CN" sz="2300" dirty="0">
              <a:cs typeface="+mn-ea"/>
              <a:sym typeface="+mn-lt"/>
            </a:endParaRPr>
          </a:p>
          <a:p>
            <a:pPr marL="0" indent="0">
              <a:spcBef>
                <a:spcPts val="0"/>
              </a:spcBef>
              <a:buNone/>
            </a:pPr>
            <a:r>
              <a:rPr lang="en-US" altLang="zh-CN" sz="2300" dirty="0">
                <a:cs typeface="+mn-ea"/>
                <a:sym typeface="+mn-lt"/>
              </a:rPr>
              <a:t>}	</a:t>
            </a:r>
            <a:endParaRPr lang="en-US" altLang="zh-CN" sz="2300" dirty="0">
              <a:cs typeface="+mn-ea"/>
              <a:sym typeface="+mn-lt"/>
            </a:endParaRPr>
          </a:p>
        </p:txBody>
      </p:sp>
      <p:grpSp>
        <p:nvGrpSpPr>
          <p:cNvPr id="3" name="组合 2"/>
          <p:cNvGrpSpPr/>
          <p:nvPr/>
        </p:nvGrpSpPr>
        <p:grpSpPr>
          <a:xfrm>
            <a:off x="549001" y="555626"/>
            <a:ext cx="3730899" cy="876848"/>
            <a:chOff x="326687" y="247818"/>
            <a:chExt cx="4861582" cy="725466"/>
          </a:xfrm>
        </p:grpSpPr>
        <p:sp>
          <p:nvSpPr>
            <p:cNvPr id="4" name="文本框 3"/>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5" name="组合 4"/>
            <p:cNvGrpSpPr/>
            <p:nvPr/>
          </p:nvGrpSpPr>
          <p:grpSpPr>
            <a:xfrm>
              <a:off x="326687" y="247818"/>
              <a:ext cx="4861582" cy="725466"/>
              <a:chOff x="326687" y="247818"/>
              <a:chExt cx="4861582" cy="725466"/>
            </a:xfrm>
          </p:grpSpPr>
          <p:grpSp>
            <p:nvGrpSpPr>
              <p:cNvPr id="6" name="组合 5"/>
              <p:cNvGrpSpPr/>
              <p:nvPr/>
            </p:nvGrpSpPr>
            <p:grpSpPr>
              <a:xfrm>
                <a:off x="349799" y="247818"/>
                <a:ext cx="4791980" cy="261575"/>
                <a:chOff x="349799" y="247818"/>
                <a:chExt cx="4791980" cy="261575"/>
              </a:xfrm>
            </p:grpSpPr>
            <p:cxnSp>
              <p:nvCxnSpPr>
                <p:cNvPr id="21" name="直接连接符 2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4"/>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26" name="任意多边形: 形状 25"/>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7" name="组合 6"/>
              <p:cNvGrpSpPr/>
              <p:nvPr/>
            </p:nvGrpSpPr>
            <p:grpSpPr>
              <a:xfrm>
                <a:off x="349799" y="711709"/>
                <a:ext cx="4815092" cy="261575"/>
                <a:chOff x="358852" y="925118"/>
                <a:chExt cx="4815092" cy="261575"/>
              </a:xfrm>
            </p:grpSpPr>
            <p:cxnSp>
              <p:nvCxnSpPr>
                <p:cNvPr id="14" name="直接连接符 1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18"/>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20" name="任意多边形: 形状 19"/>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 name="组合 7"/>
              <p:cNvGrpSpPr/>
              <p:nvPr/>
            </p:nvGrpSpPr>
            <p:grpSpPr>
              <a:xfrm>
                <a:off x="5138963" y="489126"/>
                <a:ext cx="49306" cy="329693"/>
                <a:chOff x="5138963" y="489126"/>
                <a:chExt cx="49306" cy="329693"/>
              </a:xfrm>
            </p:grpSpPr>
            <p:sp>
              <p:nvSpPr>
                <p:cNvPr id="12" name="椭圆 1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椭圆 1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9" name="组合 8"/>
              <p:cNvGrpSpPr/>
              <p:nvPr/>
            </p:nvGrpSpPr>
            <p:grpSpPr>
              <a:xfrm>
                <a:off x="326687" y="399838"/>
                <a:ext cx="49306" cy="329693"/>
                <a:chOff x="5138963" y="489126"/>
                <a:chExt cx="49306" cy="329693"/>
              </a:xfrm>
            </p:grpSpPr>
            <p:sp>
              <p:nvSpPr>
                <p:cNvPr id="10" name="椭圆 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椭圆 1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148102" y="1645720"/>
            <a:ext cx="9430393" cy="34033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zh-CN" sz="2400" dirty="0" err="1">
                <a:solidFill>
                  <a:srgbClr val="0070C0"/>
                </a:solidFill>
                <a:cs typeface="+mn-ea"/>
                <a:sym typeface="+mn-lt"/>
              </a:rPr>
              <a:t>int</a:t>
            </a:r>
            <a:r>
              <a:rPr lang="en-US" altLang="zh-CN" sz="2400" dirty="0">
                <a:solidFill>
                  <a:srgbClr val="0070C0"/>
                </a:solidFill>
                <a:cs typeface="+mn-ea"/>
                <a:sym typeface="+mn-lt"/>
              </a:rPr>
              <a:t>  Circle::</a:t>
            </a:r>
            <a:r>
              <a:rPr lang="en-US" altLang="zh-CN" sz="2400" dirty="0" err="1">
                <a:solidFill>
                  <a:srgbClr val="0070C0"/>
                </a:solidFill>
                <a:cs typeface="+mn-ea"/>
                <a:sym typeface="+mn-lt"/>
              </a:rPr>
              <a:t>getTotalNumber</a:t>
            </a:r>
            <a:r>
              <a:rPr lang="en-US" altLang="zh-CN" sz="2400" dirty="0">
                <a:solidFill>
                  <a:srgbClr val="0070C0"/>
                </a:solidFill>
                <a:cs typeface="+mn-ea"/>
                <a:sym typeface="+mn-lt"/>
              </a:rPr>
              <a:t>()  //</a:t>
            </a:r>
            <a:r>
              <a:rPr lang="zh-CN" altLang="en-US" sz="2400" dirty="0">
                <a:solidFill>
                  <a:srgbClr val="0070C0"/>
                </a:solidFill>
                <a:cs typeface="+mn-ea"/>
                <a:sym typeface="+mn-lt"/>
              </a:rPr>
              <a:t>静态成员函数</a:t>
            </a:r>
            <a:endParaRPr lang="en-US" altLang="zh-CN" sz="2400" dirty="0">
              <a:solidFill>
                <a:srgbClr val="0070C0"/>
              </a:solidFill>
              <a:cs typeface="+mn-ea"/>
              <a:sym typeface="+mn-lt"/>
            </a:endParaRPr>
          </a:p>
          <a:p>
            <a:pPr marL="0" indent="0">
              <a:lnSpc>
                <a:spcPct val="100000"/>
              </a:lnSpc>
              <a:spcBef>
                <a:spcPts val="0"/>
              </a:spcBef>
              <a:buNone/>
            </a:pPr>
            <a:r>
              <a:rPr lang="en-US" altLang="zh-CN" sz="2400" dirty="0">
                <a:solidFill>
                  <a:srgbClr val="0070C0"/>
                </a:solidFill>
                <a:cs typeface="+mn-ea"/>
                <a:sym typeface="+mn-lt"/>
              </a:rPr>
              <a:t>{</a:t>
            </a:r>
            <a:endParaRPr lang="en-US" altLang="zh-CN" sz="2400" dirty="0">
              <a:solidFill>
                <a:srgbClr val="0070C0"/>
              </a:solidFill>
              <a:cs typeface="+mn-ea"/>
              <a:sym typeface="+mn-lt"/>
            </a:endParaRPr>
          </a:p>
          <a:p>
            <a:pPr marL="0" indent="0">
              <a:lnSpc>
                <a:spcPct val="100000"/>
              </a:lnSpc>
              <a:spcBef>
                <a:spcPts val="0"/>
              </a:spcBef>
              <a:buNone/>
            </a:pPr>
            <a:r>
              <a:rPr lang="en-US" altLang="zh-CN" sz="2400" dirty="0">
                <a:solidFill>
                  <a:srgbClr val="0070C0"/>
                </a:solidFill>
                <a:cs typeface="+mn-ea"/>
                <a:sym typeface="+mn-lt"/>
              </a:rPr>
              <a:t>	return </a:t>
            </a:r>
            <a:r>
              <a:rPr lang="en-US" altLang="zh-CN" sz="2400" dirty="0" err="1">
                <a:solidFill>
                  <a:srgbClr val="0070C0"/>
                </a:solidFill>
                <a:cs typeface="+mn-ea"/>
                <a:sym typeface="+mn-lt"/>
              </a:rPr>
              <a:t>m_totalNumber</a:t>
            </a:r>
            <a:r>
              <a:rPr lang="en-US" altLang="zh-CN" sz="2400" dirty="0">
                <a:solidFill>
                  <a:srgbClr val="0070C0"/>
                </a:solidFill>
                <a:cs typeface="+mn-ea"/>
                <a:sym typeface="+mn-lt"/>
              </a:rPr>
              <a:t>;</a:t>
            </a:r>
            <a:endParaRPr lang="en-US" altLang="zh-CN" sz="2400" dirty="0">
              <a:solidFill>
                <a:srgbClr val="0070C0"/>
              </a:solidFill>
              <a:cs typeface="+mn-ea"/>
              <a:sym typeface="+mn-lt"/>
            </a:endParaRPr>
          </a:p>
          <a:p>
            <a:pPr marL="0" indent="0">
              <a:lnSpc>
                <a:spcPct val="100000"/>
              </a:lnSpc>
              <a:spcBef>
                <a:spcPts val="0"/>
              </a:spcBef>
              <a:buNone/>
            </a:pPr>
            <a:r>
              <a:rPr lang="en-US" altLang="zh-CN" sz="2400" dirty="0">
                <a:solidFill>
                  <a:srgbClr val="0070C0"/>
                </a:solidFill>
                <a:cs typeface="+mn-ea"/>
                <a:sym typeface="+mn-lt"/>
              </a:rPr>
              <a:t>}</a:t>
            </a:r>
            <a:endParaRPr lang="en-US" altLang="zh-CN" sz="2400" dirty="0">
              <a:solidFill>
                <a:srgbClr val="0070C0"/>
              </a:solidFill>
              <a:cs typeface="+mn-ea"/>
              <a:sym typeface="+mn-lt"/>
            </a:endParaRPr>
          </a:p>
          <a:p>
            <a:pPr marL="0" indent="0">
              <a:lnSpc>
                <a:spcPct val="100000"/>
              </a:lnSpc>
              <a:spcBef>
                <a:spcPts val="0"/>
              </a:spcBef>
              <a:buNone/>
            </a:pPr>
            <a:r>
              <a:rPr lang="en-US" altLang="zh-CN" sz="2400" dirty="0">
                <a:cs typeface="+mn-ea"/>
                <a:sym typeface="+mn-lt"/>
              </a:rPr>
              <a:t>Circle::~Circle()</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r>
              <a:rPr lang="en-US" altLang="zh-CN" sz="2400" dirty="0" err="1">
                <a:solidFill>
                  <a:schemeClr val="accent1"/>
                </a:solidFill>
                <a:cs typeface="+mn-ea"/>
                <a:sym typeface="+mn-lt"/>
              </a:rPr>
              <a:t>m_totalNumber</a:t>
            </a:r>
            <a:r>
              <a:rPr lang="en-US" altLang="zh-CN" sz="2400" dirty="0">
                <a:solidFill>
                  <a:schemeClr val="accent1"/>
                </a:solidFill>
                <a:cs typeface="+mn-ea"/>
                <a:sym typeface="+mn-lt"/>
              </a:rPr>
              <a:t>--;</a:t>
            </a:r>
            <a:endParaRPr lang="en-US" altLang="zh-CN" sz="2400" dirty="0">
              <a:solidFill>
                <a:schemeClr val="accent1"/>
              </a:solidFill>
              <a:cs typeface="+mn-ea"/>
              <a:sym typeface="+mn-lt"/>
            </a:endParaRPr>
          </a:p>
          <a:p>
            <a:pPr marL="0" indent="0">
              <a:lnSpc>
                <a:spcPct val="100000"/>
              </a:lnSpc>
              <a:spcBef>
                <a:spcPts val="0"/>
              </a:spcBef>
              <a:buNone/>
            </a:pP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endParaRPr lang="en-US" altLang="zh-CN" sz="2400" dirty="0">
              <a:solidFill>
                <a:srgbClr val="0070C0"/>
              </a:solidFill>
              <a:cs typeface="+mn-ea"/>
              <a:sym typeface="+mn-lt"/>
            </a:endParaRPr>
          </a:p>
          <a:p>
            <a:pPr marL="0" indent="0">
              <a:lnSpc>
                <a:spcPct val="100000"/>
              </a:lnSpc>
              <a:spcBef>
                <a:spcPts val="0"/>
              </a:spcBef>
              <a:buNone/>
            </a:pPr>
            <a:r>
              <a:rPr lang="en-US" altLang="zh-CN" sz="2400" dirty="0">
                <a:solidFill>
                  <a:srgbClr val="0070C0"/>
                </a:solidFill>
                <a:cs typeface="+mn-ea"/>
                <a:sym typeface="+mn-lt"/>
              </a:rPr>
              <a:t>int Circle::</a:t>
            </a:r>
            <a:r>
              <a:rPr lang="en-US" altLang="zh-CN" sz="2400" dirty="0" err="1">
                <a:solidFill>
                  <a:srgbClr val="0070C0"/>
                </a:solidFill>
                <a:cs typeface="+mn-ea"/>
                <a:sym typeface="+mn-lt"/>
              </a:rPr>
              <a:t>m_totalNumber</a:t>
            </a:r>
            <a:r>
              <a:rPr lang="en-US" altLang="zh-CN" sz="2400" dirty="0">
                <a:solidFill>
                  <a:srgbClr val="0070C0"/>
                </a:solidFill>
                <a:cs typeface="+mn-ea"/>
                <a:sym typeface="+mn-lt"/>
              </a:rPr>
              <a:t>=0;  //</a:t>
            </a:r>
            <a:r>
              <a:rPr lang="zh-CN" altLang="en-US" sz="2400" dirty="0">
                <a:solidFill>
                  <a:srgbClr val="0070C0"/>
                </a:solidFill>
                <a:cs typeface="+mn-ea"/>
                <a:sym typeface="+mn-lt"/>
              </a:rPr>
              <a:t>定义静态数据成员</a:t>
            </a:r>
            <a:endParaRPr lang="en-US" altLang="zh-CN" sz="2400" dirty="0">
              <a:solidFill>
                <a:srgbClr val="0070C0"/>
              </a:solidFill>
              <a:cs typeface="+mn-ea"/>
              <a:sym typeface="+mn-lt"/>
            </a:endParaRPr>
          </a:p>
        </p:txBody>
      </p:sp>
      <p:grpSp>
        <p:nvGrpSpPr>
          <p:cNvPr id="3" name="组合 2"/>
          <p:cNvGrpSpPr/>
          <p:nvPr/>
        </p:nvGrpSpPr>
        <p:grpSpPr>
          <a:xfrm>
            <a:off x="549001" y="555626"/>
            <a:ext cx="3730899" cy="876848"/>
            <a:chOff x="326687" y="247818"/>
            <a:chExt cx="4861582" cy="725466"/>
          </a:xfrm>
        </p:grpSpPr>
        <p:sp>
          <p:nvSpPr>
            <p:cNvPr id="4" name="文本框 3"/>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5" name="组合 4"/>
            <p:cNvGrpSpPr/>
            <p:nvPr/>
          </p:nvGrpSpPr>
          <p:grpSpPr>
            <a:xfrm>
              <a:off x="326687" y="247818"/>
              <a:ext cx="4861582" cy="725466"/>
              <a:chOff x="326687" y="247818"/>
              <a:chExt cx="4861582" cy="725466"/>
            </a:xfrm>
          </p:grpSpPr>
          <p:grpSp>
            <p:nvGrpSpPr>
              <p:cNvPr id="6" name="组合 5"/>
              <p:cNvGrpSpPr/>
              <p:nvPr/>
            </p:nvGrpSpPr>
            <p:grpSpPr>
              <a:xfrm>
                <a:off x="349799" y="247818"/>
                <a:ext cx="4791980" cy="261575"/>
                <a:chOff x="349799" y="247818"/>
                <a:chExt cx="4791980" cy="261575"/>
              </a:xfrm>
            </p:grpSpPr>
            <p:cxnSp>
              <p:nvCxnSpPr>
                <p:cNvPr id="21" name="直接连接符 20"/>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5" name="任意多边形: 形状 24"/>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26" name="任意多边形: 形状 25"/>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7" name="组合 6"/>
              <p:cNvGrpSpPr/>
              <p:nvPr/>
            </p:nvGrpSpPr>
            <p:grpSpPr>
              <a:xfrm>
                <a:off x="349799" y="711709"/>
                <a:ext cx="4815092" cy="261575"/>
                <a:chOff x="358852" y="925118"/>
                <a:chExt cx="4815092" cy="261575"/>
              </a:xfrm>
            </p:grpSpPr>
            <p:cxnSp>
              <p:nvCxnSpPr>
                <p:cNvPr id="14" name="直接连接符 13"/>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9" name="任意多边形: 形状 18"/>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20" name="任意多边形: 形状 19"/>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 name="组合 7"/>
              <p:cNvGrpSpPr/>
              <p:nvPr/>
            </p:nvGrpSpPr>
            <p:grpSpPr>
              <a:xfrm>
                <a:off x="5138963" y="489126"/>
                <a:ext cx="49306" cy="329693"/>
                <a:chOff x="5138963" y="489126"/>
                <a:chExt cx="49306" cy="329693"/>
              </a:xfrm>
            </p:grpSpPr>
            <p:sp>
              <p:nvSpPr>
                <p:cNvPr id="12" name="椭圆 1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椭圆 1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9" name="组合 8"/>
              <p:cNvGrpSpPr/>
              <p:nvPr/>
            </p:nvGrpSpPr>
            <p:grpSpPr>
              <a:xfrm>
                <a:off x="326687" y="399838"/>
                <a:ext cx="49306" cy="329693"/>
                <a:chOff x="5138963" y="489126"/>
                <a:chExt cx="49306" cy="329693"/>
              </a:xfrm>
            </p:grpSpPr>
            <p:sp>
              <p:nvSpPr>
                <p:cNvPr id="10" name="椭圆 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椭圆 1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sp>
        <p:nvSpPr>
          <p:cNvPr id="5" name="矩形 4"/>
          <p:cNvSpPr/>
          <p:nvPr/>
        </p:nvSpPr>
        <p:spPr>
          <a:xfrm>
            <a:off x="2908580" y="2182264"/>
            <a:ext cx="5109091" cy="461665"/>
          </a:xfrm>
          <a:prstGeom prst="rect">
            <a:avLst/>
          </a:prstGeom>
        </p:spPr>
        <p:txBody>
          <a:bodyPr wrap="none">
            <a:spAutoFit/>
          </a:bodyPr>
          <a:lstStyle/>
          <a:p>
            <a:r>
              <a:rPr lang="zh-CN" altLang="en-US" sz="2400" b="1" dirty="0">
                <a:solidFill>
                  <a:srgbClr val="0070C0"/>
                </a:solidFill>
                <a:cs typeface="+mn-ea"/>
                <a:sym typeface="+mn-lt"/>
              </a:rPr>
              <a:t>类的公有静态成员函数的访问形式：</a:t>
            </a:r>
            <a:endParaRPr lang="zh-CN" altLang="en-US" sz="2400" b="1" dirty="0">
              <a:cs typeface="+mn-ea"/>
              <a:sym typeface="+mn-lt"/>
            </a:endParaRPr>
          </a:p>
        </p:txBody>
      </p:sp>
      <p:grpSp>
        <p:nvGrpSpPr>
          <p:cNvPr id="36" name="组合 35"/>
          <p:cNvGrpSpPr/>
          <p:nvPr/>
        </p:nvGrpSpPr>
        <p:grpSpPr>
          <a:xfrm>
            <a:off x="1498402" y="2913847"/>
            <a:ext cx="8738901" cy="2854942"/>
            <a:chOff x="3072309" y="2913847"/>
            <a:chExt cx="5729288" cy="2416867"/>
          </a:xfrm>
        </p:grpSpPr>
        <p:sp>
          <p:nvSpPr>
            <p:cNvPr id="2" name="矩形 1"/>
            <p:cNvSpPr/>
            <p:nvPr/>
          </p:nvSpPr>
          <p:spPr>
            <a:xfrm>
              <a:off x="3225613" y="3280644"/>
              <a:ext cx="5438468" cy="1641464"/>
            </a:xfrm>
            <a:prstGeom prst="rect">
              <a:avLst/>
            </a:prstGeom>
          </p:spPr>
          <p:txBody>
            <a:bodyPr wrap="square">
              <a:spAutoFit/>
            </a:bodyPr>
            <a:lstStyle/>
            <a:p>
              <a:pPr marL="358775" indent="-452755" algn="ctr">
                <a:buNone/>
              </a:pPr>
              <a:r>
                <a:rPr lang="en-US" altLang="zh-CN" sz="2400" dirty="0">
                  <a:cs typeface="+mn-ea"/>
                  <a:sym typeface="+mn-lt"/>
                </a:rPr>
                <a:t>      &lt;</a:t>
              </a:r>
              <a:r>
                <a:rPr lang="zh-CN" altLang="en-US" sz="2400" dirty="0">
                  <a:cs typeface="+mn-ea"/>
                  <a:sym typeface="+mn-lt"/>
                </a:rPr>
                <a:t>类名</a:t>
              </a:r>
              <a:r>
                <a:rPr lang="en-US" altLang="zh-CN" sz="2400" dirty="0">
                  <a:cs typeface="+mn-ea"/>
                  <a:sym typeface="+mn-lt"/>
                </a:rPr>
                <a:t>&gt;::&lt;</a:t>
              </a:r>
              <a:r>
                <a:rPr lang="zh-CN" altLang="en-US" sz="2400" dirty="0">
                  <a:cs typeface="+mn-ea"/>
                  <a:sym typeface="+mn-lt"/>
                </a:rPr>
                <a:t>静态成员函数名</a:t>
              </a:r>
              <a:r>
                <a:rPr lang="en-US" altLang="zh-CN" sz="2400" dirty="0">
                  <a:cs typeface="+mn-ea"/>
                  <a:sym typeface="+mn-lt"/>
                </a:rPr>
                <a:t>&gt;([</a:t>
              </a:r>
              <a:r>
                <a:rPr lang="zh-CN" altLang="en-US" sz="2400" dirty="0">
                  <a:cs typeface="+mn-ea"/>
                  <a:sym typeface="+mn-lt"/>
                </a:rPr>
                <a:t>实参</a:t>
              </a:r>
              <a:r>
                <a:rPr lang="en-US" altLang="zh-CN" sz="2400" dirty="0">
                  <a:cs typeface="+mn-ea"/>
                  <a:sym typeface="+mn-lt"/>
                </a:rPr>
                <a:t>])</a:t>
              </a:r>
              <a:endParaRPr lang="en-US" altLang="zh-CN" sz="2400" dirty="0">
                <a:cs typeface="+mn-ea"/>
                <a:sym typeface="+mn-lt"/>
              </a:endParaRPr>
            </a:p>
            <a:p>
              <a:pPr marL="358775" indent="-452755">
                <a:buNone/>
              </a:pPr>
              <a:r>
                <a:rPr lang="en-US" altLang="zh-CN" sz="2400" dirty="0">
                  <a:cs typeface="+mn-ea"/>
                  <a:sym typeface="+mn-lt"/>
                </a:rPr>
                <a:t>	</a:t>
              </a:r>
              <a:r>
                <a:rPr lang="zh-CN" altLang="en-US" sz="2400" dirty="0">
                  <a:cs typeface="+mn-ea"/>
                  <a:sym typeface="+mn-lt"/>
                </a:rPr>
                <a:t>或</a:t>
              </a:r>
              <a:endParaRPr lang="en-US" altLang="zh-CN" sz="2400" dirty="0">
                <a:cs typeface="+mn-ea"/>
                <a:sym typeface="+mn-lt"/>
              </a:endParaRPr>
            </a:p>
            <a:p>
              <a:pPr marL="358775" indent="-452755">
                <a:buNone/>
              </a:pPr>
              <a:r>
                <a:rPr lang="en-US" altLang="zh-CN" sz="2400" dirty="0">
                  <a:cs typeface="+mn-ea"/>
                  <a:sym typeface="+mn-lt"/>
                </a:rPr>
                <a:t>         		  &lt;</a:t>
              </a:r>
              <a:r>
                <a:rPr lang="zh-CN" altLang="en-US" sz="2400" dirty="0">
                  <a:cs typeface="+mn-ea"/>
                  <a:sym typeface="+mn-lt"/>
                </a:rPr>
                <a:t>对象名</a:t>
              </a:r>
              <a:r>
                <a:rPr lang="en-US" altLang="zh-CN" sz="2400" dirty="0">
                  <a:cs typeface="+mn-ea"/>
                  <a:sym typeface="+mn-lt"/>
                </a:rPr>
                <a:t>&gt;.&lt;</a:t>
              </a:r>
              <a:r>
                <a:rPr lang="zh-CN" altLang="en-US" sz="2400" dirty="0">
                  <a:cs typeface="+mn-ea"/>
                  <a:sym typeface="+mn-lt"/>
                </a:rPr>
                <a:t>静态成员函数名</a:t>
              </a:r>
              <a:r>
                <a:rPr lang="en-US" altLang="zh-CN" sz="2400" dirty="0">
                  <a:cs typeface="+mn-ea"/>
                  <a:sym typeface="+mn-lt"/>
                </a:rPr>
                <a:t>&gt;([</a:t>
              </a:r>
              <a:r>
                <a:rPr lang="zh-CN" altLang="en-US" sz="2400" dirty="0">
                  <a:cs typeface="+mn-ea"/>
                  <a:sym typeface="+mn-lt"/>
                </a:rPr>
                <a:t>实参</a:t>
              </a:r>
              <a:r>
                <a:rPr lang="en-US" altLang="zh-CN" sz="2400" dirty="0">
                  <a:cs typeface="+mn-ea"/>
                  <a:sym typeface="+mn-lt"/>
                </a:rPr>
                <a:t>])</a:t>
              </a:r>
              <a:endParaRPr lang="en-US" altLang="zh-CN" sz="2400" dirty="0">
                <a:cs typeface="+mn-ea"/>
                <a:sym typeface="+mn-lt"/>
              </a:endParaRPr>
            </a:p>
            <a:p>
              <a:pPr marL="358775" indent="-452755">
                <a:buNone/>
              </a:pPr>
              <a:r>
                <a:rPr lang="en-US" altLang="zh-CN" sz="2400" dirty="0">
                  <a:cs typeface="+mn-ea"/>
                  <a:sym typeface="+mn-lt"/>
                </a:rPr>
                <a:t>	</a:t>
              </a:r>
              <a:r>
                <a:rPr lang="zh-CN" altLang="en-US" sz="2400" dirty="0">
                  <a:cs typeface="+mn-ea"/>
                  <a:sym typeface="+mn-lt"/>
                </a:rPr>
                <a:t>或</a:t>
              </a:r>
              <a:endParaRPr lang="en-US" altLang="zh-CN" sz="2400" dirty="0">
                <a:cs typeface="+mn-ea"/>
                <a:sym typeface="+mn-lt"/>
              </a:endParaRPr>
            </a:p>
            <a:p>
              <a:pPr marL="358775" indent="-452755">
                <a:buNone/>
              </a:pPr>
              <a:r>
                <a:rPr lang="en-US" altLang="zh-CN" sz="2400" dirty="0">
                  <a:cs typeface="+mn-ea"/>
                  <a:sym typeface="+mn-lt"/>
                </a:rPr>
                <a:t>          		 &lt;</a:t>
              </a:r>
              <a:r>
                <a:rPr lang="zh-CN" altLang="en-US" sz="2400" dirty="0">
                  <a:cs typeface="+mn-ea"/>
                  <a:sym typeface="+mn-lt"/>
                </a:rPr>
                <a:t>对象指针</a:t>
              </a:r>
              <a:r>
                <a:rPr lang="en-US" altLang="zh-CN" sz="2400" dirty="0">
                  <a:cs typeface="+mn-ea"/>
                  <a:sym typeface="+mn-lt"/>
                </a:rPr>
                <a:t>&gt;-&gt;&lt;</a:t>
              </a:r>
              <a:r>
                <a:rPr lang="zh-CN" altLang="en-US" sz="2400" dirty="0">
                  <a:cs typeface="+mn-ea"/>
                  <a:sym typeface="+mn-lt"/>
                </a:rPr>
                <a:t>静态成员函数名</a:t>
              </a:r>
              <a:r>
                <a:rPr lang="en-US" altLang="zh-CN" sz="2400" dirty="0">
                  <a:cs typeface="+mn-ea"/>
                  <a:sym typeface="+mn-lt"/>
                </a:rPr>
                <a:t>&gt;([</a:t>
              </a:r>
              <a:r>
                <a:rPr lang="zh-CN" altLang="en-US" sz="2400" dirty="0">
                  <a:cs typeface="+mn-ea"/>
                  <a:sym typeface="+mn-lt"/>
                </a:rPr>
                <a:t>实参</a:t>
              </a:r>
              <a:r>
                <a:rPr lang="en-US" altLang="zh-CN" sz="2400" dirty="0">
                  <a:cs typeface="+mn-ea"/>
                  <a:sym typeface="+mn-lt"/>
                </a:rPr>
                <a:t>])</a:t>
              </a:r>
              <a:endParaRPr lang="en-US" altLang="zh-CN" sz="2400" dirty="0">
                <a:cs typeface="+mn-ea"/>
                <a:sym typeface="+mn-lt"/>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51" name="组合 50"/>
          <p:cNvGrpSpPr/>
          <p:nvPr/>
        </p:nvGrpSpPr>
        <p:grpSpPr>
          <a:xfrm>
            <a:off x="549001" y="555626"/>
            <a:ext cx="3730899" cy="876848"/>
            <a:chOff x="326687" y="247818"/>
            <a:chExt cx="4861582" cy="725466"/>
          </a:xfrm>
        </p:grpSpPr>
        <p:sp>
          <p:nvSpPr>
            <p:cNvPr id="52" name="文本框 51"/>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53" name="组合 52"/>
            <p:cNvGrpSpPr/>
            <p:nvPr/>
          </p:nvGrpSpPr>
          <p:grpSpPr>
            <a:xfrm>
              <a:off x="326687" y="247818"/>
              <a:ext cx="4861582" cy="725466"/>
              <a:chOff x="326687" y="247818"/>
              <a:chExt cx="4861582" cy="725466"/>
            </a:xfrm>
          </p:grpSpPr>
          <p:grpSp>
            <p:nvGrpSpPr>
              <p:cNvPr id="54" name="组合 53"/>
              <p:cNvGrpSpPr/>
              <p:nvPr/>
            </p:nvGrpSpPr>
            <p:grpSpPr>
              <a:xfrm>
                <a:off x="349799" y="247818"/>
                <a:ext cx="4791980" cy="261575"/>
                <a:chOff x="349799" y="247818"/>
                <a:chExt cx="4791980" cy="261575"/>
              </a:xfrm>
            </p:grpSpPr>
            <p:cxnSp>
              <p:nvCxnSpPr>
                <p:cNvPr id="90"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95"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5" name="组合 54"/>
              <p:cNvGrpSpPr/>
              <p:nvPr/>
            </p:nvGrpSpPr>
            <p:grpSpPr>
              <a:xfrm>
                <a:off x="349799" y="711709"/>
                <a:ext cx="4815092" cy="261575"/>
                <a:chOff x="358852" y="925118"/>
                <a:chExt cx="4815092" cy="261575"/>
              </a:xfrm>
            </p:grpSpPr>
            <p:cxnSp>
              <p:nvCxnSpPr>
                <p:cNvPr id="62"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8"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89"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6" name="组合 55"/>
              <p:cNvGrpSpPr/>
              <p:nvPr/>
            </p:nvGrpSpPr>
            <p:grpSpPr>
              <a:xfrm>
                <a:off x="5138963" y="489126"/>
                <a:ext cx="49306" cy="329693"/>
                <a:chOff x="5138963" y="489126"/>
                <a:chExt cx="49306" cy="329693"/>
              </a:xfrm>
            </p:grpSpPr>
            <p:sp>
              <p:nvSpPr>
                <p:cNvPr id="60" name="椭圆 5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椭圆 6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57" name="组合 56"/>
              <p:cNvGrpSpPr/>
              <p:nvPr/>
            </p:nvGrpSpPr>
            <p:grpSpPr>
              <a:xfrm>
                <a:off x="326687" y="399838"/>
                <a:ext cx="49306" cy="329693"/>
                <a:chOff x="5138963" y="489126"/>
                <a:chExt cx="49306" cy="329693"/>
              </a:xfrm>
            </p:grpSpPr>
            <p:sp>
              <p:nvSpPr>
                <p:cNvPr id="58" name="椭圆 5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9" name="椭圆 5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549001" y="1579345"/>
            <a:ext cx="6620271" cy="516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400"/>
              </a:lnSpc>
              <a:spcBef>
                <a:spcPts val="0"/>
              </a:spcBef>
              <a:buNone/>
            </a:pPr>
            <a:endParaRPr lang="en-US" altLang="zh-CN" sz="2400" dirty="0">
              <a:solidFill>
                <a:schemeClr val="tx2"/>
              </a:solidFill>
              <a:cs typeface="+mn-ea"/>
              <a:sym typeface="+mn-lt"/>
            </a:endParaRPr>
          </a:p>
        </p:txBody>
      </p:sp>
      <p:grpSp>
        <p:nvGrpSpPr>
          <p:cNvPr id="54" name="组合 53"/>
          <p:cNvGrpSpPr/>
          <p:nvPr/>
        </p:nvGrpSpPr>
        <p:grpSpPr>
          <a:xfrm>
            <a:off x="549001" y="555626"/>
            <a:ext cx="3730899" cy="876848"/>
            <a:chOff x="326687" y="247818"/>
            <a:chExt cx="4861582" cy="725466"/>
          </a:xfrm>
        </p:grpSpPr>
        <p:sp>
          <p:nvSpPr>
            <p:cNvPr id="55" name="文本框 54"/>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类的静态成员</a:t>
              </a:r>
              <a:endParaRPr lang="zh-CN" altLang="en-US" sz="2400" kern="0" dirty="0">
                <a:solidFill>
                  <a:srgbClr val="0070C0"/>
                </a:solidFill>
                <a:cs typeface="+mn-ea"/>
                <a:sym typeface="+mn-lt"/>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
        <p:nvSpPr>
          <p:cNvPr id="27" name="Rectangle 3"/>
          <p:cNvSpPr txBox="1">
            <a:spLocks noChangeArrowheads="1"/>
          </p:cNvSpPr>
          <p:nvPr/>
        </p:nvSpPr>
        <p:spPr>
          <a:xfrm>
            <a:off x="864245" y="2329314"/>
            <a:ext cx="11205835" cy="442762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3850" indent="0">
              <a:lnSpc>
                <a:spcPct val="100000"/>
              </a:lnSpc>
              <a:spcBef>
                <a:spcPts val="0"/>
              </a:spcBef>
              <a:buNone/>
            </a:pPr>
            <a:r>
              <a:rPr lang="en-US" altLang="zh-CN" sz="2400" dirty="0">
                <a:cs typeface="+mn-ea"/>
                <a:sym typeface="+mn-lt"/>
              </a:rPr>
              <a:t>#include &lt;iostream&gt; </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#include "</a:t>
            </a:r>
            <a:r>
              <a:rPr lang="en-US" altLang="zh-CN" sz="2400" dirty="0" err="1">
                <a:cs typeface="+mn-ea"/>
                <a:sym typeface="+mn-lt"/>
              </a:rPr>
              <a:t>circle.h</a:t>
            </a:r>
            <a:r>
              <a:rPr lang="en-US" altLang="zh-CN" sz="2400" dirty="0">
                <a:cs typeface="+mn-ea"/>
                <a:sym typeface="+mn-lt"/>
              </a:rPr>
              <a:t>"</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using namespace std;</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int main()</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	Circle </a:t>
            </a:r>
            <a:r>
              <a:rPr lang="en-US" altLang="zh-CN" sz="2400" dirty="0" err="1">
                <a:cs typeface="+mn-ea"/>
                <a:sym typeface="+mn-lt"/>
              </a:rPr>
              <a:t>circleA</a:t>
            </a:r>
            <a:r>
              <a:rPr lang="en-US" altLang="zh-CN" sz="2400" dirty="0">
                <a:cs typeface="+mn-ea"/>
                <a:sym typeface="+mn-lt"/>
              </a:rPr>
              <a:t>, </a:t>
            </a:r>
            <a:r>
              <a:rPr lang="en-US" altLang="zh-CN" sz="2400" dirty="0" err="1">
                <a:cs typeface="+mn-ea"/>
                <a:sym typeface="+mn-lt"/>
              </a:rPr>
              <a:t>circleB</a:t>
            </a:r>
            <a:r>
              <a:rPr lang="en-US" altLang="zh-CN" sz="2400" dirty="0">
                <a:cs typeface="+mn-ea"/>
                <a:sym typeface="+mn-lt"/>
              </a:rPr>
              <a:t>(2,2,12.5); </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	Circle *p=new Circle(2,2,3.4);</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	</a:t>
            </a:r>
            <a:r>
              <a:rPr lang="en-US" altLang="zh-CN" sz="2400" dirty="0" err="1">
                <a:cs typeface="+mn-ea"/>
                <a:sym typeface="+mn-lt"/>
              </a:rPr>
              <a:t>cout</a:t>
            </a:r>
            <a:r>
              <a:rPr lang="en-US" altLang="zh-CN" sz="2400" dirty="0">
                <a:cs typeface="+mn-ea"/>
                <a:sym typeface="+mn-lt"/>
              </a:rPr>
              <a:t>&lt;&lt;"</a:t>
            </a:r>
            <a:r>
              <a:rPr lang="zh-CN" altLang="en-US" sz="2400" dirty="0">
                <a:cs typeface="+mn-ea"/>
                <a:sym typeface="+mn-lt"/>
              </a:rPr>
              <a:t>当前圆对象的数量为：</a:t>
            </a:r>
            <a:r>
              <a:rPr lang="en-US" altLang="zh-CN" sz="2400" dirty="0">
                <a:cs typeface="+mn-ea"/>
                <a:sym typeface="+mn-lt"/>
              </a:rPr>
              <a:t>"  &lt;&lt;p-&gt;</a:t>
            </a:r>
            <a:r>
              <a:rPr lang="en-US" altLang="zh-CN" sz="2400" dirty="0" err="1">
                <a:cs typeface="+mn-ea"/>
                <a:sym typeface="+mn-lt"/>
              </a:rPr>
              <a:t>getTotalNumber</a:t>
            </a:r>
            <a:r>
              <a:rPr lang="en-US" altLang="zh-CN" sz="2400" dirty="0">
                <a:cs typeface="+mn-ea"/>
                <a:sym typeface="+mn-lt"/>
              </a:rPr>
              <a:t>()&lt;&lt;</a:t>
            </a:r>
            <a:r>
              <a:rPr lang="en-US" altLang="zh-CN" sz="2400" dirty="0" err="1">
                <a:cs typeface="+mn-ea"/>
                <a:sym typeface="+mn-lt"/>
              </a:rPr>
              <a:t>endl</a:t>
            </a:r>
            <a:r>
              <a:rPr lang="en-US" altLang="zh-CN" sz="2400" dirty="0">
                <a:cs typeface="+mn-ea"/>
                <a:sym typeface="+mn-lt"/>
              </a:rPr>
              <a:t>;</a:t>
            </a:r>
            <a:endParaRPr lang="en-US" altLang="zh-CN" sz="2400" dirty="0">
              <a:cs typeface="+mn-ea"/>
              <a:sym typeface="+mn-lt"/>
            </a:endParaRPr>
          </a:p>
          <a:p>
            <a:pPr marL="323850" indent="0">
              <a:lnSpc>
                <a:spcPct val="120000"/>
              </a:lnSpc>
              <a:spcBef>
                <a:spcPts val="0"/>
              </a:spcBef>
              <a:buNone/>
            </a:pPr>
            <a:r>
              <a:rPr lang="en-US" altLang="zh-CN" sz="2400" dirty="0">
                <a:cs typeface="+mn-ea"/>
                <a:sym typeface="+mn-lt"/>
              </a:rPr>
              <a:t>        delete p;</a:t>
            </a:r>
            <a:endParaRPr lang="en-US" altLang="zh-CN" sz="2400" dirty="0">
              <a:cs typeface="+mn-ea"/>
              <a:sym typeface="+mn-lt"/>
            </a:endParaRPr>
          </a:p>
          <a:p>
            <a:pPr marL="323850" indent="0">
              <a:lnSpc>
                <a:spcPct val="120000"/>
              </a:lnSpc>
              <a:spcBef>
                <a:spcPts val="0"/>
              </a:spcBef>
              <a:buNone/>
            </a:pPr>
            <a:r>
              <a:rPr lang="en-US" altLang="zh-CN" sz="2400" dirty="0">
                <a:cs typeface="+mn-ea"/>
                <a:sym typeface="+mn-lt"/>
              </a:rPr>
              <a:t>	</a:t>
            </a:r>
            <a:r>
              <a:rPr lang="en-US" altLang="zh-CN" sz="2400" dirty="0" err="1">
                <a:cs typeface="+mn-ea"/>
                <a:sym typeface="+mn-lt"/>
              </a:rPr>
              <a:t>cout</a:t>
            </a:r>
            <a:r>
              <a:rPr lang="en-US" altLang="zh-CN" sz="2400" dirty="0">
                <a:cs typeface="+mn-ea"/>
                <a:sym typeface="+mn-lt"/>
              </a:rPr>
              <a:t>&lt;&lt;"</a:t>
            </a:r>
            <a:r>
              <a:rPr lang="zh-CN" altLang="en-US" sz="2400" dirty="0">
                <a:cs typeface="+mn-ea"/>
                <a:sym typeface="+mn-lt"/>
              </a:rPr>
              <a:t>当前圆对象的数量为：</a:t>
            </a:r>
            <a:r>
              <a:rPr lang="en-US" altLang="zh-CN" sz="2400" dirty="0">
                <a:cs typeface="+mn-ea"/>
                <a:sym typeface="+mn-lt"/>
              </a:rPr>
              <a:t>"  &lt;&lt;Circle::</a:t>
            </a:r>
            <a:r>
              <a:rPr lang="en-US" altLang="zh-CN" sz="2400" dirty="0" err="1">
                <a:cs typeface="+mn-ea"/>
                <a:sym typeface="+mn-lt"/>
              </a:rPr>
              <a:t>getTotalNumber</a:t>
            </a:r>
            <a:r>
              <a:rPr lang="en-US" altLang="zh-CN" sz="2400" dirty="0">
                <a:cs typeface="+mn-ea"/>
                <a:sym typeface="+mn-lt"/>
              </a:rPr>
              <a:t>()&lt;&lt;</a:t>
            </a:r>
            <a:r>
              <a:rPr lang="en-US" altLang="zh-CN" sz="2400" dirty="0" err="1">
                <a:cs typeface="+mn-ea"/>
                <a:sym typeface="+mn-lt"/>
              </a:rPr>
              <a:t>endl</a:t>
            </a:r>
            <a:r>
              <a:rPr lang="en-US" altLang="zh-CN" sz="2400" dirty="0">
                <a:cs typeface="+mn-ea"/>
                <a:sym typeface="+mn-lt"/>
              </a:rPr>
              <a:t>; </a:t>
            </a:r>
            <a:endParaRPr lang="en-US" altLang="zh-CN" sz="2400" dirty="0">
              <a:cs typeface="+mn-ea"/>
              <a:sym typeface="+mn-lt"/>
            </a:endParaRPr>
          </a:p>
          <a:p>
            <a:pPr marL="323850" indent="0">
              <a:lnSpc>
                <a:spcPct val="120000"/>
              </a:lnSpc>
              <a:spcBef>
                <a:spcPts val="0"/>
              </a:spcBef>
              <a:buNone/>
            </a:pPr>
            <a:r>
              <a:rPr lang="en-US" altLang="zh-CN" sz="2400" dirty="0">
                <a:cs typeface="+mn-ea"/>
                <a:sym typeface="+mn-lt"/>
              </a:rPr>
              <a:t>	</a:t>
            </a:r>
            <a:r>
              <a:rPr lang="en-US" altLang="zh-CN" sz="2400" dirty="0" err="1">
                <a:cs typeface="+mn-ea"/>
                <a:sym typeface="+mn-lt"/>
              </a:rPr>
              <a:t>cout</a:t>
            </a:r>
            <a:r>
              <a:rPr lang="en-US" altLang="zh-CN" sz="2400" dirty="0">
                <a:cs typeface="+mn-ea"/>
                <a:sym typeface="+mn-lt"/>
              </a:rPr>
              <a:t>&lt;&lt;"</a:t>
            </a:r>
            <a:r>
              <a:rPr lang="zh-CN" altLang="en-US" sz="2400" dirty="0">
                <a:cs typeface="+mn-ea"/>
                <a:sym typeface="+mn-lt"/>
              </a:rPr>
              <a:t>当前圆对象的数量为：</a:t>
            </a:r>
            <a:r>
              <a:rPr lang="en-US" altLang="zh-CN" sz="2400" dirty="0">
                <a:cs typeface="+mn-ea"/>
                <a:sym typeface="+mn-lt"/>
              </a:rPr>
              <a:t>"  &lt;&lt;</a:t>
            </a:r>
            <a:r>
              <a:rPr lang="en-US" altLang="zh-CN" sz="2400" dirty="0" err="1">
                <a:cs typeface="+mn-ea"/>
                <a:sym typeface="+mn-lt"/>
              </a:rPr>
              <a:t>circleA.getTotalNumber</a:t>
            </a:r>
            <a:r>
              <a:rPr lang="en-US" altLang="zh-CN" sz="2400" dirty="0">
                <a:cs typeface="+mn-ea"/>
                <a:sym typeface="+mn-lt"/>
              </a:rPr>
              <a:t>()&lt;&lt;</a:t>
            </a:r>
            <a:r>
              <a:rPr lang="en-US" altLang="zh-CN" sz="2400" dirty="0" err="1">
                <a:cs typeface="+mn-ea"/>
                <a:sym typeface="+mn-lt"/>
              </a:rPr>
              <a:t>endl</a:t>
            </a:r>
            <a:r>
              <a:rPr lang="en-US" altLang="zh-CN" sz="2400" dirty="0">
                <a:cs typeface="+mn-ea"/>
                <a:sym typeface="+mn-lt"/>
              </a:rPr>
              <a:t>; </a:t>
            </a:r>
            <a:endParaRPr lang="en-US" altLang="zh-CN" sz="2400" dirty="0">
              <a:cs typeface="+mn-ea"/>
              <a:sym typeface="+mn-lt"/>
            </a:endParaRPr>
          </a:p>
          <a:p>
            <a:pPr marL="323850" indent="0">
              <a:lnSpc>
                <a:spcPct val="120000"/>
              </a:lnSpc>
              <a:spcBef>
                <a:spcPts val="0"/>
              </a:spcBef>
              <a:buNone/>
            </a:pPr>
            <a:r>
              <a:rPr lang="en-US" altLang="zh-CN" sz="2400" dirty="0">
                <a:cs typeface="+mn-ea"/>
                <a:sym typeface="+mn-lt"/>
              </a:rPr>
              <a:t>        return 0;}</a:t>
            </a:r>
            <a:endParaRPr lang="en-US" altLang="zh-CN" sz="2400" dirty="0">
              <a:cs typeface="+mn-ea"/>
              <a:sym typeface="+mn-lt"/>
            </a:endParaRPr>
          </a:p>
          <a:p>
            <a:pPr marL="323850" indent="0">
              <a:lnSpc>
                <a:spcPct val="100000"/>
              </a:lnSpc>
              <a:spcBef>
                <a:spcPts val="0"/>
              </a:spcBef>
              <a:buNone/>
            </a:pPr>
            <a:r>
              <a:rPr lang="en-US" altLang="zh-CN" sz="2400" dirty="0">
                <a:cs typeface="+mn-ea"/>
                <a:sym typeface="+mn-lt"/>
              </a:rPr>
              <a:t> </a:t>
            </a:r>
            <a:endParaRPr lang="en-US" altLang="zh-CN" sz="2400" dirty="0">
              <a:cs typeface="+mn-ea"/>
              <a:sym typeface="+mn-lt"/>
            </a:endParaRPr>
          </a:p>
          <a:p>
            <a:pPr marL="323850" indent="0">
              <a:lnSpc>
                <a:spcPct val="100000"/>
              </a:lnSpc>
              <a:spcBef>
                <a:spcPts val="0"/>
              </a:spcBef>
              <a:buNone/>
            </a:pPr>
            <a:r>
              <a:rPr lang="en-US" altLang="zh-CN" sz="2200" dirty="0">
                <a:cs typeface="+mn-ea"/>
                <a:sym typeface="+mn-lt"/>
              </a:rPr>
              <a:t>	</a:t>
            </a:r>
            <a:endParaRPr lang="en-US" altLang="zh-CN" sz="2200" dirty="0">
              <a:cs typeface="+mn-ea"/>
              <a:sym typeface="+mn-lt"/>
            </a:endParaRPr>
          </a:p>
        </p:txBody>
      </p:sp>
      <p:grpSp>
        <p:nvGrpSpPr>
          <p:cNvPr id="28" name="组合 43"/>
          <p:cNvGrpSpPr/>
          <p:nvPr/>
        </p:nvGrpSpPr>
        <p:grpSpPr>
          <a:xfrm>
            <a:off x="1094964" y="1393239"/>
            <a:ext cx="10267425" cy="1028566"/>
            <a:chOff x="6929120" y="2200155"/>
            <a:chExt cx="4302259" cy="3459162"/>
          </a:xfrm>
        </p:grpSpPr>
        <p:sp>
          <p:nvSpPr>
            <p:cNvPr id="30" name="Rectangle 3"/>
            <p:cNvSpPr txBox="1">
              <a:spLocks noChangeArrowheads="1"/>
            </p:cNvSpPr>
            <p:nvPr/>
          </p:nvSpPr>
          <p:spPr>
            <a:xfrm>
              <a:off x="7202304" y="3233128"/>
              <a:ext cx="3733800" cy="17805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2400"/>
                </a:lnSpc>
                <a:spcBef>
                  <a:spcPts val="0"/>
                </a:spcBef>
                <a:buNone/>
              </a:pPr>
              <a:r>
                <a:rPr lang="en-US" altLang="zh-CN" sz="2400" dirty="0">
                  <a:cs typeface="+mn-ea"/>
                  <a:sym typeface="+mn-lt"/>
                </a:rPr>
                <a:t>【</a:t>
              </a:r>
              <a:r>
                <a:rPr lang="zh-CN" altLang="en-US" sz="2400" dirty="0">
                  <a:cs typeface="+mn-ea"/>
                  <a:sym typeface="+mn-lt"/>
                </a:rPr>
                <a:t>例</a:t>
              </a:r>
              <a:r>
                <a:rPr lang="en-US" altLang="zh-CN" sz="2400" dirty="0">
                  <a:cs typeface="+mn-ea"/>
                  <a:sym typeface="+mn-lt"/>
                </a:rPr>
                <a:t>3】</a:t>
              </a:r>
              <a:r>
                <a:rPr lang="zh-CN" altLang="en-US" sz="2400" dirty="0">
                  <a:cs typeface="+mn-ea"/>
                  <a:sym typeface="+mn-lt"/>
                </a:rPr>
                <a:t>编写程序，对前面的</a:t>
              </a:r>
              <a:r>
                <a:rPr lang="en-US" altLang="zh-CN" sz="2400" dirty="0">
                  <a:cs typeface="+mn-ea"/>
                  <a:sym typeface="+mn-lt"/>
                </a:rPr>
                <a:t>Circle</a:t>
              </a:r>
              <a:r>
                <a:rPr lang="zh-CN" altLang="en-US" sz="2400" dirty="0">
                  <a:cs typeface="+mn-ea"/>
                  <a:sym typeface="+mn-lt"/>
                </a:rPr>
                <a:t>类进行测试。</a:t>
              </a:r>
              <a:endParaRPr lang="en-US" altLang="zh-CN" sz="2400" dirty="0">
                <a:cs typeface="+mn-ea"/>
                <a:sym typeface="+mn-lt"/>
              </a:endParaRPr>
            </a:p>
          </p:txBody>
        </p:sp>
        <p:grpSp>
          <p:nvGrpSpPr>
            <p:cNvPr id="31" name="组合 48"/>
            <p:cNvGrpSpPr/>
            <p:nvPr/>
          </p:nvGrpSpPr>
          <p:grpSpPr>
            <a:xfrm rot="16200000">
              <a:off x="7350669" y="1778606"/>
              <a:ext cx="3459162" cy="4302259"/>
              <a:chOff x="1280369" y="2576747"/>
              <a:chExt cx="2118361" cy="2634666"/>
            </a:xfrm>
            <a:solidFill>
              <a:srgbClr val="0070C0"/>
            </a:solidFill>
          </p:grpSpPr>
          <p:sp>
            <p:nvSpPr>
              <p:cNvPr id="32"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500"/>
                                        <p:tgtEl>
                                          <p:spTgt spid="2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7"/>
                                        </p:tgtEl>
                                        <p:attrNameLst>
                                          <p:attrName>style.visibility</p:attrName>
                                        </p:attrNameLst>
                                      </p:cBhvr>
                                      <p:to>
                                        <p:strVal val="visible"/>
                                      </p:to>
                                    </p:set>
                                    <p:animEffect transition="in" filter="wipe(left)">
                                      <p:cBhvr>
                                        <p:cTn id="1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2407840" y="1829608"/>
            <a:ext cx="7911817" cy="3648083"/>
            <a:chOff x="6254885" y="2200155"/>
            <a:chExt cx="4976495" cy="3459162"/>
          </a:xfrm>
        </p:grpSpPr>
        <p:sp>
          <p:nvSpPr>
            <p:cNvPr id="48" name="Rectangle 3"/>
            <p:cNvSpPr txBox="1">
              <a:spLocks noChangeArrowheads="1"/>
            </p:cNvSpPr>
            <p:nvPr/>
          </p:nvSpPr>
          <p:spPr>
            <a:xfrm>
              <a:off x="6537788" y="2462603"/>
              <a:ext cx="4434812" cy="30669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spcBef>
                  <a:spcPts val="0"/>
                </a:spcBef>
                <a:buNone/>
              </a:pPr>
              <a:r>
                <a:rPr lang="zh-CN" altLang="en-US" sz="2400" dirty="0">
                  <a:cs typeface="+mn-ea"/>
                  <a:sym typeface="+mn-lt"/>
                </a:rPr>
                <a:t>（</a:t>
              </a:r>
              <a:r>
                <a:rPr lang="en-US" altLang="zh-CN" sz="2400" dirty="0">
                  <a:cs typeface="+mn-ea"/>
                  <a:sym typeface="+mn-lt"/>
                </a:rPr>
                <a:t>1</a:t>
              </a:r>
              <a:r>
                <a:rPr lang="zh-CN" altLang="en-US" sz="2400" dirty="0">
                  <a:cs typeface="+mn-ea"/>
                  <a:sym typeface="+mn-lt"/>
                </a:rPr>
                <a:t>）常量数据成员</a:t>
              </a:r>
              <a:endParaRPr lang="zh-CN" altLang="en-US" sz="2400" dirty="0">
                <a:cs typeface="+mn-ea"/>
                <a:sym typeface="+mn-lt"/>
              </a:endParaRPr>
            </a:p>
            <a:p>
              <a:pPr marL="0" indent="0">
                <a:lnSpc>
                  <a:spcPct val="130000"/>
                </a:lnSpc>
                <a:spcBef>
                  <a:spcPts val="0"/>
                </a:spcBef>
                <a:buNone/>
              </a:pPr>
              <a:r>
                <a:rPr lang="zh-CN" altLang="en-US" sz="2400" dirty="0">
                  <a:cs typeface="+mn-ea"/>
                  <a:sym typeface="+mn-lt"/>
                </a:rPr>
                <a:t>类的常量数据成员是被声明为</a:t>
              </a:r>
              <a:r>
                <a:rPr lang="en-US" altLang="zh-CN" sz="2400" dirty="0">
                  <a:solidFill>
                    <a:srgbClr val="FF0000"/>
                  </a:solidFill>
                  <a:cs typeface="+mn-ea"/>
                  <a:sym typeface="+mn-lt"/>
                </a:rPr>
                <a:t>const</a:t>
              </a:r>
              <a:r>
                <a:rPr lang="zh-CN" altLang="en-US" sz="2400" dirty="0">
                  <a:solidFill>
                    <a:srgbClr val="FF0000"/>
                  </a:solidFill>
                  <a:cs typeface="+mn-ea"/>
                  <a:sym typeface="+mn-lt"/>
                </a:rPr>
                <a:t>类型</a:t>
              </a:r>
              <a:r>
                <a:rPr lang="zh-CN" altLang="en-US" sz="2400" dirty="0">
                  <a:cs typeface="+mn-ea"/>
                  <a:sym typeface="+mn-lt"/>
                </a:rPr>
                <a:t>的数据成员。</a:t>
              </a:r>
              <a:endParaRPr lang="en-US" altLang="zh-CN" sz="2400" dirty="0">
                <a:cs typeface="+mn-ea"/>
                <a:sym typeface="+mn-lt"/>
              </a:endParaRPr>
            </a:p>
            <a:p>
              <a:pPr marL="0" indent="0">
                <a:lnSpc>
                  <a:spcPct val="130000"/>
                </a:lnSpc>
                <a:spcBef>
                  <a:spcPts val="0"/>
                </a:spcBef>
                <a:buNone/>
              </a:pPr>
              <a:r>
                <a:rPr lang="zh-CN" altLang="en-US" sz="2400" dirty="0">
                  <a:cs typeface="+mn-ea"/>
                  <a:sym typeface="+mn-lt"/>
                </a:rPr>
                <a:t>常量数据成员与一般的符号常量不同，在声明时不能被赋值，只能在定义对象时，通过构造函数的成员初始化列表的方式来获得初值，而且一旦一个对象被创建，其常量数据成员的值就不许再被修改。</a:t>
              </a:r>
              <a:endParaRPr lang="zh-CN" altLang="en-US" sz="2400" dirty="0">
                <a:cs typeface="+mn-ea"/>
                <a:sym typeface="+mn-lt"/>
              </a:endParaRPr>
            </a:p>
          </p:txBody>
        </p:sp>
        <p:grpSp>
          <p:nvGrpSpPr>
            <p:cNvPr id="49" name="组合 48"/>
            <p:cNvGrpSpPr/>
            <p:nvPr/>
          </p:nvGrpSpPr>
          <p:grpSpPr>
            <a:xfrm rot="16200000">
              <a:off x="7013552" y="1441488"/>
              <a:ext cx="3459162" cy="4976495"/>
              <a:chOff x="1280369" y="2163851"/>
              <a:chExt cx="2118361" cy="3047562"/>
            </a:xfrm>
            <a:solidFill>
              <a:srgbClr val="0070C0"/>
            </a:solidFill>
          </p:grpSpPr>
          <p:sp>
            <p:nvSpPr>
              <p:cNvPr id="50" name="任意多边形: 形状 49"/>
              <p:cNvSpPr/>
              <p:nvPr/>
            </p:nvSpPr>
            <p:spPr>
              <a:xfrm>
                <a:off x="1280369" y="2163851"/>
                <a:ext cx="2118361" cy="3040419"/>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nvGrpSpPr>
          <p:cNvPr id="95" name="组合 94"/>
          <p:cNvGrpSpPr/>
          <p:nvPr/>
        </p:nvGrpSpPr>
        <p:grpSpPr>
          <a:xfrm>
            <a:off x="549001" y="555626"/>
            <a:ext cx="3565799" cy="876848"/>
            <a:chOff x="326687" y="247818"/>
            <a:chExt cx="4861582" cy="725466"/>
          </a:xfrm>
        </p:grpSpPr>
        <p:sp>
          <p:nvSpPr>
            <p:cNvPr id="96" name="文本框 95"/>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类的常量成员</a:t>
              </a:r>
              <a:endParaRPr lang="zh-CN" altLang="en-US" sz="2400" kern="0" dirty="0">
                <a:solidFill>
                  <a:srgbClr val="0070C0"/>
                </a:solidFill>
                <a:cs typeface="+mn-ea"/>
                <a:sym typeface="+mn-lt"/>
              </a:endParaRPr>
            </a:p>
          </p:txBody>
        </p:sp>
        <p:grpSp>
          <p:nvGrpSpPr>
            <p:cNvPr id="97" name="组合 96"/>
            <p:cNvGrpSpPr/>
            <p:nvPr/>
          </p:nvGrpSpPr>
          <p:grpSpPr>
            <a:xfrm>
              <a:off x="326687" y="247818"/>
              <a:ext cx="4861582" cy="725466"/>
              <a:chOff x="326687" y="247818"/>
              <a:chExt cx="4861582" cy="725466"/>
            </a:xfrm>
          </p:grpSpPr>
          <p:grpSp>
            <p:nvGrpSpPr>
              <p:cNvPr id="98" name="组合 97"/>
              <p:cNvGrpSpPr/>
              <p:nvPr/>
            </p:nvGrpSpPr>
            <p:grpSpPr>
              <a:xfrm>
                <a:off x="349799" y="247818"/>
                <a:ext cx="4791980" cy="261575"/>
                <a:chOff x="349799" y="247818"/>
                <a:chExt cx="4791980" cy="261575"/>
              </a:xfrm>
            </p:grpSpPr>
            <p:cxnSp>
              <p:nvCxnSpPr>
                <p:cNvPr id="113" name="直接连接符 112"/>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7" name="任意多边形: 形状 116"/>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118" name="任意多边形: 形状 117"/>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99" name="组合 98"/>
              <p:cNvGrpSpPr/>
              <p:nvPr/>
            </p:nvGrpSpPr>
            <p:grpSpPr>
              <a:xfrm>
                <a:off x="349799" y="711709"/>
                <a:ext cx="4815092" cy="261575"/>
                <a:chOff x="358852" y="925118"/>
                <a:chExt cx="4815092" cy="261575"/>
              </a:xfrm>
            </p:grpSpPr>
            <p:cxnSp>
              <p:nvCxnSpPr>
                <p:cNvPr id="106" name="直接连接符 105"/>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1" name="任意多边形: 形状 110"/>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112" name="任意多边形: 形状 111"/>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100" name="组合 99"/>
              <p:cNvGrpSpPr/>
              <p:nvPr/>
            </p:nvGrpSpPr>
            <p:grpSpPr>
              <a:xfrm>
                <a:off x="5138963" y="489126"/>
                <a:ext cx="49306" cy="329693"/>
                <a:chOff x="5138963" y="489126"/>
                <a:chExt cx="49306" cy="329693"/>
              </a:xfrm>
            </p:grpSpPr>
            <p:sp>
              <p:nvSpPr>
                <p:cNvPr id="104" name="椭圆 10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5" name="椭圆 10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01" name="组合 100"/>
              <p:cNvGrpSpPr/>
              <p:nvPr/>
            </p:nvGrpSpPr>
            <p:grpSpPr>
              <a:xfrm>
                <a:off x="326687" y="399838"/>
                <a:ext cx="49306" cy="329693"/>
                <a:chOff x="5138963" y="489126"/>
                <a:chExt cx="49306" cy="329693"/>
              </a:xfrm>
            </p:grpSpPr>
            <p:sp>
              <p:nvSpPr>
                <p:cNvPr id="102" name="椭圆 101"/>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3" name="椭圆 102"/>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wipe(left)">
                                      <p:cBhvr>
                                        <p:cTn id="7" dur="500"/>
                                        <p:tgtEl>
                                          <p:spTgt spid="9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1" name="矩形 40"/>
          <p:cNvSpPr/>
          <p:nvPr/>
        </p:nvSpPr>
        <p:spPr>
          <a:xfrm>
            <a:off x="2902804" y="1552475"/>
            <a:ext cx="8194687" cy="5059847"/>
          </a:xfrm>
          <a:prstGeom prst="rect">
            <a:avLst/>
          </a:prstGeom>
        </p:spPr>
        <p:txBody>
          <a:bodyPr wrap="square">
            <a:spAutoFit/>
          </a:bodyPr>
          <a:lstStyle/>
          <a:p>
            <a:pPr marL="358775" indent="-452755">
              <a:lnSpc>
                <a:spcPct val="95000"/>
              </a:lnSpc>
              <a:buFont typeface="Wingdings" panose="05000000000000000000" pitchFamily="2" charset="2"/>
              <a:buNone/>
            </a:pPr>
            <a:r>
              <a:rPr lang="en-US" altLang="zh-CN" sz="2400" dirty="0">
                <a:cs typeface="+mn-ea"/>
                <a:sym typeface="+mn-lt"/>
              </a:rPr>
              <a:t>class </a:t>
            </a:r>
            <a:r>
              <a:rPr lang="en-US" altLang="zh-CN" sz="2400" dirty="0" err="1">
                <a:cs typeface="+mn-ea"/>
                <a:sym typeface="+mn-lt"/>
              </a:rPr>
              <a:t>IntArray</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a:t>
            </a:r>
            <a:endParaRPr lang="en-US" altLang="zh-CN" sz="2400" dirty="0">
              <a:cs typeface="+mn-ea"/>
              <a:sym typeface="+mn-lt"/>
            </a:endParaRPr>
          </a:p>
          <a:p>
            <a:pPr marL="358775" indent="-452755">
              <a:buNone/>
            </a:pPr>
            <a:r>
              <a:rPr lang="en-US" altLang="zh-CN" sz="2400" dirty="0">
                <a:cs typeface="+mn-ea"/>
                <a:sym typeface="+mn-lt"/>
              </a:rPr>
              <a:t>private:</a:t>
            </a:r>
            <a:endParaRPr lang="en-US" altLang="zh-CN" sz="2400" dirty="0">
              <a:cs typeface="+mn-ea"/>
              <a:sym typeface="+mn-lt"/>
            </a:endParaRPr>
          </a:p>
          <a:p>
            <a:pPr marL="358775" indent="-452755">
              <a:buNone/>
            </a:pPr>
            <a:r>
              <a:rPr lang="en-US" altLang="zh-CN" sz="2400" dirty="0">
                <a:cs typeface="+mn-ea"/>
                <a:sym typeface="+mn-lt"/>
              </a:rPr>
              <a:t>	int </a:t>
            </a:r>
            <a:r>
              <a:rPr lang="en-US" altLang="zh-CN" sz="2400" dirty="0" err="1">
                <a:cs typeface="+mn-ea"/>
                <a:sym typeface="+mn-lt"/>
              </a:rPr>
              <a:t>m_size</a:t>
            </a:r>
            <a:r>
              <a:rPr lang="en-US" altLang="zh-CN" sz="2400" dirty="0">
                <a:cs typeface="+mn-ea"/>
                <a:sym typeface="+mn-lt"/>
              </a:rPr>
              <a:t>;</a:t>
            </a:r>
            <a:endParaRPr lang="en-US" altLang="zh-CN" sz="2400" dirty="0">
              <a:cs typeface="+mn-ea"/>
              <a:sym typeface="+mn-lt"/>
            </a:endParaRPr>
          </a:p>
          <a:p>
            <a:pPr marL="358775" indent="-452755">
              <a:buNone/>
            </a:pPr>
            <a:r>
              <a:rPr lang="en-US" altLang="zh-CN" sz="2400" dirty="0">
                <a:cs typeface="+mn-ea"/>
                <a:sym typeface="+mn-lt"/>
              </a:rPr>
              <a:t>	int *</a:t>
            </a:r>
            <a:r>
              <a:rPr lang="en-US" altLang="zh-CN" sz="2400" dirty="0" err="1">
                <a:cs typeface="+mn-ea"/>
                <a:sym typeface="+mn-lt"/>
              </a:rPr>
              <a:t>m_ptr</a:t>
            </a:r>
            <a:r>
              <a:rPr lang="en-US" altLang="zh-CN" sz="2400" dirty="0">
                <a:cs typeface="+mn-ea"/>
                <a:sym typeface="+mn-lt"/>
              </a:rPr>
              <a:t>;</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public:</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(int </a:t>
            </a:r>
            <a:r>
              <a:rPr lang="en-US" altLang="zh-CN" sz="2400" dirty="0" err="1">
                <a:cs typeface="+mn-ea"/>
                <a:sym typeface="+mn-lt"/>
              </a:rPr>
              <a:t>sz</a:t>
            </a:r>
            <a:r>
              <a:rPr lang="en-US" altLang="zh-CN" sz="2400" dirty="0">
                <a:cs typeface="+mn-ea"/>
                <a:sym typeface="+mn-lt"/>
              </a:rPr>
              <a:t>) //</a:t>
            </a:r>
            <a:r>
              <a:rPr lang="zh-CN" altLang="en-US" sz="2400" dirty="0">
                <a:cs typeface="+mn-ea"/>
                <a:sym typeface="+mn-lt"/>
              </a:rPr>
              <a:t>有参构造函数</a:t>
            </a:r>
            <a:endParaRPr lang="zh-CN" altLang="en-US" sz="2400" dirty="0">
              <a:cs typeface="+mn-ea"/>
              <a:sym typeface="+mn-lt"/>
            </a:endParaRPr>
          </a:p>
          <a:p>
            <a:pPr marL="358775" indent="-452755">
              <a:lnSpc>
                <a:spcPct val="95000"/>
              </a:lnSpc>
              <a:buFont typeface="Wingdings" panose="05000000000000000000" pitchFamily="2" charset="2"/>
              <a:buNone/>
            </a:pPr>
            <a:r>
              <a:rPr lang="zh-CN" altLang="en-US" sz="2400" dirty="0">
                <a:cs typeface="+mn-ea"/>
                <a:sym typeface="+mn-lt"/>
              </a:rPr>
              <a:t>	</a:t>
            </a:r>
            <a:r>
              <a:rPr lang="en-US" altLang="zh-CN" sz="2400" dirty="0">
                <a:cs typeface="+mn-ea"/>
                <a:sym typeface="+mn-lt"/>
              </a:rPr>
              <a:t>{	</a:t>
            </a:r>
            <a:r>
              <a:rPr lang="en-US" altLang="zh-CN" sz="2400" dirty="0" err="1">
                <a:cs typeface="+mn-ea"/>
                <a:sym typeface="+mn-lt"/>
              </a:rPr>
              <a:t>m_size</a:t>
            </a:r>
            <a:r>
              <a:rPr lang="en-US" altLang="zh-CN" sz="2400" dirty="0">
                <a:cs typeface="+mn-ea"/>
                <a:sym typeface="+mn-lt"/>
              </a:rPr>
              <a:t>=</a:t>
            </a:r>
            <a:r>
              <a:rPr lang="en-US" altLang="zh-CN" sz="2400" dirty="0" err="1">
                <a:cs typeface="+mn-ea"/>
                <a:sym typeface="+mn-lt"/>
              </a:rPr>
              <a:t>sz</a:t>
            </a:r>
            <a:r>
              <a:rPr lang="en-US" altLang="zh-CN" sz="2400" dirty="0">
                <a:cs typeface="+mn-ea"/>
                <a:sym typeface="+mn-lt"/>
              </a:rPr>
              <a:t>;</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		</a:t>
            </a:r>
            <a:r>
              <a:rPr lang="en-US" altLang="zh-CN" sz="2400" dirty="0" err="1">
                <a:solidFill>
                  <a:srgbClr val="FF0000"/>
                </a:solidFill>
                <a:cs typeface="+mn-ea"/>
                <a:sym typeface="+mn-lt"/>
              </a:rPr>
              <a:t>m_ptr</a:t>
            </a:r>
            <a:r>
              <a:rPr lang="en-US" altLang="zh-CN" sz="2400" dirty="0">
                <a:solidFill>
                  <a:srgbClr val="FF0000"/>
                </a:solidFill>
                <a:cs typeface="+mn-ea"/>
                <a:sym typeface="+mn-lt"/>
              </a:rPr>
              <a:t>=new int[</a:t>
            </a:r>
            <a:r>
              <a:rPr lang="en-US" altLang="zh-CN" sz="2400" dirty="0" err="1">
                <a:solidFill>
                  <a:srgbClr val="FF0000"/>
                </a:solidFill>
                <a:cs typeface="+mn-ea"/>
                <a:sym typeface="+mn-lt"/>
              </a:rPr>
              <a:t>sz</a:t>
            </a:r>
            <a:r>
              <a:rPr lang="en-US" altLang="zh-CN" sz="2400" dirty="0">
                <a:solidFill>
                  <a:srgbClr val="FF0000"/>
                </a:solidFill>
                <a:cs typeface="+mn-ea"/>
                <a:sym typeface="+mn-lt"/>
              </a:rPr>
              <a:t>];  </a:t>
            </a:r>
            <a:r>
              <a:rPr lang="en-US" altLang="zh-CN" sz="2400" dirty="0">
                <a:cs typeface="+mn-ea"/>
                <a:sym typeface="+mn-lt"/>
              </a:rPr>
              <a:t>//</a:t>
            </a:r>
            <a:r>
              <a:rPr lang="zh-CN" altLang="en-US" sz="2400" dirty="0">
                <a:cs typeface="+mn-ea"/>
                <a:sym typeface="+mn-lt"/>
              </a:rPr>
              <a:t>动态分配数组的内存空间</a:t>
            </a:r>
            <a:endParaRPr lang="zh-CN" altLang="en-US" sz="2400" dirty="0">
              <a:cs typeface="+mn-ea"/>
              <a:sym typeface="+mn-lt"/>
            </a:endParaRPr>
          </a:p>
          <a:p>
            <a:pPr marL="358775" indent="-452755">
              <a:lnSpc>
                <a:spcPct val="95000"/>
              </a:lnSpc>
              <a:buFont typeface="Wingdings" panose="05000000000000000000" pitchFamily="2" charset="2"/>
              <a:buNone/>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 //</a:t>
            </a:r>
            <a:r>
              <a:rPr lang="zh-CN" altLang="en-US" sz="2400" dirty="0">
                <a:cs typeface="+mn-ea"/>
                <a:sym typeface="+mn-lt"/>
              </a:rPr>
              <a:t>无参构造函数</a:t>
            </a:r>
            <a:endParaRPr lang="zh-CN" altLang="en-US" sz="2400" dirty="0">
              <a:cs typeface="+mn-ea"/>
              <a:sym typeface="+mn-lt"/>
            </a:endParaRPr>
          </a:p>
          <a:p>
            <a:pPr marL="358775" indent="-452755">
              <a:lnSpc>
                <a:spcPct val="95000"/>
              </a:lnSpc>
              <a:buFont typeface="Wingdings" panose="05000000000000000000" pitchFamily="2" charset="2"/>
              <a:buNone/>
            </a:pPr>
            <a:r>
              <a:rPr lang="zh-CN" altLang="en-US" sz="2400" dirty="0">
                <a:cs typeface="+mn-ea"/>
                <a:sym typeface="+mn-lt"/>
              </a:rPr>
              <a:t>	</a:t>
            </a:r>
            <a:r>
              <a:rPr lang="en-US" altLang="zh-CN" sz="2400" dirty="0">
                <a:cs typeface="+mn-ea"/>
                <a:sym typeface="+mn-lt"/>
              </a:rPr>
              <a:t>{	</a:t>
            </a:r>
            <a:r>
              <a:rPr lang="en-US" altLang="zh-CN" sz="2400" dirty="0" err="1">
                <a:cs typeface="+mn-ea"/>
                <a:sym typeface="+mn-lt"/>
              </a:rPr>
              <a:t>m_size</a:t>
            </a:r>
            <a:r>
              <a:rPr lang="en-US" altLang="zh-CN" sz="2400" dirty="0">
                <a:cs typeface="+mn-ea"/>
                <a:sym typeface="+mn-lt"/>
              </a:rPr>
              <a:t>=10;</a:t>
            </a:r>
            <a:endParaRPr lang="en-US" altLang="zh-CN" sz="2400" dirty="0">
              <a:cs typeface="+mn-ea"/>
              <a:sym typeface="+mn-lt"/>
            </a:endParaRPr>
          </a:p>
          <a:p>
            <a:pPr marL="358775" indent="-452755">
              <a:lnSpc>
                <a:spcPct val="95000"/>
              </a:lnSpc>
              <a:buFont typeface="Wingdings" panose="05000000000000000000" pitchFamily="2" charset="2"/>
              <a:buNone/>
            </a:pPr>
            <a:r>
              <a:rPr lang="en-US" altLang="zh-CN" sz="2400" dirty="0">
                <a:cs typeface="+mn-ea"/>
                <a:sym typeface="+mn-lt"/>
              </a:rPr>
              <a:t>		</a:t>
            </a:r>
            <a:r>
              <a:rPr lang="en-US" altLang="zh-CN" sz="2400" dirty="0" err="1">
                <a:solidFill>
                  <a:srgbClr val="FF0000"/>
                </a:solidFill>
                <a:cs typeface="+mn-ea"/>
                <a:sym typeface="+mn-lt"/>
              </a:rPr>
              <a:t>m_ptr</a:t>
            </a:r>
            <a:r>
              <a:rPr lang="en-US" altLang="zh-CN" sz="2400" dirty="0">
                <a:solidFill>
                  <a:srgbClr val="FF0000"/>
                </a:solidFill>
                <a:cs typeface="+mn-ea"/>
                <a:sym typeface="+mn-lt"/>
              </a:rPr>
              <a:t>=new int[</a:t>
            </a:r>
            <a:r>
              <a:rPr lang="en-US" altLang="zh-CN" sz="2400" dirty="0" err="1">
                <a:solidFill>
                  <a:srgbClr val="FF0000"/>
                </a:solidFill>
                <a:cs typeface="+mn-ea"/>
                <a:sym typeface="+mn-lt"/>
              </a:rPr>
              <a:t>m_size</a:t>
            </a:r>
            <a:r>
              <a:rPr lang="en-US" altLang="zh-CN" sz="2400" dirty="0">
                <a:solidFill>
                  <a:srgbClr val="FF0000"/>
                </a:solidFill>
                <a:cs typeface="+mn-ea"/>
                <a:sym typeface="+mn-lt"/>
              </a:rPr>
              <a:t>]; </a:t>
            </a:r>
            <a:r>
              <a:rPr lang="en-US" altLang="zh-CN" sz="2200" dirty="0">
                <a:cs typeface="+mn-ea"/>
                <a:sym typeface="+mn-lt"/>
              </a:rPr>
              <a:t>//</a:t>
            </a:r>
            <a:r>
              <a:rPr lang="zh-CN" altLang="en-US" sz="2200" dirty="0">
                <a:cs typeface="+mn-ea"/>
                <a:sym typeface="+mn-lt"/>
              </a:rPr>
              <a:t>动态分配数组的内存空间</a:t>
            </a:r>
            <a:endParaRPr lang="zh-CN" altLang="en-US" sz="2200" dirty="0">
              <a:cs typeface="+mn-ea"/>
              <a:sym typeface="+mn-lt"/>
            </a:endParaRPr>
          </a:p>
          <a:p>
            <a:pPr marL="358775" indent="-452755">
              <a:lnSpc>
                <a:spcPct val="95000"/>
              </a:lnSpc>
              <a:buFont typeface="Wingdings" panose="05000000000000000000" pitchFamily="2" charset="2"/>
              <a:buNone/>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p:txBody>
      </p:sp>
      <p:grpSp>
        <p:nvGrpSpPr>
          <p:cNvPr id="42" name="组合 41"/>
          <p:cNvGrpSpPr/>
          <p:nvPr/>
        </p:nvGrpSpPr>
        <p:grpSpPr>
          <a:xfrm>
            <a:off x="531854" y="555626"/>
            <a:ext cx="3618941" cy="876848"/>
            <a:chOff x="303309" y="247818"/>
            <a:chExt cx="4934036" cy="725466"/>
          </a:xfrm>
        </p:grpSpPr>
        <p:sp>
          <p:nvSpPr>
            <p:cNvPr id="43" name="文本框 42"/>
            <p:cNvSpPr txBox="1"/>
            <p:nvPr/>
          </p:nvSpPr>
          <p:spPr bwMode="auto">
            <a:xfrm>
              <a:off x="1038109" y="404910"/>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en-US" altLang="zh-CN" sz="2400" kern="0" dirty="0" err="1">
                  <a:solidFill>
                    <a:srgbClr val="0070C0"/>
                  </a:solidFill>
                  <a:cs typeface="+mn-ea"/>
                  <a:sym typeface="+mn-lt"/>
                </a:rPr>
                <a:t>IntArray</a:t>
              </a:r>
              <a:r>
                <a:rPr lang="zh-CN" altLang="en-US" sz="2400" kern="0" dirty="0">
                  <a:solidFill>
                    <a:srgbClr val="0070C0"/>
                  </a:solidFill>
                  <a:cs typeface="+mn-ea"/>
                  <a:sym typeface="+mn-lt"/>
                </a:rPr>
                <a:t>类的定义</a:t>
              </a:r>
              <a:endParaRPr lang="zh-CN" altLang="en-US" sz="2400" kern="0" dirty="0">
                <a:solidFill>
                  <a:srgbClr val="0070C0"/>
                </a:solidFill>
                <a:cs typeface="+mn-ea"/>
                <a:sym typeface="+mn-lt"/>
              </a:endParaRPr>
            </a:p>
          </p:txBody>
        </p:sp>
        <p:grpSp>
          <p:nvGrpSpPr>
            <p:cNvPr id="45" name="组合 44"/>
            <p:cNvGrpSpPr/>
            <p:nvPr/>
          </p:nvGrpSpPr>
          <p:grpSpPr>
            <a:xfrm>
              <a:off x="303309" y="247818"/>
              <a:ext cx="4934036" cy="725466"/>
              <a:chOff x="303309" y="247818"/>
              <a:chExt cx="4934036" cy="725466"/>
            </a:xfrm>
          </p:grpSpPr>
          <p:grpSp>
            <p:nvGrpSpPr>
              <p:cNvPr id="46" name="组合 45"/>
              <p:cNvGrpSpPr/>
              <p:nvPr/>
            </p:nvGrpSpPr>
            <p:grpSpPr>
              <a:xfrm>
                <a:off x="349799" y="247818"/>
                <a:ext cx="4791980" cy="261575"/>
                <a:chOff x="349799" y="247818"/>
                <a:chExt cx="4791980" cy="261575"/>
              </a:xfrm>
            </p:grpSpPr>
            <p:cxnSp>
              <p:nvCxnSpPr>
                <p:cNvPr id="65" name="直接连接符 6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6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0" name="任意多边形: 形状 6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349799" y="711709"/>
                <a:ext cx="4815092" cy="261575"/>
                <a:chOff x="358852" y="925118"/>
                <a:chExt cx="4815092" cy="261575"/>
              </a:xfrm>
            </p:grpSpPr>
            <p:cxnSp>
              <p:nvCxnSpPr>
                <p:cNvPr id="58" name="直接连接符 5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6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64" name="任意多边形: 形状 6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2" name="组合 51"/>
              <p:cNvGrpSpPr/>
              <p:nvPr/>
            </p:nvGrpSpPr>
            <p:grpSpPr>
              <a:xfrm>
                <a:off x="5102913" y="489126"/>
                <a:ext cx="134432" cy="329693"/>
                <a:chOff x="5102913" y="489126"/>
                <a:chExt cx="134432" cy="329693"/>
              </a:xfrm>
            </p:grpSpPr>
            <p:sp>
              <p:nvSpPr>
                <p:cNvPr id="56" name="椭圆 55"/>
                <p:cNvSpPr/>
                <p:nvPr/>
              </p:nvSpPr>
              <p:spPr>
                <a:xfrm>
                  <a:off x="5138961" y="769513"/>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7" name="椭圆 56"/>
                <p:cNvSpPr/>
                <p:nvPr/>
              </p:nvSpPr>
              <p:spPr>
                <a:xfrm>
                  <a:off x="5102913" y="489126"/>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53" name="组合 52"/>
              <p:cNvGrpSpPr/>
              <p:nvPr/>
            </p:nvGrpSpPr>
            <p:grpSpPr>
              <a:xfrm>
                <a:off x="303309" y="399838"/>
                <a:ext cx="72684" cy="329693"/>
                <a:chOff x="5115585" y="489126"/>
                <a:chExt cx="72684" cy="329693"/>
              </a:xfrm>
            </p:grpSpPr>
            <p:sp>
              <p:nvSpPr>
                <p:cNvPr id="54" name="椭圆 53"/>
                <p:cNvSpPr/>
                <p:nvPr/>
              </p:nvSpPr>
              <p:spPr>
                <a:xfrm>
                  <a:off x="5115585"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5" name="椭圆 54"/>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grpSp>
        <p:nvGrpSpPr>
          <p:cNvPr id="32" name="组合 31"/>
          <p:cNvGrpSpPr/>
          <p:nvPr/>
        </p:nvGrpSpPr>
        <p:grpSpPr>
          <a:xfrm>
            <a:off x="549001" y="555626"/>
            <a:ext cx="3565799" cy="876848"/>
            <a:chOff x="326687" y="247818"/>
            <a:chExt cx="4861582" cy="725466"/>
          </a:xfrm>
        </p:grpSpPr>
        <p:sp>
          <p:nvSpPr>
            <p:cNvPr id="33" name="文本框 3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类的常量成员</a:t>
              </a:r>
              <a:endParaRPr lang="zh-CN" altLang="en-US" sz="2400" kern="0" dirty="0">
                <a:solidFill>
                  <a:srgbClr val="0070C0"/>
                </a:solidFill>
                <a:cs typeface="+mn-ea"/>
                <a:sym typeface="+mn-lt"/>
              </a:endParaRPr>
            </a:p>
          </p:txBody>
        </p:sp>
        <p:grpSp>
          <p:nvGrpSpPr>
            <p:cNvPr id="34" name="组合 33"/>
            <p:cNvGrpSpPr/>
            <p:nvPr/>
          </p:nvGrpSpPr>
          <p:grpSpPr>
            <a:xfrm>
              <a:off x="326687" y="247818"/>
              <a:ext cx="4861582" cy="725466"/>
              <a:chOff x="326687" y="247818"/>
              <a:chExt cx="4861582" cy="725466"/>
            </a:xfrm>
          </p:grpSpPr>
          <p:grpSp>
            <p:nvGrpSpPr>
              <p:cNvPr id="35" name="组合 34"/>
              <p:cNvGrpSpPr/>
              <p:nvPr/>
            </p:nvGrpSpPr>
            <p:grpSpPr>
              <a:xfrm>
                <a:off x="349799" y="247818"/>
                <a:ext cx="4791980" cy="261575"/>
                <a:chOff x="349799" y="247818"/>
                <a:chExt cx="4791980" cy="261575"/>
              </a:xfrm>
            </p:grpSpPr>
            <p:cxnSp>
              <p:nvCxnSpPr>
                <p:cNvPr id="50" name="直接连接符 4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5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55" name="任意多边形: 形状 5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6" name="组合 35"/>
              <p:cNvGrpSpPr/>
              <p:nvPr/>
            </p:nvGrpSpPr>
            <p:grpSpPr>
              <a:xfrm>
                <a:off x="349799" y="711709"/>
                <a:ext cx="4815092" cy="261575"/>
                <a:chOff x="358852" y="925118"/>
                <a:chExt cx="4815092" cy="261575"/>
              </a:xfrm>
            </p:grpSpPr>
            <p:cxnSp>
              <p:nvCxnSpPr>
                <p:cNvPr id="43" name="直接连接符 4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4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49" name="任意多边形: 形状 4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37" name="组合 36"/>
              <p:cNvGrpSpPr/>
              <p:nvPr/>
            </p:nvGrpSpPr>
            <p:grpSpPr>
              <a:xfrm>
                <a:off x="5138963" y="489126"/>
                <a:ext cx="49306" cy="329693"/>
                <a:chOff x="5138963" y="489126"/>
                <a:chExt cx="49306" cy="329693"/>
              </a:xfrm>
            </p:grpSpPr>
            <p:sp>
              <p:nvSpPr>
                <p:cNvPr id="41" name="椭圆 4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8" name="组合 37"/>
              <p:cNvGrpSpPr/>
              <p:nvPr/>
            </p:nvGrpSpPr>
            <p:grpSpPr>
              <a:xfrm>
                <a:off x="326687" y="399838"/>
                <a:ext cx="49306" cy="329693"/>
                <a:chOff x="5138963" y="489126"/>
                <a:chExt cx="49306" cy="329693"/>
              </a:xfrm>
            </p:grpSpPr>
            <p:sp>
              <p:nvSpPr>
                <p:cNvPr id="39" name="椭圆 3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
        <p:nvSpPr>
          <p:cNvPr id="2" name="矩形 1"/>
          <p:cNvSpPr/>
          <p:nvPr/>
        </p:nvSpPr>
        <p:spPr>
          <a:xfrm>
            <a:off x="2285120" y="1725988"/>
            <a:ext cx="8553738" cy="4119589"/>
          </a:xfrm>
          <a:prstGeom prst="rect">
            <a:avLst/>
          </a:prstGeom>
        </p:spPr>
        <p:txBody>
          <a:bodyPr wrap="square">
            <a:spAutoFit/>
          </a:bodyPr>
          <a:lstStyle/>
          <a:p>
            <a:pPr>
              <a:lnSpc>
                <a:spcPct val="90000"/>
              </a:lnSpc>
              <a:buFont typeface="Wingdings" panose="05000000000000000000" pitchFamily="2" charset="2"/>
              <a:buNone/>
            </a:pPr>
            <a:r>
              <a:rPr lang="en-US" altLang="zh-CN" sz="2400" dirty="0">
                <a:cs typeface="+mn-ea"/>
                <a:sym typeface="+mn-lt"/>
              </a:rPr>
              <a:t>class A</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private:</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	</a:t>
            </a:r>
            <a:r>
              <a:rPr lang="en-US" altLang="zh-CN" sz="2400" dirty="0">
                <a:solidFill>
                  <a:schemeClr val="accent1"/>
                </a:solidFill>
                <a:cs typeface="+mn-ea"/>
                <a:sym typeface="+mn-lt"/>
              </a:rPr>
              <a:t>const</a:t>
            </a:r>
            <a:r>
              <a:rPr lang="en-US" altLang="zh-CN" sz="2400" dirty="0">
                <a:cs typeface="+mn-ea"/>
                <a:sym typeface="+mn-lt"/>
              </a:rPr>
              <a:t> int a;				//</a:t>
            </a:r>
            <a:r>
              <a:rPr lang="zh-CN" altLang="en-US" sz="2400" dirty="0">
                <a:cs typeface="+mn-ea"/>
                <a:sym typeface="+mn-lt"/>
              </a:rPr>
              <a:t>私有常量数据成员</a:t>
            </a:r>
            <a:endParaRPr lang="zh-CN" altLang="en-US" sz="2400" dirty="0">
              <a:cs typeface="+mn-ea"/>
              <a:sym typeface="+mn-lt"/>
            </a:endParaRPr>
          </a:p>
          <a:p>
            <a:pPr>
              <a:lnSpc>
                <a:spcPct val="90000"/>
              </a:lnSpc>
              <a:buFont typeface="Wingdings" panose="05000000000000000000" pitchFamily="2" charset="2"/>
              <a:buNone/>
            </a:pPr>
            <a:r>
              <a:rPr lang="en-US" altLang="zh-CN" sz="2400" dirty="0">
                <a:cs typeface="+mn-ea"/>
                <a:sym typeface="+mn-lt"/>
              </a:rPr>
              <a:t>	int c;</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public:</a:t>
            </a:r>
            <a:endParaRPr lang="en-US" altLang="zh-CN" sz="2400" dirty="0">
              <a:cs typeface="+mn-ea"/>
              <a:sym typeface="+mn-lt"/>
            </a:endParaRPr>
          </a:p>
          <a:p>
            <a:pPr>
              <a:lnSpc>
                <a:spcPct val="90000"/>
              </a:lnSpc>
              <a:buNone/>
            </a:pPr>
            <a:r>
              <a:rPr lang="en-US" altLang="zh-CN" sz="2400" dirty="0">
                <a:cs typeface="+mn-ea"/>
                <a:sym typeface="+mn-lt"/>
              </a:rPr>
              <a:t>	</a:t>
            </a:r>
            <a:r>
              <a:rPr lang="en-US" altLang="zh-CN" sz="2400" dirty="0">
                <a:solidFill>
                  <a:schemeClr val="accent1"/>
                </a:solidFill>
                <a:cs typeface="+mn-ea"/>
                <a:sym typeface="+mn-lt"/>
              </a:rPr>
              <a:t>const</a:t>
            </a:r>
            <a:r>
              <a:rPr lang="en-US" altLang="zh-CN" sz="2400" dirty="0">
                <a:cs typeface="+mn-ea"/>
                <a:sym typeface="+mn-lt"/>
              </a:rPr>
              <a:t> int b;				//</a:t>
            </a:r>
            <a:r>
              <a:rPr lang="zh-CN" altLang="en-US" sz="2400" dirty="0">
                <a:cs typeface="+mn-ea"/>
                <a:sym typeface="+mn-lt"/>
              </a:rPr>
              <a:t>公有常量数据成员</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	A(int x, int y, int z):a(x),b(y)</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	{</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		c=z;</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	}</a:t>
            </a:r>
            <a:endParaRPr lang="en-US" altLang="zh-CN" sz="2400" dirty="0">
              <a:cs typeface="+mn-ea"/>
              <a:sym typeface="+mn-lt"/>
            </a:endParaRPr>
          </a:p>
          <a:p>
            <a:pPr>
              <a:lnSpc>
                <a:spcPts val="280"/>
              </a:lnSpc>
              <a:buFont typeface="Wingdings" panose="05000000000000000000" pitchFamily="2" charset="2"/>
              <a:buNone/>
            </a:pPr>
            <a:r>
              <a:rPr lang="en-US" altLang="zh-CN" sz="2400" dirty="0">
                <a:cs typeface="+mn-ea"/>
                <a:sym typeface="+mn-lt"/>
              </a:rPr>
              <a:t>	......</a:t>
            </a:r>
            <a:endParaRPr lang="en-US" altLang="zh-CN" sz="2400" dirty="0">
              <a:cs typeface="+mn-ea"/>
              <a:sym typeface="+mn-lt"/>
            </a:endParaRPr>
          </a:p>
          <a:p>
            <a:pPr>
              <a:lnSpc>
                <a:spcPct val="90000"/>
              </a:lnSpc>
              <a:buFont typeface="Wingdings" panose="05000000000000000000" pitchFamily="2" charset="2"/>
              <a:buNone/>
            </a:pPr>
            <a:r>
              <a:rPr lang="en-US" altLang="zh-CN" sz="2400" dirty="0">
                <a:cs typeface="+mn-ea"/>
                <a:sym typeface="+mn-lt"/>
              </a:rPr>
              <a:t>};</a:t>
            </a:r>
            <a:endParaRPr lang="en-US" altLang="zh-CN" sz="2400" dirty="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组合 80"/>
          <p:cNvGrpSpPr/>
          <p:nvPr/>
        </p:nvGrpSpPr>
        <p:grpSpPr>
          <a:xfrm>
            <a:off x="549001" y="555626"/>
            <a:ext cx="3565799" cy="876848"/>
            <a:chOff x="326687" y="247818"/>
            <a:chExt cx="4861582" cy="725466"/>
          </a:xfrm>
        </p:grpSpPr>
        <p:sp>
          <p:nvSpPr>
            <p:cNvPr id="82" name="文本框 81"/>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类的常量成员</a:t>
              </a:r>
              <a:endParaRPr lang="zh-CN" altLang="en-US" sz="2400" kern="0" dirty="0">
                <a:solidFill>
                  <a:srgbClr val="0070C0"/>
                </a:solidFill>
                <a:cs typeface="+mn-ea"/>
                <a:sym typeface="+mn-lt"/>
              </a:endParaRPr>
            </a:p>
          </p:txBody>
        </p:sp>
        <p:grpSp>
          <p:nvGrpSpPr>
            <p:cNvPr id="83" name="组合 82"/>
            <p:cNvGrpSpPr/>
            <p:nvPr/>
          </p:nvGrpSpPr>
          <p:grpSpPr>
            <a:xfrm>
              <a:off x="326687" y="247818"/>
              <a:ext cx="4861582" cy="725466"/>
              <a:chOff x="326687" y="247818"/>
              <a:chExt cx="4861582" cy="725466"/>
            </a:xfrm>
          </p:grpSpPr>
          <p:grpSp>
            <p:nvGrpSpPr>
              <p:cNvPr id="84" name="组合 83"/>
              <p:cNvGrpSpPr/>
              <p:nvPr/>
            </p:nvGrpSpPr>
            <p:grpSpPr>
              <a:xfrm>
                <a:off x="349799" y="247818"/>
                <a:ext cx="4791980" cy="261575"/>
                <a:chOff x="349799" y="247818"/>
                <a:chExt cx="4791980" cy="261575"/>
              </a:xfrm>
            </p:grpSpPr>
            <p:cxnSp>
              <p:nvCxnSpPr>
                <p:cNvPr id="99" name="直接连接符 98"/>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3" name="任意多边形: 形状 102"/>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104" name="任意多边形: 形状 103"/>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5" name="组合 84"/>
              <p:cNvGrpSpPr/>
              <p:nvPr/>
            </p:nvGrpSpPr>
            <p:grpSpPr>
              <a:xfrm>
                <a:off x="349799" y="711709"/>
                <a:ext cx="4815092" cy="261575"/>
                <a:chOff x="358852" y="925118"/>
                <a:chExt cx="4815092" cy="261575"/>
              </a:xfrm>
            </p:grpSpPr>
            <p:cxnSp>
              <p:nvCxnSpPr>
                <p:cNvPr id="92" name="直接连接符 9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7" name="任意多边形: 形状 96"/>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98" name="任意多边形: 形状 97"/>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86" name="组合 85"/>
              <p:cNvGrpSpPr/>
              <p:nvPr/>
            </p:nvGrpSpPr>
            <p:grpSpPr>
              <a:xfrm>
                <a:off x="5138963" y="489126"/>
                <a:ext cx="49306" cy="329693"/>
                <a:chOff x="5138963" y="489126"/>
                <a:chExt cx="49306" cy="329693"/>
              </a:xfrm>
            </p:grpSpPr>
            <p:sp>
              <p:nvSpPr>
                <p:cNvPr id="90" name="椭圆 89"/>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椭圆 90"/>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87" name="组合 86"/>
              <p:cNvGrpSpPr/>
              <p:nvPr/>
            </p:nvGrpSpPr>
            <p:grpSpPr>
              <a:xfrm>
                <a:off x="326687" y="399838"/>
                <a:ext cx="49306" cy="329693"/>
                <a:chOff x="5138963" y="489126"/>
                <a:chExt cx="49306" cy="329693"/>
              </a:xfrm>
            </p:grpSpPr>
            <p:sp>
              <p:nvSpPr>
                <p:cNvPr id="88" name="椭圆 8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9" name="椭圆 8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2" name="组合 1"/>
          <p:cNvGrpSpPr/>
          <p:nvPr/>
        </p:nvGrpSpPr>
        <p:grpSpPr>
          <a:xfrm>
            <a:off x="2461229" y="2193602"/>
            <a:ext cx="7675548" cy="3092225"/>
            <a:chOff x="2242675" y="2944100"/>
            <a:chExt cx="7269541" cy="3092225"/>
          </a:xfrm>
        </p:grpSpPr>
        <p:sp>
          <p:nvSpPr>
            <p:cNvPr id="80" name="Rectangle 3"/>
            <p:cNvSpPr txBox="1">
              <a:spLocks noChangeArrowheads="1"/>
            </p:cNvSpPr>
            <p:nvPr/>
          </p:nvSpPr>
          <p:spPr>
            <a:xfrm>
              <a:off x="2548931" y="3449919"/>
              <a:ext cx="6864561" cy="25864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cs typeface="+mn-ea"/>
                  <a:sym typeface="+mn-lt"/>
                </a:rPr>
                <a:t>在类外定义</a:t>
              </a:r>
              <a:r>
                <a:rPr lang="en-US" altLang="zh-CN" sz="2400" dirty="0">
                  <a:cs typeface="+mn-ea"/>
                  <a:sym typeface="+mn-lt"/>
                </a:rPr>
                <a:t>A</a:t>
              </a:r>
              <a:r>
                <a:rPr lang="zh-CN" altLang="en-US" sz="2400" dirty="0">
                  <a:cs typeface="+mn-ea"/>
                  <a:sym typeface="+mn-lt"/>
                </a:rPr>
                <a:t>类对象时，需要：</a:t>
              </a:r>
              <a:endParaRPr lang="zh-CN" altLang="en-US" sz="2400" dirty="0">
                <a:cs typeface="+mn-ea"/>
                <a:sym typeface="+mn-lt"/>
              </a:endParaRPr>
            </a:p>
            <a:p>
              <a:pPr marL="0" indent="0">
                <a:lnSpc>
                  <a:spcPct val="150000"/>
                </a:lnSpc>
                <a:buNone/>
              </a:pPr>
              <a:r>
                <a:rPr lang="zh-CN" altLang="en-US" sz="2400" dirty="0">
                  <a:cs typeface="+mn-ea"/>
                  <a:sym typeface="+mn-lt"/>
                </a:rPr>
                <a:t>	</a:t>
              </a:r>
              <a:r>
                <a:rPr lang="en-US" altLang="zh-CN" sz="2400" dirty="0">
                  <a:cs typeface="+mn-ea"/>
                  <a:sym typeface="+mn-lt"/>
                </a:rPr>
                <a:t>A obj(10,20,30);</a:t>
              </a:r>
              <a:endParaRPr lang="en-US" altLang="zh-CN" sz="2400" dirty="0">
                <a:cs typeface="+mn-ea"/>
                <a:sym typeface="+mn-lt"/>
              </a:endParaRPr>
            </a:p>
            <a:p>
              <a:pPr marL="0" indent="0">
                <a:lnSpc>
                  <a:spcPct val="150000"/>
                </a:lnSpc>
                <a:buNone/>
              </a:pPr>
              <a:r>
                <a:rPr lang="en-US" altLang="zh-CN" sz="2400" dirty="0" err="1">
                  <a:cs typeface="+mn-ea"/>
                  <a:sym typeface="+mn-lt"/>
                </a:rPr>
                <a:t>obj.a</a:t>
              </a:r>
              <a:r>
                <a:rPr lang="en-US" altLang="zh-CN" sz="2400" dirty="0">
                  <a:cs typeface="+mn-ea"/>
                  <a:sym typeface="+mn-lt"/>
                </a:rPr>
                <a:t> </a:t>
              </a:r>
              <a:r>
                <a:rPr lang="zh-CN" altLang="en-US" sz="2400" dirty="0">
                  <a:cs typeface="+mn-ea"/>
                  <a:sym typeface="+mn-lt"/>
                </a:rPr>
                <a:t>和</a:t>
              </a:r>
              <a:r>
                <a:rPr lang="en-US" altLang="zh-CN" sz="2400" dirty="0" err="1">
                  <a:cs typeface="+mn-ea"/>
                  <a:sym typeface="+mn-lt"/>
                </a:rPr>
                <a:t>obj.b</a:t>
              </a:r>
              <a:r>
                <a:rPr lang="en-US" altLang="zh-CN" sz="2400" dirty="0">
                  <a:cs typeface="+mn-ea"/>
                  <a:sym typeface="+mn-lt"/>
                </a:rPr>
                <a:t> </a:t>
              </a:r>
              <a:r>
                <a:rPr lang="zh-CN" altLang="en-US" sz="2400" dirty="0">
                  <a:cs typeface="+mn-ea"/>
                  <a:sym typeface="+mn-lt"/>
                </a:rPr>
                <a:t>的值分别是</a:t>
              </a:r>
              <a:r>
                <a:rPr lang="en-US" altLang="zh-CN" sz="2400" dirty="0">
                  <a:cs typeface="+mn-ea"/>
                  <a:sym typeface="+mn-lt"/>
                </a:rPr>
                <a:t>10</a:t>
              </a:r>
              <a:r>
                <a:rPr lang="zh-CN" altLang="en-US" sz="2400" dirty="0">
                  <a:cs typeface="+mn-ea"/>
                  <a:sym typeface="+mn-lt"/>
                </a:rPr>
                <a:t>和</a:t>
              </a:r>
              <a:r>
                <a:rPr lang="en-US" altLang="zh-CN" sz="2400" dirty="0">
                  <a:cs typeface="+mn-ea"/>
                  <a:sym typeface="+mn-lt"/>
                </a:rPr>
                <a:t>20</a:t>
              </a:r>
              <a:r>
                <a:rPr lang="zh-CN" altLang="en-US" sz="2400" dirty="0">
                  <a:cs typeface="+mn-ea"/>
                  <a:sym typeface="+mn-lt"/>
                </a:rPr>
                <a:t>，而且不允许改变。</a:t>
              </a:r>
              <a:endParaRPr lang="zh-CN" altLang="en-US" sz="2400" dirty="0">
                <a:cs typeface="+mn-ea"/>
                <a:sym typeface="+mn-lt"/>
              </a:endParaRPr>
            </a:p>
          </p:txBody>
        </p:sp>
        <p:grpSp>
          <p:nvGrpSpPr>
            <p:cNvPr id="32" name="组合 31"/>
            <p:cNvGrpSpPr/>
            <p:nvPr/>
          </p:nvGrpSpPr>
          <p:grpSpPr>
            <a:xfrm>
              <a:off x="2242675" y="2944100"/>
              <a:ext cx="7269541" cy="3066614"/>
              <a:chOff x="1584402" y="1903846"/>
              <a:chExt cx="9062674" cy="3823037"/>
            </a:xfrm>
          </p:grpSpPr>
          <p:grpSp>
            <p:nvGrpSpPr>
              <p:cNvPr id="33" name="组合 32"/>
              <p:cNvGrpSpPr/>
              <p:nvPr/>
            </p:nvGrpSpPr>
            <p:grpSpPr>
              <a:xfrm>
                <a:off x="1584402" y="3589771"/>
                <a:ext cx="9062674" cy="2137112"/>
                <a:chOff x="1584402" y="3589771"/>
                <a:chExt cx="9062674" cy="2137112"/>
              </a:xfrm>
            </p:grpSpPr>
            <p:sp>
              <p:nvSpPr>
                <p:cNvPr id="44" name="任意多边形: 形状 4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9" name="任意多边形: 形状 4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flipH="1" flipV="1">
                <a:off x="1584402" y="1903846"/>
                <a:ext cx="9062674" cy="2137112"/>
                <a:chOff x="1584402" y="3589771"/>
                <a:chExt cx="9062674" cy="2137112"/>
              </a:xfrm>
            </p:grpSpPr>
            <p:sp>
              <p:nvSpPr>
                <p:cNvPr id="35" name="任意多边形: 形状 34"/>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3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 name="任意多边形: 形状 3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形状 4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wipe(left)">
                                      <p:cBhvr>
                                        <p:cTn id="7" dur="500"/>
                                        <p:tgtEl>
                                          <p:spTgt spid="8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983070" y="1892631"/>
            <a:ext cx="8756648" cy="554410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ts val="4000"/>
              </a:lnSpc>
              <a:spcBef>
                <a:spcPts val="0"/>
              </a:spcBef>
              <a:buClr>
                <a:srgbClr val="7030A0"/>
              </a:buClr>
              <a:buFont typeface="Arial" panose="020B0604020202020204" pitchFamily="34" charset="0"/>
              <a:buNone/>
            </a:pPr>
            <a:endParaRPr lang="zh-CN" altLang="zh-CN" sz="2400" dirty="0">
              <a:solidFill>
                <a:schemeClr val="tx2"/>
              </a:solidFill>
              <a:cs typeface="+mn-ea"/>
              <a:sym typeface="+mn-lt"/>
            </a:endParaRPr>
          </a:p>
        </p:txBody>
      </p:sp>
      <p:grpSp>
        <p:nvGrpSpPr>
          <p:cNvPr id="54" name="组合 53"/>
          <p:cNvGrpSpPr/>
          <p:nvPr/>
        </p:nvGrpSpPr>
        <p:grpSpPr>
          <a:xfrm>
            <a:off x="549001" y="555626"/>
            <a:ext cx="3565799" cy="876848"/>
            <a:chOff x="326687" y="247818"/>
            <a:chExt cx="4861582" cy="725466"/>
          </a:xfrm>
        </p:grpSpPr>
        <p:sp>
          <p:nvSpPr>
            <p:cNvPr id="55" name="文本框 54"/>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类的常量成员</a:t>
              </a:r>
              <a:endParaRPr lang="zh-CN" altLang="en-US" sz="2400" kern="0" dirty="0">
                <a:solidFill>
                  <a:srgbClr val="0070C0"/>
                </a:solidFill>
                <a:cs typeface="+mn-ea"/>
                <a:sym typeface="+mn-lt"/>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27" name="组合 43"/>
          <p:cNvGrpSpPr/>
          <p:nvPr/>
        </p:nvGrpSpPr>
        <p:grpSpPr>
          <a:xfrm>
            <a:off x="1789632" y="1740231"/>
            <a:ext cx="9281780" cy="4640861"/>
            <a:chOff x="6254885" y="2200155"/>
            <a:chExt cx="4976495" cy="3459162"/>
          </a:xfrm>
        </p:grpSpPr>
        <p:sp>
          <p:nvSpPr>
            <p:cNvPr id="28" name="Rectangle 3"/>
            <p:cNvSpPr txBox="1">
              <a:spLocks noChangeArrowheads="1"/>
            </p:cNvSpPr>
            <p:nvPr/>
          </p:nvSpPr>
          <p:spPr>
            <a:xfrm>
              <a:off x="6537788" y="2462603"/>
              <a:ext cx="4434812" cy="306698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4000"/>
                </a:lnSpc>
                <a:spcBef>
                  <a:spcPts val="0"/>
                </a:spcBef>
                <a:buNone/>
              </a:pPr>
              <a:r>
                <a:rPr lang="zh-CN" altLang="en-US" sz="2400" dirty="0">
                  <a:cs typeface="+mn-ea"/>
                  <a:sym typeface="+mn-lt"/>
                </a:rPr>
                <a:t>（</a:t>
              </a:r>
              <a:r>
                <a:rPr lang="en-US" altLang="zh-CN" sz="2400" dirty="0">
                  <a:cs typeface="+mn-ea"/>
                  <a:sym typeface="+mn-lt"/>
                </a:rPr>
                <a:t>2</a:t>
              </a:r>
              <a:r>
                <a:rPr lang="zh-CN" altLang="en-US" sz="2400" dirty="0">
                  <a:cs typeface="+mn-ea"/>
                  <a:sym typeface="+mn-lt"/>
                </a:rPr>
                <a:t>）常量成员函数</a:t>
              </a:r>
              <a:endParaRPr lang="en-US" altLang="zh-CN" sz="2400" dirty="0">
                <a:cs typeface="+mn-ea"/>
                <a:sym typeface="+mn-lt"/>
              </a:endParaRPr>
            </a:p>
            <a:p>
              <a:pPr marL="0" indent="0">
                <a:lnSpc>
                  <a:spcPts val="4000"/>
                </a:lnSpc>
                <a:spcBef>
                  <a:spcPts val="0"/>
                </a:spcBef>
                <a:buNone/>
              </a:pPr>
              <a:r>
                <a:rPr lang="zh-CN" altLang="en-US" sz="2400" dirty="0">
                  <a:cs typeface="+mn-ea"/>
                  <a:sym typeface="+mn-lt"/>
                </a:rPr>
                <a:t>类的常量成员函数是被声明为</a:t>
              </a:r>
              <a:r>
                <a:rPr lang="en-US" altLang="zh-CN" sz="2400" dirty="0" err="1">
                  <a:cs typeface="+mn-ea"/>
                  <a:sym typeface="+mn-lt"/>
                </a:rPr>
                <a:t>const</a:t>
              </a:r>
              <a:r>
                <a:rPr lang="zh-CN" altLang="en-US" sz="2400" dirty="0">
                  <a:cs typeface="+mn-ea"/>
                  <a:sym typeface="+mn-lt"/>
                </a:rPr>
                <a:t>类型的成员函数。</a:t>
              </a:r>
              <a:endParaRPr lang="en-US" altLang="zh-CN" sz="2400" dirty="0">
                <a:cs typeface="+mn-ea"/>
                <a:sym typeface="+mn-lt"/>
              </a:endParaRPr>
            </a:p>
            <a:p>
              <a:pPr marL="0" indent="0">
                <a:lnSpc>
                  <a:spcPts val="4000"/>
                </a:lnSpc>
                <a:spcBef>
                  <a:spcPts val="0"/>
                </a:spcBef>
                <a:buNone/>
              </a:pPr>
              <a:r>
                <a:rPr lang="zh-CN" altLang="en-US" sz="2400" dirty="0">
                  <a:cs typeface="+mn-ea"/>
                  <a:sym typeface="+mn-lt"/>
                </a:rPr>
                <a:t>常量成员函数只有权读取对象的数据成员，但无权修改对象数据成员的值。</a:t>
              </a:r>
              <a:endParaRPr lang="zh-CN" altLang="en-US" sz="2400" dirty="0">
                <a:cs typeface="+mn-ea"/>
                <a:sym typeface="+mn-lt"/>
              </a:endParaRPr>
            </a:p>
            <a:p>
              <a:pPr marL="0" indent="0">
                <a:lnSpc>
                  <a:spcPts val="4000"/>
                </a:lnSpc>
                <a:spcBef>
                  <a:spcPts val="0"/>
                </a:spcBef>
                <a:buNone/>
              </a:pPr>
              <a:r>
                <a:rPr lang="zh-CN" altLang="en-US" sz="2400" dirty="0">
                  <a:cs typeface="+mn-ea"/>
                  <a:sym typeface="+mn-lt"/>
                </a:rPr>
                <a:t>类的常量成员函数的声明形式如下：</a:t>
              </a:r>
              <a:endParaRPr lang="zh-CN" altLang="en-US" sz="2400" dirty="0">
                <a:cs typeface="+mn-ea"/>
                <a:sym typeface="+mn-lt"/>
              </a:endParaRPr>
            </a:p>
            <a:p>
              <a:pPr marL="0" indent="0">
                <a:lnSpc>
                  <a:spcPts val="4000"/>
                </a:lnSpc>
                <a:spcBef>
                  <a:spcPts val="0"/>
                </a:spcBef>
                <a:buNone/>
              </a:pPr>
              <a:r>
                <a:rPr lang="en-US" altLang="zh-CN" sz="2400" dirty="0">
                  <a:cs typeface="+mn-ea"/>
                  <a:sym typeface="+mn-lt"/>
                </a:rPr>
                <a:t>	</a:t>
              </a:r>
              <a:r>
                <a:rPr lang="en-US" altLang="zh-CN" sz="2400" dirty="0">
                  <a:solidFill>
                    <a:srgbClr val="0070C0"/>
                  </a:solidFill>
                  <a:cs typeface="+mn-ea"/>
                  <a:sym typeface="+mn-lt"/>
                </a:rPr>
                <a:t>&lt;</a:t>
              </a:r>
              <a:r>
                <a:rPr lang="zh-CN" altLang="en-US" sz="2400" dirty="0">
                  <a:solidFill>
                    <a:srgbClr val="0070C0"/>
                  </a:solidFill>
                  <a:cs typeface="+mn-ea"/>
                  <a:sym typeface="+mn-lt"/>
                </a:rPr>
                <a:t>类型说明符</a:t>
              </a:r>
              <a:r>
                <a:rPr lang="en-US" altLang="zh-CN" sz="2400" dirty="0">
                  <a:solidFill>
                    <a:srgbClr val="0070C0"/>
                  </a:solidFill>
                  <a:cs typeface="+mn-ea"/>
                  <a:sym typeface="+mn-lt"/>
                </a:rPr>
                <a:t>&gt;&lt;</a:t>
              </a:r>
              <a:r>
                <a:rPr lang="zh-CN" altLang="en-US" sz="2400" dirty="0">
                  <a:solidFill>
                    <a:srgbClr val="0070C0"/>
                  </a:solidFill>
                  <a:cs typeface="+mn-ea"/>
                  <a:sym typeface="+mn-lt"/>
                </a:rPr>
                <a:t>函数名</a:t>
              </a:r>
              <a:r>
                <a:rPr lang="en-US" altLang="zh-CN" sz="2400" dirty="0">
                  <a:solidFill>
                    <a:srgbClr val="0070C0"/>
                  </a:solidFill>
                  <a:cs typeface="+mn-ea"/>
                  <a:sym typeface="+mn-lt"/>
                </a:rPr>
                <a:t>&gt;(&lt;</a:t>
              </a:r>
              <a:r>
                <a:rPr lang="zh-CN" altLang="en-US" sz="2400" dirty="0">
                  <a:solidFill>
                    <a:srgbClr val="0070C0"/>
                  </a:solidFill>
                  <a:cs typeface="+mn-ea"/>
                  <a:sym typeface="+mn-lt"/>
                </a:rPr>
                <a:t>参数表</a:t>
              </a:r>
              <a:r>
                <a:rPr lang="en-US" altLang="zh-CN" sz="2400" dirty="0">
                  <a:solidFill>
                    <a:srgbClr val="0070C0"/>
                  </a:solidFill>
                  <a:cs typeface="+mn-ea"/>
                  <a:sym typeface="+mn-lt"/>
                </a:rPr>
                <a:t>&gt;) </a:t>
              </a:r>
              <a:r>
                <a:rPr lang="en-US" altLang="zh-CN" sz="2400" dirty="0" err="1">
                  <a:solidFill>
                    <a:srgbClr val="0070C0"/>
                  </a:solidFill>
                  <a:cs typeface="+mn-ea"/>
                  <a:sym typeface="+mn-lt"/>
                </a:rPr>
                <a:t>const</a:t>
              </a:r>
              <a:r>
                <a:rPr lang="en-US" altLang="zh-CN" sz="2400" dirty="0">
                  <a:solidFill>
                    <a:srgbClr val="0070C0"/>
                  </a:solidFill>
                  <a:cs typeface="+mn-ea"/>
                  <a:sym typeface="+mn-lt"/>
                </a:rPr>
                <a:t>;</a:t>
              </a:r>
              <a:endParaRPr lang="en-US" altLang="zh-CN" sz="2400" dirty="0">
                <a:solidFill>
                  <a:srgbClr val="0070C0"/>
                </a:solidFill>
                <a:cs typeface="+mn-ea"/>
                <a:sym typeface="+mn-lt"/>
              </a:endParaRPr>
            </a:p>
            <a:p>
              <a:pPr marL="0" indent="0">
                <a:lnSpc>
                  <a:spcPts val="4000"/>
                </a:lnSpc>
                <a:spcBef>
                  <a:spcPts val="0"/>
                </a:spcBef>
                <a:buNone/>
              </a:pPr>
              <a:r>
                <a:rPr lang="zh-CN" altLang="en-US" sz="2400" dirty="0">
                  <a:cs typeface="+mn-ea"/>
                  <a:sym typeface="+mn-lt"/>
                </a:rPr>
                <a:t>修饰符</a:t>
              </a:r>
              <a:r>
                <a:rPr lang="en-US" altLang="zh-CN" sz="2400" dirty="0" err="1">
                  <a:cs typeface="+mn-ea"/>
                  <a:sym typeface="+mn-lt"/>
                </a:rPr>
                <a:t>const</a:t>
              </a:r>
              <a:r>
                <a:rPr lang="zh-CN" altLang="en-US" sz="2400" dirty="0">
                  <a:cs typeface="+mn-ea"/>
                  <a:sym typeface="+mn-lt"/>
                </a:rPr>
                <a:t>要放在函数声明的尾部。在类外定义函数时，也要加上</a:t>
              </a:r>
              <a:r>
                <a:rPr lang="en-US" altLang="zh-CN" sz="2400" dirty="0" err="1">
                  <a:cs typeface="+mn-ea"/>
                  <a:sym typeface="+mn-lt"/>
                </a:rPr>
                <a:t>const</a:t>
              </a:r>
              <a:r>
                <a:rPr lang="zh-CN" altLang="en-US" sz="2400" dirty="0">
                  <a:cs typeface="+mn-ea"/>
                  <a:sym typeface="+mn-lt"/>
                </a:rPr>
                <a:t>关键字。</a:t>
              </a:r>
              <a:endParaRPr lang="zh-CN" altLang="en-US" sz="2400" dirty="0">
                <a:cs typeface="+mn-ea"/>
                <a:sym typeface="+mn-lt"/>
              </a:endParaRPr>
            </a:p>
            <a:p>
              <a:pPr marL="452755" indent="-452755">
                <a:lnSpc>
                  <a:spcPts val="4000"/>
                </a:lnSpc>
                <a:spcBef>
                  <a:spcPts val="0"/>
                </a:spcBef>
                <a:buClr>
                  <a:srgbClr val="7030A0"/>
                </a:buClr>
                <a:buNone/>
              </a:pPr>
              <a:endParaRPr lang="zh-CN" altLang="zh-CN" sz="2400" dirty="0">
                <a:solidFill>
                  <a:schemeClr val="tx2"/>
                </a:solidFill>
                <a:cs typeface="+mn-ea"/>
                <a:sym typeface="+mn-lt"/>
              </a:endParaRPr>
            </a:p>
          </p:txBody>
        </p:sp>
        <p:grpSp>
          <p:nvGrpSpPr>
            <p:cNvPr id="30" name="组合 48"/>
            <p:cNvGrpSpPr/>
            <p:nvPr/>
          </p:nvGrpSpPr>
          <p:grpSpPr>
            <a:xfrm rot="16200000">
              <a:off x="7013552" y="1441488"/>
              <a:ext cx="3459162" cy="4976495"/>
              <a:chOff x="1280369" y="2163851"/>
              <a:chExt cx="2118361" cy="3047562"/>
            </a:xfrm>
            <a:solidFill>
              <a:srgbClr val="0070C0"/>
            </a:solidFill>
          </p:grpSpPr>
          <p:sp>
            <p:nvSpPr>
              <p:cNvPr id="31" name="任意多边形: 形状 49"/>
              <p:cNvSpPr/>
              <p:nvPr/>
            </p:nvSpPr>
            <p:spPr>
              <a:xfrm>
                <a:off x="1280369" y="2163851"/>
                <a:ext cx="2118361" cy="3040419"/>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070804" y="1426110"/>
            <a:ext cx="9480266" cy="4779837"/>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altLang="zh-CN" sz="2400" dirty="0">
                <a:cs typeface="+mn-ea"/>
                <a:sym typeface="+mn-lt"/>
              </a:rPr>
              <a:t>class B</a:t>
            </a:r>
            <a:endParaRPr lang="en-US" altLang="zh-CN" sz="2400" dirty="0">
              <a:cs typeface="+mn-ea"/>
              <a:sym typeface="+mn-lt"/>
            </a:endParaRPr>
          </a:p>
          <a:p>
            <a:pPr marL="0" indent="0">
              <a:spcBef>
                <a:spcPts val="0"/>
              </a:spcBef>
              <a:buNone/>
            </a:pPr>
            <a:r>
              <a:rPr lang="en-US" altLang="zh-CN" sz="2400" dirty="0">
                <a:cs typeface="+mn-ea"/>
                <a:sym typeface="+mn-lt"/>
              </a:rPr>
              <a:t>{</a:t>
            </a:r>
            <a:endParaRPr lang="en-US" altLang="zh-CN" sz="2400" dirty="0">
              <a:cs typeface="+mn-ea"/>
              <a:sym typeface="+mn-lt"/>
            </a:endParaRPr>
          </a:p>
          <a:p>
            <a:pPr marL="0" indent="0">
              <a:spcBef>
                <a:spcPts val="0"/>
              </a:spcBef>
              <a:buNone/>
            </a:pPr>
            <a:r>
              <a:rPr lang="en-US" altLang="zh-CN" sz="2400" dirty="0">
                <a:cs typeface="+mn-ea"/>
                <a:sym typeface="+mn-lt"/>
              </a:rPr>
              <a:t>public:</a:t>
            </a:r>
            <a:endParaRPr lang="en-US" altLang="zh-CN" sz="2400" dirty="0">
              <a:cs typeface="+mn-ea"/>
              <a:sym typeface="+mn-lt"/>
            </a:endParaRPr>
          </a:p>
          <a:p>
            <a:pPr marL="0" indent="0">
              <a:spcBef>
                <a:spcPts val="0"/>
              </a:spcBef>
              <a:buNone/>
            </a:pPr>
            <a:r>
              <a:rPr lang="en-US" altLang="zh-CN" sz="2400" dirty="0">
                <a:cs typeface="+mn-ea"/>
                <a:sym typeface="+mn-lt"/>
              </a:rPr>
              <a:t>	</a:t>
            </a:r>
            <a:r>
              <a:rPr lang="en-US" altLang="zh-CN" sz="2400" dirty="0" err="1">
                <a:solidFill>
                  <a:schemeClr val="accent1"/>
                </a:solidFill>
                <a:cs typeface="+mn-ea"/>
                <a:sym typeface="+mn-lt"/>
              </a:rPr>
              <a:t>int</a:t>
            </a:r>
            <a:r>
              <a:rPr lang="en-US" altLang="zh-CN" sz="2400" dirty="0">
                <a:solidFill>
                  <a:schemeClr val="accent1"/>
                </a:solidFill>
                <a:cs typeface="+mn-ea"/>
                <a:sym typeface="+mn-lt"/>
              </a:rPr>
              <a:t> </a:t>
            </a:r>
            <a:r>
              <a:rPr lang="en-US" altLang="zh-CN" sz="2400" dirty="0" err="1">
                <a:solidFill>
                  <a:schemeClr val="accent1"/>
                </a:solidFill>
                <a:cs typeface="+mn-ea"/>
                <a:sym typeface="+mn-lt"/>
              </a:rPr>
              <a:t>ReadA</a:t>
            </a:r>
            <a:r>
              <a:rPr lang="en-US" altLang="zh-CN" sz="2400" dirty="0">
                <a:solidFill>
                  <a:schemeClr val="accent1"/>
                </a:solidFill>
                <a:cs typeface="+mn-ea"/>
                <a:sym typeface="+mn-lt"/>
              </a:rPr>
              <a:t>() const</a:t>
            </a:r>
            <a:endParaRPr lang="en-US" altLang="zh-CN" sz="2400" dirty="0">
              <a:solidFill>
                <a:schemeClr val="accent1"/>
              </a:solidFill>
              <a:cs typeface="+mn-ea"/>
              <a:sym typeface="+mn-lt"/>
            </a:endParaRPr>
          </a:p>
          <a:p>
            <a:pPr marL="0" indent="0">
              <a:spcBef>
                <a:spcPts val="0"/>
              </a:spcBef>
              <a:buNone/>
            </a:pPr>
            <a:r>
              <a:rPr lang="en-US" altLang="zh-CN" sz="2400" dirty="0">
                <a:cs typeface="+mn-ea"/>
                <a:sym typeface="+mn-lt"/>
              </a:rPr>
              <a:t>	{	</a:t>
            </a:r>
            <a:endParaRPr lang="en-US" altLang="zh-CN" sz="2400" dirty="0">
              <a:cs typeface="+mn-ea"/>
              <a:sym typeface="+mn-lt"/>
            </a:endParaRPr>
          </a:p>
          <a:p>
            <a:pPr marL="0" indent="0">
              <a:spcBef>
                <a:spcPts val="0"/>
              </a:spcBef>
              <a:buNone/>
            </a:pPr>
            <a:r>
              <a:rPr lang="en-US" altLang="zh-CN" sz="2400" dirty="0">
                <a:cs typeface="+mn-ea"/>
                <a:sym typeface="+mn-lt"/>
              </a:rPr>
              <a:t>		return a;</a:t>
            </a:r>
            <a:endParaRPr lang="en-US" altLang="zh-CN" sz="2400" dirty="0">
              <a:cs typeface="+mn-ea"/>
              <a:sym typeface="+mn-lt"/>
            </a:endParaRPr>
          </a:p>
          <a:p>
            <a:pPr marL="0" indent="0">
              <a:spcBef>
                <a:spcPts val="0"/>
              </a:spcBef>
              <a:buNone/>
            </a:pPr>
            <a:r>
              <a:rPr lang="en-US" altLang="zh-CN" sz="2400" dirty="0">
                <a:cs typeface="+mn-ea"/>
                <a:sym typeface="+mn-lt"/>
              </a:rPr>
              <a:t>	}</a:t>
            </a:r>
            <a:endParaRPr lang="en-US" altLang="zh-CN" sz="2400" dirty="0">
              <a:cs typeface="+mn-ea"/>
              <a:sym typeface="+mn-lt"/>
            </a:endParaRPr>
          </a:p>
          <a:p>
            <a:pPr marL="0" indent="0">
              <a:spcBef>
                <a:spcPts val="0"/>
              </a:spcBef>
              <a:buNone/>
            </a:pPr>
            <a:r>
              <a:rPr lang="en-US" altLang="zh-CN" sz="2400" dirty="0">
                <a:cs typeface="+mn-ea"/>
                <a:sym typeface="+mn-lt"/>
              </a:rPr>
              <a:t>	void </a:t>
            </a:r>
            <a:r>
              <a:rPr lang="en-US" altLang="zh-CN" sz="2400" dirty="0" err="1">
                <a:cs typeface="+mn-ea"/>
                <a:sym typeface="+mn-lt"/>
              </a:rPr>
              <a:t>WriteA</a:t>
            </a:r>
            <a:r>
              <a:rPr lang="en-US" altLang="zh-CN" sz="2400" dirty="0">
                <a:cs typeface="+mn-ea"/>
                <a:sym typeface="+mn-lt"/>
              </a:rPr>
              <a:t>(int x)</a:t>
            </a:r>
            <a:endParaRPr lang="en-US" altLang="zh-CN" sz="2400" dirty="0">
              <a:cs typeface="+mn-ea"/>
              <a:sym typeface="+mn-lt"/>
            </a:endParaRPr>
          </a:p>
          <a:p>
            <a:pPr marL="0" indent="0">
              <a:spcBef>
                <a:spcPts val="0"/>
              </a:spcBef>
              <a:buNone/>
            </a:pPr>
            <a:r>
              <a:rPr lang="en-US" altLang="zh-CN" sz="2400" dirty="0">
                <a:cs typeface="+mn-ea"/>
                <a:sym typeface="+mn-lt"/>
              </a:rPr>
              <a:t>	{	</a:t>
            </a:r>
            <a:endParaRPr lang="en-US" altLang="zh-CN" sz="2400" dirty="0">
              <a:cs typeface="+mn-ea"/>
              <a:sym typeface="+mn-lt"/>
            </a:endParaRPr>
          </a:p>
          <a:p>
            <a:pPr marL="0" indent="0">
              <a:spcBef>
                <a:spcPts val="0"/>
              </a:spcBef>
              <a:buNone/>
            </a:pPr>
            <a:r>
              <a:rPr lang="en-US" altLang="zh-CN" sz="2400" dirty="0">
                <a:cs typeface="+mn-ea"/>
                <a:sym typeface="+mn-lt"/>
              </a:rPr>
              <a:t>		a=x;</a:t>
            </a:r>
            <a:endParaRPr lang="en-US" altLang="zh-CN" sz="2400" dirty="0">
              <a:cs typeface="+mn-ea"/>
              <a:sym typeface="+mn-lt"/>
            </a:endParaRPr>
          </a:p>
          <a:p>
            <a:pPr marL="0" indent="0">
              <a:spcBef>
                <a:spcPts val="0"/>
              </a:spcBef>
              <a:buNone/>
            </a:pPr>
            <a:r>
              <a:rPr lang="en-US" altLang="zh-CN" sz="2400" dirty="0">
                <a:cs typeface="+mn-ea"/>
                <a:sym typeface="+mn-lt"/>
              </a:rPr>
              <a:t>	} </a:t>
            </a:r>
            <a:endParaRPr lang="en-US" altLang="zh-CN" sz="2400" dirty="0">
              <a:cs typeface="+mn-ea"/>
              <a:sym typeface="+mn-lt"/>
            </a:endParaRPr>
          </a:p>
          <a:p>
            <a:pPr marL="0" indent="0">
              <a:spcBef>
                <a:spcPts val="0"/>
              </a:spcBef>
              <a:buNone/>
            </a:pPr>
            <a:r>
              <a:rPr lang="en-US" altLang="zh-CN" sz="2400" dirty="0">
                <a:cs typeface="+mn-ea"/>
                <a:sym typeface="+mn-lt"/>
              </a:rPr>
              <a:t>private: 	</a:t>
            </a:r>
            <a:endParaRPr lang="en-US" altLang="zh-CN" sz="2400" dirty="0">
              <a:cs typeface="+mn-ea"/>
              <a:sym typeface="+mn-lt"/>
            </a:endParaRPr>
          </a:p>
          <a:p>
            <a:pPr marL="0" indent="0">
              <a:spcBef>
                <a:spcPts val="0"/>
              </a:spcBef>
              <a:buNone/>
            </a:pPr>
            <a:r>
              <a:rPr lang="en-US" altLang="zh-CN" sz="2400" dirty="0">
                <a:cs typeface="+mn-ea"/>
                <a:sym typeface="+mn-lt"/>
              </a:rPr>
              <a:t>	</a:t>
            </a:r>
            <a:r>
              <a:rPr lang="en-US" altLang="zh-CN" sz="2400" dirty="0" err="1">
                <a:cs typeface="+mn-ea"/>
                <a:sym typeface="+mn-lt"/>
              </a:rPr>
              <a:t>int</a:t>
            </a:r>
            <a:r>
              <a:rPr lang="en-US" altLang="zh-CN" sz="2400" dirty="0">
                <a:cs typeface="+mn-ea"/>
                <a:sym typeface="+mn-lt"/>
              </a:rPr>
              <a:t> a; </a:t>
            </a:r>
            <a:endParaRPr lang="en-US" altLang="zh-CN" sz="2400" dirty="0">
              <a:cs typeface="+mn-ea"/>
              <a:sym typeface="+mn-lt"/>
            </a:endParaRPr>
          </a:p>
          <a:p>
            <a:pPr marL="0" indent="0">
              <a:spcBef>
                <a:spcPts val="0"/>
              </a:spcBef>
              <a:buNone/>
            </a:pPr>
            <a:r>
              <a:rPr lang="en-US" altLang="zh-CN" sz="2400" dirty="0">
                <a:cs typeface="+mn-ea"/>
                <a:sym typeface="+mn-lt"/>
              </a:rPr>
              <a:t>};</a:t>
            </a:r>
            <a:endParaRPr lang="zh-CN" altLang="zh-CN" sz="2400" dirty="0">
              <a:cs typeface="+mn-ea"/>
              <a:sym typeface="+mn-lt"/>
            </a:endParaRPr>
          </a:p>
        </p:txBody>
      </p:sp>
      <p:grpSp>
        <p:nvGrpSpPr>
          <p:cNvPr id="54" name="组合 53"/>
          <p:cNvGrpSpPr/>
          <p:nvPr/>
        </p:nvGrpSpPr>
        <p:grpSpPr>
          <a:xfrm>
            <a:off x="549001" y="555626"/>
            <a:ext cx="3565799" cy="876848"/>
            <a:chOff x="326687" y="247818"/>
            <a:chExt cx="4861582" cy="725466"/>
          </a:xfrm>
        </p:grpSpPr>
        <p:sp>
          <p:nvSpPr>
            <p:cNvPr id="55" name="文本框 54"/>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类的常量成员</a:t>
              </a:r>
              <a:endParaRPr lang="zh-CN" altLang="en-US" sz="2400" kern="0" dirty="0">
                <a:solidFill>
                  <a:srgbClr val="0070C0"/>
                </a:solidFill>
                <a:cs typeface="+mn-ea"/>
                <a:sym typeface="+mn-lt"/>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27" name="组合 1"/>
          <p:cNvGrpSpPr/>
          <p:nvPr/>
        </p:nvGrpSpPr>
        <p:grpSpPr>
          <a:xfrm>
            <a:off x="5415061" y="2132205"/>
            <a:ext cx="5488530" cy="3711455"/>
            <a:chOff x="2242675" y="2944100"/>
            <a:chExt cx="7269541" cy="3092225"/>
          </a:xfrm>
        </p:grpSpPr>
        <p:sp>
          <p:nvSpPr>
            <p:cNvPr id="28" name="Rectangle 3"/>
            <p:cNvSpPr txBox="1">
              <a:spLocks noChangeArrowheads="1"/>
            </p:cNvSpPr>
            <p:nvPr/>
          </p:nvSpPr>
          <p:spPr>
            <a:xfrm>
              <a:off x="2548931" y="3449919"/>
              <a:ext cx="6864561" cy="2586406"/>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zh-CN" altLang="en-US" sz="2400" dirty="0">
                  <a:cs typeface="+mn-ea"/>
                  <a:sym typeface="+mn-lt"/>
                </a:rPr>
                <a:t>如果将成员函数</a:t>
              </a:r>
              <a:r>
                <a:rPr lang="en-US" altLang="zh-CN" sz="2400" dirty="0">
                  <a:cs typeface="+mn-ea"/>
                  <a:sym typeface="+mn-lt"/>
                </a:rPr>
                <a:t>Write</a:t>
              </a:r>
              <a:r>
                <a:rPr lang="zh-CN" altLang="en-US" sz="2400" dirty="0">
                  <a:cs typeface="+mn-ea"/>
                  <a:sym typeface="+mn-lt"/>
                </a:rPr>
                <a:t>也声明为常量成员函数：</a:t>
              </a:r>
              <a:endParaRPr lang="zh-CN" altLang="en-US" sz="2400" dirty="0">
                <a:cs typeface="+mn-ea"/>
                <a:sym typeface="+mn-lt"/>
              </a:endParaRPr>
            </a:p>
            <a:p>
              <a:pPr marL="0" indent="0">
                <a:lnSpc>
                  <a:spcPct val="100000"/>
                </a:lnSpc>
                <a:spcBef>
                  <a:spcPts val="0"/>
                </a:spcBef>
                <a:buNone/>
              </a:pPr>
              <a:r>
                <a:rPr lang="zh-CN" altLang="en-US" sz="2400" dirty="0">
                  <a:cs typeface="+mn-ea"/>
                  <a:sym typeface="+mn-lt"/>
                </a:rPr>
                <a:t>	</a:t>
              </a:r>
              <a:r>
                <a:rPr lang="en-US" altLang="zh-CN" sz="2400" dirty="0">
                  <a:cs typeface="+mn-ea"/>
                  <a:sym typeface="+mn-lt"/>
                </a:rPr>
                <a:t>void </a:t>
              </a:r>
              <a:r>
                <a:rPr lang="en-US" altLang="zh-CN" sz="2400" dirty="0" err="1">
                  <a:cs typeface="+mn-ea"/>
                  <a:sym typeface="+mn-lt"/>
                </a:rPr>
                <a:t>WriteA</a:t>
              </a:r>
              <a:r>
                <a:rPr lang="en-US" altLang="zh-CN" sz="2400" dirty="0">
                  <a:cs typeface="+mn-ea"/>
                  <a:sym typeface="+mn-lt"/>
                </a:rPr>
                <a:t>(</a:t>
              </a:r>
              <a:r>
                <a:rPr lang="en-US" altLang="zh-CN" sz="2400" dirty="0" err="1">
                  <a:cs typeface="+mn-ea"/>
                  <a:sym typeface="+mn-lt"/>
                </a:rPr>
                <a:t>int</a:t>
              </a:r>
              <a:r>
                <a:rPr lang="en-US" altLang="zh-CN" sz="2400" dirty="0">
                  <a:cs typeface="+mn-ea"/>
                  <a:sym typeface="+mn-lt"/>
                </a:rPr>
                <a:t> x) </a:t>
              </a:r>
              <a:r>
                <a:rPr lang="en-US" altLang="zh-CN" sz="2400" dirty="0" err="1">
                  <a:cs typeface="+mn-ea"/>
                  <a:sym typeface="+mn-lt"/>
                </a:rPr>
                <a:t>const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a=x;</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endParaRPr lang="en-US" altLang="zh-CN" sz="2400" dirty="0">
                <a:cs typeface="+mn-ea"/>
                <a:sym typeface="+mn-lt"/>
              </a:endParaRPr>
            </a:p>
            <a:p>
              <a:pPr marL="0" indent="0">
                <a:lnSpc>
                  <a:spcPct val="100000"/>
                </a:lnSpc>
                <a:spcBef>
                  <a:spcPts val="0"/>
                </a:spcBef>
                <a:buNone/>
              </a:pPr>
              <a:r>
                <a:rPr lang="zh-CN" altLang="en-US" sz="2400" dirty="0">
                  <a:cs typeface="+mn-ea"/>
                  <a:sym typeface="+mn-lt"/>
                </a:rPr>
                <a:t>由于</a:t>
              </a:r>
              <a:r>
                <a:rPr lang="en-US" altLang="zh-CN" sz="2400" dirty="0" err="1">
                  <a:cs typeface="+mn-ea"/>
                  <a:sym typeface="+mn-lt"/>
                </a:rPr>
                <a:t>WriteA</a:t>
              </a:r>
              <a:r>
                <a:rPr lang="zh-CN" altLang="en-US" sz="2400" dirty="0">
                  <a:cs typeface="+mn-ea"/>
                  <a:sym typeface="+mn-lt"/>
                </a:rPr>
                <a:t>函数内部对类的数据成员</a:t>
              </a:r>
              <a:r>
                <a:rPr lang="en-US" altLang="zh-CN" sz="2400" dirty="0">
                  <a:cs typeface="+mn-ea"/>
                  <a:sym typeface="+mn-lt"/>
                </a:rPr>
                <a:t>a</a:t>
              </a:r>
              <a:r>
                <a:rPr lang="zh-CN" altLang="en-US" sz="2400" dirty="0">
                  <a:cs typeface="+mn-ea"/>
                  <a:sym typeface="+mn-lt"/>
                </a:rPr>
                <a:t>进行了修改，所以，编译器在检查时就会报错。</a:t>
              </a:r>
              <a:endParaRPr lang="zh-CN" altLang="en-US" sz="2400" dirty="0">
                <a:cs typeface="+mn-ea"/>
                <a:sym typeface="+mn-lt"/>
              </a:endParaRPr>
            </a:p>
          </p:txBody>
        </p:sp>
        <p:grpSp>
          <p:nvGrpSpPr>
            <p:cNvPr id="30" name="组合 31"/>
            <p:cNvGrpSpPr/>
            <p:nvPr/>
          </p:nvGrpSpPr>
          <p:grpSpPr>
            <a:xfrm>
              <a:off x="2242675" y="2944100"/>
              <a:ext cx="7269541" cy="3066614"/>
              <a:chOff x="1584402" y="1903846"/>
              <a:chExt cx="9062674" cy="3823037"/>
            </a:xfrm>
          </p:grpSpPr>
          <p:grpSp>
            <p:nvGrpSpPr>
              <p:cNvPr id="31" name="组合 32"/>
              <p:cNvGrpSpPr/>
              <p:nvPr/>
            </p:nvGrpSpPr>
            <p:grpSpPr>
              <a:xfrm>
                <a:off x="1584402" y="3589771"/>
                <a:ext cx="9062674" cy="2137112"/>
                <a:chOff x="1584402" y="3589771"/>
                <a:chExt cx="9062674" cy="2137112"/>
              </a:xfrm>
            </p:grpSpPr>
            <p:sp>
              <p:nvSpPr>
                <p:cNvPr id="42" name="任意多边形: 形状 4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梯形 4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梯形 4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7" name="任意多边形: 形状 4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形状 4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形状 5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5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2" name="组合 33"/>
              <p:cNvGrpSpPr/>
              <p:nvPr/>
            </p:nvGrpSpPr>
            <p:grpSpPr>
              <a:xfrm flipH="1" flipV="1">
                <a:off x="1584402" y="1903846"/>
                <a:ext cx="9062674" cy="2137112"/>
                <a:chOff x="1584402" y="3589771"/>
                <a:chExt cx="9062674" cy="2137112"/>
              </a:xfrm>
            </p:grpSpPr>
            <p:sp>
              <p:nvSpPr>
                <p:cNvPr id="33" name="任意多边形: 形状 34"/>
                <p:cNvSpPr/>
                <p:nvPr/>
              </p:nvSpPr>
              <p:spPr>
                <a:xfrm>
                  <a:off x="1652006" y="3589771"/>
                  <a:ext cx="8888988"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梯形 35"/>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6"/>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8"/>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8" name="任意多边形: 形状 39"/>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形状 40"/>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41"/>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2"/>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nodeType="clickEffect">
                                  <p:stCondLst>
                                    <p:cond delay="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ppt_x"/>
                                          </p:val>
                                        </p:tav>
                                        <p:tav tm="100000">
                                          <p:val>
                                            <p:strVal val="#ppt_x"/>
                                          </p:val>
                                        </p:tav>
                                      </p:tavLst>
                                    </p:anim>
                                    <p:anim calcmode="lin" valueType="num">
                                      <p:cBhvr additive="base">
                                        <p:cTn id="17"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pPr>
              <a:lnSpc>
                <a:spcPct val="150000"/>
              </a:lnSpc>
            </a:pPr>
            <a:r>
              <a:rPr lang="zh-CN" altLang="en-US" sz="2800" dirty="0">
                <a:solidFill>
                  <a:srgbClr val="080808"/>
                </a:solidFill>
                <a:latin typeface="+mn-ea"/>
              </a:rPr>
              <a:t>一个类中的成员函数的定义只有一个，为什么每个对象通过调用类成员函数都能够处理</a:t>
            </a:r>
            <a:r>
              <a:rPr lang="zh-CN" altLang="en-US" sz="2800" dirty="0">
                <a:solidFill>
                  <a:srgbClr val="0070C0"/>
                </a:solidFill>
                <a:latin typeface="+mn-ea"/>
              </a:rPr>
              <a:t>自己</a:t>
            </a:r>
            <a:r>
              <a:rPr lang="zh-CN" altLang="en-US" sz="2800" dirty="0">
                <a:solidFill>
                  <a:srgbClr val="080808"/>
                </a:solidFill>
                <a:latin typeface="+mn-ea"/>
              </a:rPr>
              <a:t>的数据呢？</a:t>
            </a:r>
            <a:endParaRPr lang="zh-CN" altLang="en-US" sz="2800" dirty="0">
              <a:solidFill>
                <a:srgbClr val="080808"/>
              </a:solidFill>
              <a:latin typeface="+mn-ea"/>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a:solidFill>
                <a:srgbClr val="F84F41"/>
              </a:solidFill>
              <a:latin typeface="微软雅黑" panose="020B0503020204020204" charset="-122"/>
              <a:ea typeface="微软雅黑" panose="020B0503020204020204" charset="-122"/>
              <a:sym typeface="微软雅黑" panose="020B0503020204020204" charset="-122"/>
            </a:endParaRPr>
          </a:p>
        </p:txBody>
      </p:sp>
      <p:grpSp>
        <p:nvGrpSpPr>
          <p:cNvPr id="9" name="Group 8"/>
          <p:cNvGrpSpPr/>
          <p:nvPr>
            <p:custDataLst>
              <p:tags r:id="rId4"/>
            </p:custDataLst>
          </p:nvPr>
        </p:nvGrpSpPr>
        <p:grpSpPr>
          <a:xfrm>
            <a:off x="0" y="0"/>
            <a:ext cx="12192000" cy="635000"/>
            <a:chOff x="0" y="0"/>
            <a:chExt cx="12192000" cy="635000"/>
          </a:xfrm>
        </p:grpSpPr>
        <p:sp>
          <p:nvSpPr>
            <p:cNvPr id="5" name="TitleBackground"/>
            <p:cNvSpPr/>
            <p:nvPr>
              <p:custDataLst>
                <p:tags r:id="rId5"/>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6"/>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7"/>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8"/>
              </p:custDataLst>
            </p:nvPr>
          </p:nvSpPr>
          <p:spPr>
            <a:xfrm>
              <a:off x="1143000"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10</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9"/>
            </p:custDataLst>
          </p:nvPr>
        </p:nvPicPr>
        <p:blipFill>
          <a:blip r:embed="rId10">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11"/>
    </p:custData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组合 43"/>
          <p:cNvGrpSpPr/>
          <p:nvPr/>
        </p:nvGrpSpPr>
        <p:grpSpPr>
          <a:xfrm>
            <a:off x="1456391" y="1698171"/>
            <a:ext cx="9568660" cy="2431068"/>
            <a:chOff x="6929120" y="2200155"/>
            <a:chExt cx="4302259" cy="3459162"/>
          </a:xfrm>
        </p:grpSpPr>
        <p:sp>
          <p:nvSpPr>
            <p:cNvPr id="48" name="Rectangle 3"/>
            <p:cNvSpPr txBox="1">
              <a:spLocks noChangeArrowheads="1"/>
            </p:cNvSpPr>
            <p:nvPr/>
          </p:nvSpPr>
          <p:spPr>
            <a:xfrm>
              <a:off x="7284606" y="2664001"/>
              <a:ext cx="3579623" cy="27394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en-US" altLang="zh-CN" sz="2200" b="1" dirty="0">
                  <a:solidFill>
                    <a:srgbClr val="080808"/>
                  </a:solidFill>
                  <a:latin typeface="Times New Roman" panose="02020603050405020304" charset="0"/>
                  <a:cs typeface="Times New Roman" panose="02020603050405020304" charset="0"/>
                </a:rPr>
                <a:t>this</a:t>
              </a:r>
              <a:r>
                <a:rPr lang="zh-CN" altLang="en-US" sz="2200" dirty="0">
                  <a:solidFill>
                    <a:srgbClr val="080808"/>
                  </a:solidFill>
                  <a:latin typeface="+mn-ea"/>
                </a:rPr>
                <a:t>指针是一个隐含于</a:t>
              </a:r>
              <a:r>
                <a:rPr lang="zh-CN" altLang="en-US" sz="2200" dirty="0">
                  <a:solidFill>
                    <a:srgbClr val="0070C0"/>
                  </a:solidFill>
                  <a:latin typeface="+mn-ea"/>
                </a:rPr>
                <a:t>非静态成员函数</a:t>
              </a:r>
              <a:r>
                <a:rPr lang="zh-CN" altLang="en-US" sz="2200" dirty="0">
                  <a:solidFill>
                    <a:srgbClr val="080808"/>
                  </a:solidFill>
                  <a:latin typeface="+mn-ea"/>
                </a:rPr>
                <a:t>中的特殊指针，是非静态成员函数中一</a:t>
              </a:r>
              <a:r>
                <a:rPr lang="zh-CN" altLang="en-US" sz="2200" dirty="0">
                  <a:latin typeface="+mn-ea"/>
                </a:rPr>
                <a:t>个类指针类</a:t>
              </a:r>
              <a:r>
                <a:rPr lang="zh-CN" altLang="en-US" sz="2200" dirty="0">
                  <a:solidFill>
                    <a:srgbClr val="080808"/>
                  </a:solidFill>
                  <a:latin typeface="+mn-ea"/>
                </a:rPr>
                <a:t>型的形参。当一个对象调用非静态成员函数时，该函数的</a:t>
              </a:r>
              <a:r>
                <a:rPr lang="en-US" altLang="zh-CN" sz="2200" b="1" dirty="0">
                  <a:solidFill>
                    <a:srgbClr val="080808"/>
                  </a:solidFill>
                  <a:latin typeface="Times New Roman" panose="02020603050405020304" charset="0"/>
                  <a:cs typeface="Times New Roman" panose="02020603050405020304" charset="0"/>
                </a:rPr>
                <a:t>this</a:t>
              </a:r>
              <a:r>
                <a:rPr lang="zh-CN" altLang="en-US" sz="2200" dirty="0">
                  <a:solidFill>
                    <a:srgbClr val="080808"/>
                  </a:solidFill>
                  <a:latin typeface="+mn-ea"/>
                </a:rPr>
                <a:t>指针就指向了这个对象。</a:t>
              </a:r>
              <a:endParaRPr lang="zh-CN" altLang="en-US" sz="2200" dirty="0">
                <a:solidFill>
                  <a:srgbClr val="080808"/>
                </a:solidFill>
                <a:latin typeface="+mn-ea"/>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grpSp>
        <p:nvGrpSpPr>
          <p:cNvPr id="42" name="组合 41"/>
          <p:cNvGrpSpPr/>
          <p:nvPr/>
        </p:nvGrpSpPr>
        <p:grpSpPr>
          <a:xfrm>
            <a:off x="549001" y="555626"/>
            <a:ext cx="3565799" cy="876848"/>
            <a:chOff x="326687" y="247818"/>
            <a:chExt cx="4861582" cy="725466"/>
          </a:xfrm>
        </p:grpSpPr>
        <p:sp>
          <p:nvSpPr>
            <p:cNvPr id="43" name="文本框 4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en-US" altLang="zh-CN" sz="2400" b="1"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this</a:t>
              </a:r>
              <a:r>
                <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指针</a:t>
              </a:r>
              <a:endPar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endParaRPr>
            </a:p>
          </p:txBody>
        </p:sp>
        <p:grpSp>
          <p:nvGrpSpPr>
            <p:cNvPr id="45" name="组合 44"/>
            <p:cNvGrpSpPr/>
            <p:nvPr/>
          </p:nvGrpSpPr>
          <p:grpSpPr>
            <a:xfrm>
              <a:off x="326687" y="247818"/>
              <a:ext cx="4861582" cy="725466"/>
              <a:chOff x="326687" y="247818"/>
              <a:chExt cx="4861582" cy="725466"/>
            </a:xfrm>
          </p:grpSpPr>
          <p:grpSp>
            <p:nvGrpSpPr>
              <p:cNvPr id="46" name="组合 45"/>
              <p:cNvGrpSpPr/>
              <p:nvPr/>
            </p:nvGrpSpPr>
            <p:grpSpPr>
              <a:xfrm>
                <a:off x="349799" y="247818"/>
                <a:ext cx="4791980" cy="261575"/>
                <a:chOff x="349799" y="247818"/>
                <a:chExt cx="4791980" cy="261575"/>
              </a:xfrm>
            </p:grpSpPr>
            <p:cxnSp>
              <p:nvCxnSpPr>
                <p:cNvPr id="65" name="直接连接符 6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Times New Roman" panose="02020603050405020304" charset="0"/>
                    <a:cs typeface="Times New Roman" panose="02020603050405020304" charset="0"/>
                  </a:endParaRPr>
                </a:p>
              </p:txBody>
            </p:sp>
            <p:sp>
              <p:nvSpPr>
                <p:cNvPr id="7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47" name="组合 46"/>
              <p:cNvGrpSpPr/>
              <p:nvPr/>
            </p:nvGrpSpPr>
            <p:grpSpPr>
              <a:xfrm>
                <a:off x="349799" y="711709"/>
                <a:ext cx="4815092" cy="261575"/>
                <a:chOff x="358852" y="925118"/>
                <a:chExt cx="4815092" cy="261575"/>
              </a:xfrm>
            </p:grpSpPr>
            <p:cxnSp>
              <p:nvCxnSpPr>
                <p:cNvPr id="58" name="直接连接符 5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Times New Roman" panose="02020603050405020304" charset="0"/>
                    <a:cs typeface="Times New Roman" panose="02020603050405020304" charset="0"/>
                  </a:endParaRPr>
                </a:p>
              </p:txBody>
            </p:sp>
            <p:sp>
              <p:nvSpPr>
                <p:cNvPr id="6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52" name="组合 51"/>
              <p:cNvGrpSpPr/>
              <p:nvPr/>
            </p:nvGrpSpPr>
            <p:grpSpPr>
              <a:xfrm>
                <a:off x="5138963" y="489126"/>
                <a:ext cx="49306" cy="329693"/>
                <a:chOff x="5138963" y="489126"/>
                <a:chExt cx="49306" cy="329693"/>
              </a:xfrm>
            </p:grpSpPr>
            <p:sp>
              <p:nvSpPr>
                <p:cNvPr id="56" name="椭圆 5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57" name="椭圆 5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nvGrpSpPr>
              <p:cNvPr id="53" name="组合 52"/>
              <p:cNvGrpSpPr/>
              <p:nvPr/>
            </p:nvGrpSpPr>
            <p:grpSpPr>
              <a:xfrm>
                <a:off x="326687" y="399838"/>
                <a:ext cx="49306" cy="329693"/>
                <a:chOff x="5138963" y="489126"/>
                <a:chExt cx="49306" cy="329693"/>
              </a:xfrm>
            </p:grpSpPr>
            <p:sp>
              <p:nvSpPr>
                <p:cNvPr id="54" name="椭圆 5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55" name="椭圆 5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wipe(left)">
                                      <p:cBhvr>
                                        <p:cTn id="12"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968479" y="2889319"/>
            <a:ext cx="3934742" cy="1865126"/>
          </a:xfrm>
          <a:prstGeom prst="rect">
            <a:avLst/>
          </a:prstGeom>
        </p:spPr>
        <p:txBody>
          <a:bodyPr wrap="square">
            <a:spAutoFit/>
          </a:bodyPr>
          <a:lstStyle/>
          <a:p>
            <a:pPr algn="just">
              <a:lnSpc>
                <a:spcPct val="120000"/>
              </a:lnSpc>
            </a:pPr>
            <a:r>
              <a:rPr lang="zh-CN" altLang="en-US" sz="2400" dirty="0">
                <a:solidFill>
                  <a:srgbClr val="080808"/>
                </a:solidFill>
                <a:latin typeface="Times New Roman" panose="02020603050405020304" charset="0"/>
                <a:cs typeface="Times New Roman" panose="02020603050405020304" charset="0"/>
              </a:rPr>
              <a:t>一般情况下，</a:t>
            </a:r>
            <a:r>
              <a:rPr lang="en-US" altLang="zh-CN" sz="2400" b="1" dirty="0">
                <a:solidFill>
                  <a:srgbClr val="080808"/>
                </a:solidFill>
                <a:latin typeface="Times New Roman" panose="02020603050405020304" charset="0"/>
                <a:cs typeface="Times New Roman" panose="02020603050405020304" charset="0"/>
              </a:rPr>
              <a:t>this</a:t>
            </a:r>
            <a:r>
              <a:rPr lang="zh-CN" altLang="en-US" sz="2400" dirty="0">
                <a:solidFill>
                  <a:srgbClr val="080808"/>
                </a:solidFill>
                <a:latin typeface="Times New Roman" panose="02020603050405020304" charset="0"/>
                <a:cs typeface="Times New Roman" panose="02020603050405020304" charset="0"/>
              </a:rPr>
              <a:t>指针隐式使用就可以了。</a:t>
            </a:r>
            <a:endParaRPr lang="en-US" altLang="zh-CN" sz="2400" dirty="0">
              <a:solidFill>
                <a:srgbClr val="080808"/>
              </a:solidFill>
              <a:latin typeface="Times New Roman" panose="02020603050405020304" charset="0"/>
              <a:cs typeface="Times New Roman" panose="02020603050405020304" charset="0"/>
            </a:endParaRPr>
          </a:p>
          <a:p>
            <a:pPr algn="just">
              <a:lnSpc>
                <a:spcPct val="120000"/>
              </a:lnSpc>
            </a:pPr>
            <a:r>
              <a:rPr lang="zh-CN" altLang="en-US" sz="2400" dirty="0">
                <a:solidFill>
                  <a:srgbClr val="080808"/>
                </a:solidFill>
                <a:latin typeface="Times New Roman" panose="02020603050405020304" charset="0"/>
                <a:cs typeface="Times New Roman" panose="02020603050405020304" charset="0"/>
              </a:rPr>
              <a:t>右边是需要显式使用</a:t>
            </a:r>
            <a:r>
              <a:rPr lang="en-US" altLang="zh-CN" sz="2400" b="1" dirty="0">
                <a:solidFill>
                  <a:srgbClr val="080808"/>
                </a:solidFill>
                <a:latin typeface="Times New Roman" panose="02020603050405020304" charset="0"/>
                <a:cs typeface="Times New Roman" panose="02020603050405020304" charset="0"/>
              </a:rPr>
              <a:t>this</a:t>
            </a:r>
            <a:r>
              <a:rPr lang="zh-CN" altLang="en-US" sz="2400" dirty="0">
                <a:solidFill>
                  <a:srgbClr val="080808"/>
                </a:solidFill>
                <a:latin typeface="Times New Roman" panose="02020603050405020304" charset="0"/>
                <a:cs typeface="Times New Roman" panose="02020603050405020304" charset="0"/>
              </a:rPr>
              <a:t>指针的两种情况：</a:t>
            </a:r>
            <a:endParaRPr lang="zh-CN" altLang="en-US" sz="2400" dirty="0">
              <a:solidFill>
                <a:srgbClr val="080808"/>
              </a:solidFill>
              <a:latin typeface="Times New Roman" panose="02020603050405020304" charset="0"/>
              <a:cs typeface="Times New Roman" panose="02020603050405020304" charset="0"/>
            </a:endParaRPr>
          </a:p>
        </p:txBody>
      </p:sp>
      <p:cxnSp>
        <p:nvCxnSpPr>
          <p:cNvPr id="68" name="直接连接符 67"/>
          <p:cNvCxnSpPr/>
          <p:nvPr/>
        </p:nvCxnSpPr>
        <p:spPr>
          <a:xfrm>
            <a:off x="5430466" y="2080529"/>
            <a:ext cx="0" cy="3076575"/>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
        <p:nvSpPr>
          <p:cNvPr id="71" name="矩形 70"/>
          <p:cNvSpPr/>
          <p:nvPr/>
        </p:nvSpPr>
        <p:spPr>
          <a:xfrm>
            <a:off x="6510497" y="1644046"/>
            <a:ext cx="3957205" cy="1717393"/>
          </a:xfrm>
          <a:prstGeom prst="rect">
            <a:avLst/>
          </a:prstGeom>
        </p:spPr>
        <p:txBody>
          <a:bodyPr wrap="square">
            <a:spAutoFit/>
          </a:bodyPr>
          <a:lstStyle/>
          <a:p>
            <a:pPr algn="just">
              <a:lnSpc>
                <a:spcPct val="120000"/>
              </a:lnSpc>
            </a:pPr>
            <a:r>
              <a:rPr lang="zh-CN" altLang="en-US" sz="2200" dirty="0">
                <a:latin typeface="Times New Roman" panose="02020603050405020304" charset="0"/>
                <a:cs typeface="Times New Roman" panose="02020603050405020304" charset="0"/>
              </a:rPr>
              <a:t>非静态成员函数的形参数名与对象的数据成员名相同时，需要显式使用 </a:t>
            </a:r>
            <a:r>
              <a:rPr lang="en-US" altLang="zh-CN" sz="2200" b="1" dirty="0">
                <a:latin typeface="Times New Roman" panose="02020603050405020304" charset="0"/>
                <a:cs typeface="Times New Roman" panose="02020603050405020304" charset="0"/>
              </a:rPr>
              <a:t>this</a:t>
            </a:r>
            <a:r>
              <a:rPr lang="zh-CN" altLang="en-US" sz="2200" dirty="0">
                <a:latin typeface="Times New Roman" panose="02020603050405020304" charset="0"/>
                <a:cs typeface="Times New Roman" panose="02020603050405020304" charset="0"/>
              </a:rPr>
              <a:t>指针来明确标识哪一个是对象的数据成员。</a:t>
            </a:r>
            <a:endParaRPr lang="zh-CN" altLang="en-US" sz="2200" dirty="0">
              <a:latin typeface="Times New Roman" panose="02020603050405020304" charset="0"/>
              <a:cs typeface="Times New Roman" panose="02020603050405020304" charset="0"/>
            </a:endParaRPr>
          </a:p>
        </p:txBody>
      </p:sp>
      <p:sp>
        <p:nvSpPr>
          <p:cNvPr id="72" name="矩形 71"/>
          <p:cNvSpPr/>
          <p:nvPr/>
        </p:nvSpPr>
        <p:spPr>
          <a:xfrm>
            <a:off x="6382219" y="3835262"/>
            <a:ext cx="4189988" cy="2123658"/>
          </a:xfrm>
          <a:prstGeom prst="rect">
            <a:avLst/>
          </a:prstGeom>
        </p:spPr>
        <p:txBody>
          <a:bodyPr wrap="square">
            <a:spAutoFit/>
          </a:bodyPr>
          <a:lstStyle/>
          <a:p>
            <a:pPr algn="just">
              <a:lnSpc>
                <a:spcPct val="120000"/>
              </a:lnSpc>
            </a:pPr>
            <a:r>
              <a:rPr lang="zh-CN" altLang="en-US" sz="2200" dirty="0">
                <a:solidFill>
                  <a:srgbClr val="080808"/>
                </a:solidFill>
                <a:latin typeface="Times New Roman" panose="02020603050405020304" charset="0"/>
                <a:cs typeface="Times New Roman" panose="02020603050405020304" charset="0"/>
              </a:rPr>
              <a:t>非静态成员函数返回的是对象本身或对象地址的时候，需要使用</a:t>
            </a:r>
            <a:r>
              <a:rPr lang="en-US" altLang="zh-CN" sz="2200" b="1" dirty="0">
                <a:solidFill>
                  <a:srgbClr val="080808"/>
                </a:solidFill>
                <a:latin typeface="Times New Roman" panose="02020603050405020304" charset="0"/>
                <a:cs typeface="Times New Roman" panose="02020603050405020304" charset="0"/>
              </a:rPr>
              <a:t>this</a:t>
            </a:r>
            <a:r>
              <a:rPr lang="zh-CN" altLang="en-US" sz="2200" dirty="0">
                <a:solidFill>
                  <a:srgbClr val="080808"/>
                </a:solidFill>
                <a:latin typeface="Times New Roman" panose="02020603050405020304" charset="0"/>
                <a:cs typeface="Times New Roman" panose="02020603050405020304" charset="0"/>
              </a:rPr>
              <a:t>指针。即直接使用</a:t>
            </a:r>
            <a:endParaRPr lang="en-US" altLang="zh-CN" sz="2200" dirty="0">
              <a:solidFill>
                <a:srgbClr val="080808"/>
              </a:solidFill>
              <a:latin typeface="Times New Roman" panose="02020603050405020304" charset="0"/>
              <a:cs typeface="Times New Roman" panose="02020603050405020304" charset="0"/>
            </a:endParaRPr>
          </a:p>
          <a:p>
            <a:pPr algn="just">
              <a:lnSpc>
                <a:spcPct val="120000"/>
              </a:lnSpc>
            </a:pPr>
            <a:r>
              <a:rPr lang="zh-CN" altLang="en-US" sz="2200" b="1" dirty="0">
                <a:solidFill>
                  <a:srgbClr val="080808"/>
                </a:solidFill>
                <a:latin typeface="Times New Roman" panose="02020603050405020304" charset="0"/>
                <a:cs typeface="Times New Roman" panose="02020603050405020304" charset="0"/>
              </a:rPr>
              <a:t>“</a:t>
            </a:r>
            <a:r>
              <a:rPr lang="en-US" altLang="zh-CN" sz="2200" b="1" dirty="0">
                <a:solidFill>
                  <a:srgbClr val="080808"/>
                </a:solidFill>
                <a:latin typeface="Times New Roman" panose="02020603050405020304" charset="0"/>
                <a:cs typeface="Times New Roman" panose="02020603050405020304" charset="0"/>
              </a:rPr>
              <a:t>return *this;</a:t>
            </a:r>
            <a:r>
              <a:rPr lang="en-US" altLang="zh-CN" sz="2200" b="1" dirty="0">
                <a:solidFill>
                  <a:srgbClr val="080808"/>
                </a:solidFill>
                <a:latin typeface="+mj-lt"/>
                <a:cs typeface="Times New Roman" panose="02020603050405020304" charset="0"/>
              </a:rPr>
              <a:t>”</a:t>
            </a:r>
            <a:r>
              <a:rPr lang="zh-CN" altLang="en-US" sz="2200" dirty="0">
                <a:solidFill>
                  <a:srgbClr val="080808"/>
                </a:solidFill>
                <a:latin typeface="Times New Roman" panose="02020603050405020304" charset="0"/>
                <a:cs typeface="Times New Roman" panose="02020603050405020304" charset="0"/>
              </a:rPr>
              <a:t>或</a:t>
            </a:r>
            <a:endParaRPr lang="en-US" altLang="zh-CN" sz="2200" dirty="0">
              <a:solidFill>
                <a:srgbClr val="080808"/>
              </a:solidFill>
              <a:latin typeface="Times New Roman" panose="02020603050405020304" charset="0"/>
              <a:cs typeface="Times New Roman" panose="02020603050405020304" charset="0"/>
            </a:endParaRPr>
          </a:p>
          <a:p>
            <a:pPr algn="just">
              <a:lnSpc>
                <a:spcPct val="120000"/>
              </a:lnSpc>
            </a:pPr>
            <a:r>
              <a:rPr lang="zh-CN" altLang="en-US" sz="2200" b="1" dirty="0">
                <a:solidFill>
                  <a:srgbClr val="080808"/>
                </a:solidFill>
                <a:latin typeface="Times New Roman" panose="02020603050405020304" charset="0"/>
                <a:cs typeface="Times New Roman" panose="02020603050405020304" charset="0"/>
              </a:rPr>
              <a:t>“</a:t>
            </a:r>
            <a:r>
              <a:rPr lang="en-US" altLang="zh-CN" sz="2200" b="1" dirty="0">
                <a:solidFill>
                  <a:srgbClr val="080808"/>
                </a:solidFill>
                <a:latin typeface="Times New Roman" panose="02020603050405020304" charset="0"/>
                <a:cs typeface="Times New Roman" panose="02020603050405020304" charset="0"/>
              </a:rPr>
              <a:t>return this;</a:t>
            </a:r>
            <a:r>
              <a:rPr lang="en-US" altLang="zh-CN" sz="2200" b="1" dirty="0">
                <a:solidFill>
                  <a:srgbClr val="080808"/>
                </a:solidFill>
                <a:latin typeface="+mj-lt"/>
                <a:cs typeface="Times New Roman" panose="02020603050405020304" charset="0"/>
              </a:rPr>
              <a:t>”</a:t>
            </a:r>
            <a:r>
              <a:rPr lang="zh-CN" altLang="en-US" sz="2200" dirty="0">
                <a:solidFill>
                  <a:srgbClr val="080808"/>
                </a:solidFill>
                <a:latin typeface="Times New Roman" panose="02020603050405020304" charset="0"/>
                <a:cs typeface="Times New Roman" panose="02020603050405020304" charset="0"/>
              </a:rPr>
              <a:t>。</a:t>
            </a:r>
            <a:endParaRPr lang="zh-CN" altLang="en-US" sz="2200" dirty="0">
              <a:solidFill>
                <a:srgbClr val="080808"/>
              </a:solidFill>
              <a:latin typeface="Times New Roman" panose="02020603050405020304" charset="0"/>
              <a:cs typeface="Times New Roman" panose="02020603050405020304" charset="0"/>
            </a:endParaRPr>
          </a:p>
        </p:txBody>
      </p:sp>
      <p:grpSp>
        <p:nvGrpSpPr>
          <p:cNvPr id="5" name="组合 4"/>
          <p:cNvGrpSpPr/>
          <p:nvPr/>
        </p:nvGrpSpPr>
        <p:grpSpPr>
          <a:xfrm>
            <a:off x="5817326" y="1245777"/>
            <a:ext cx="5068388" cy="2242501"/>
            <a:chOff x="6169532" y="2003232"/>
            <a:chExt cx="4466996" cy="1852441"/>
          </a:xfrm>
        </p:grpSpPr>
        <p:sp>
          <p:nvSpPr>
            <p:cNvPr id="3" name="剪去单角的矩形 2"/>
            <p:cNvSpPr/>
            <p:nvPr/>
          </p:nvSpPr>
          <p:spPr>
            <a:xfrm flipH="1">
              <a:off x="6293334" y="2119663"/>
              <a:ext cx="4343194" cy="1736010"/>
            </a:xfrm>
            <a:prstGeom prst="snip1Rect">
              <a:avLst>
                <a:gd name="adj" fmla="val 25072"/>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82"/>
            <p:cNvGrpSpPr/>
            <p:nvPr/>
          </p:nvGrpSpPr>
          <p:grpSpPr>
            <a:xfrm>
              <a:off x="6169532" y="2003232"/>
              <a:ext cx="456616" cy="456616"/>
              <a:chOff x="777424" y="1659420"/>
              <a:chExt cx="779195" cy="779196"/>
            </a:xfrm>
          </p:grpSpPr>
          <p:grpSp>
            <p:nvGrpSpPr>
              <p:cNvPr id="84" name="组合 83"/>
              <p:cNvGrpSpPr/>
              <p:nvPr/>
            </p:nvGrpSpPr>
            <p:grpSpPr>
              <a:xfrm>
                <a:off x="777424" y="1659420"/>
                <a:ext cx="779195" cy="779196"/>
                <a:chOff x="2124362" y="2491950"/>
                <a:chExt cx="779195" cy="779196"/>
              </a:xfrm>
            </p:grpSpPr>
            <p:sp>
              <p:nvSpPr>
                <p:cNvPr id="86" name="椭圆 85"/>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7" name="组合 86"/>
                <p:cNvGrpSpPr/>
                <p:nvPr/>
              </p:nvGrpSpPr>
              <p:grpSpPr>
                <a:xfrm>
                  <a:off x="2167109" y="2534697"/>
                  <a:ext cx="693703" cy="693701"/>
                  <a:chOff x="1187907" y="1083137"/>
                  <a:chExt cx="850422" cy="850420"/>
                </a:xfrm>
              </p:grpSpPr>
              <p:sp>
                <p:nvSpPr>
                  <p:cNvPr id="91" name="弧形 90"/>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2" name="弧形 91"/>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8" name="组合 87"/>
                <p:cNvGrpSpPr/>
                <p:nvPr/>
              </p:nvGrpSpPr>
              <p:grpSpPr>
                <a:xfrm>
                  <a:off x="2167109" y="2534697"/>
                  <a:ext cx="693703" cy="693701"/>
                  <a:chOff x="1187907" y="1083137"/>
                  <a:chExt cx="850422" cy="850420"/>
                </a:xfrm>
              </p:grpSpPr>
              <p:sp>
                <p:nvSpPr>
                  <p:cNvPr id="89" name="弧形 88"/>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0" name="弧形 89"/>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85" name="矩形 84"/>
              <p:cNvSpPr/>
              <p:nvPr/>
            </p:nvSpPr>
            <p:spPr>
              <a:xfrm>
                <a:off x="925094" y="1662410"/>
                <a:ext cx="517054" cy="461667"/>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1</a:t>
                </a:r>
                <a:endParaRPr lang="zh-CN" altLang="en-US" sz="2400" dirty="0">
                  <a:solidFill>
                    <a:srgbClr val="0070C0"/>
                  </a:solidFill>
                </a:endParaRPr>
              </a:p>
            </p:txBody>
          </p:sp>
        </p:grpSp>
      </p:grpSp>
      <p:grpSp>
        <p:nvGrpSpPr>
          <p:cNvPr id="7" name="组合 6"/>
          <p:cNvGrpSpPr/>
          <p:nvPr/>
        </p:nvGrpSpPr>
        <p:grpSpPr>
          <a:xfrm>
            <a:off x="5895703" y="3606954"/>
            <a:ext cx="4990011" cy="2351965"/>
            <a:chOff x="6132266" y="3974351"/>
            <a:chExt cx="4504262" cy="1852441"/>
          </a:xfrm>
        </p:grpSpPr>
        <p:sp>
          <p:nvSpPr>
            <p:cNvPr id="114" name="剪去单角的矩形 113"/>
            <p:cNvSpPr/>
            <p:nvPr/>
          </p:nvSpPr>
          <p:spPr>
            <a:xfrm flipH="1">
              <a:off x="6256068" y="4090782"/>
              <a:ext cx="4380460" cy="1736010"/>
            </a:xfrm>
            <a:prstGeom prst="snip1Rect">
              <a:avLst>
                <a:gd name="adj" fmla="val 25072"/>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5" name="组合 114"/>
            <p:cNvGrpSpPr/>
            <p:nvPr/>
          </p:nvGrpSpPr>
          <p:grpSpPr>
            <a:xfrm>
              <a:off x="6132266" y="3974351"/>
              <a:ext cx="456616" cy="463417"/>
              <a:chOff x="777424" y="1659420"/>
              <a:chExt cx="779195" cy="790802"/>
            </a:xfrm>
          </p:grpSpPr>
          <p:grpSp>
            <p:nvGrpSpPr>
              <p:cNvPr id="116" name="组合 115"/>
              <p:cNvGrpSpPr/>
              <p:nvPr/>
            </p:nvGrpSpPr>
            <p:grpSpPr>
              <a:xfrm>
                <a:off x="777424" y="1659420"/>
                <a:ext cx="779195" cy="779196"/>
                <a:chOff x="2124362" y="2491950"/>
                <a:chExt cx="779195" cy="779196"/>
              </a:xfrm>
            </p:grpSpPr>
            <p:sp>
              <p:nvSpPr>
                <p:cNvPr id="118" name="椭圆 117"/>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9" name="组合 118"/>
                <p:cNvGrpSpPr/>
                <p:nvPr/>
              </p:nvGrpSpPr>
              <p:grpSpPr>
                <a:xfrm>
                  <a:off x="2167109" y="2534697"/>
                  <a:ext cx="693703" cy="693701"/>
                  <a:chOff x="1187907" y="1083137"/>
                  <a:chExt cx="850422" cy="850420"/>
                </a:xfrm>
              </p:grpSpPr>
              <p:sp>
                <p:nvSpPr>
                  <p:cNvPr id="123" name="弧形 122"/>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4" name="弧形 123"/>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120" name="组合 119"/>
                <p:cNvGrpSpPr/>
                <p:nvPr/>
              </p:nvGrpSpPr>
              <p:grpSpPr>
                <a:xfrm>
                  <a:off x="2167109" y="2534697"/>
                  <a:ext cx="693703" cy="693701"/>
                  <a:chOff x="1187907" y="1083137"/>
                  <a:chExt cx="850422" cy="850420"/>
                </a:xfrm>
              </p:grpSpPr>
              <p:sp>
                <p:nvSpPr>
                  <p:cNvPr id="121" name="弧形 120"/>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22" name="弧形 121"/>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117" name="矩形 116"/>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grpSp>
      <p:grpSp>
        <p:nvGrpSpPr>
          <p:cNvPr id="54" name="组合 53"/>
          <p:cNvGrpSpPr/>
          <p:nvPr/>
        </p:nvGrpSpPr>
        <p:grpSpPr>
          <a:xfrm>
            <a:off x="549001" y="555626"/>
            <a:ext cx="3565799" cy="876848"/>
            <a:chOff x="326687" y="247818"/>
            <a:chExt cx="4861582" cy="725466"/>
          </a:xfrm>
        </p:grpSpPr>
        <p:sp>
          <p:nvSpPr>
            <p:cNvPr id="55" name="文本框 54"/>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en-US" altLang="zh-CN" sz="2400" b="1"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this</a:t>
              </a:r>
              <a:r>
                <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指针</a:t>
              </a:r>
              <a:endPar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endParaRPr>
            </a:p>
          </p:txBody>
        </p:sp>
        <p:grpSp>
          <p:nvGrpSpPr>
            <p:cNvPr id="56" name="组合 55"/>
            <p:cNvGrpSpPr/>
            <p:nvPr/>
          </p:nvGrpSpPr>
          <p:grpSpPr>
            <a:xfrm>
              <a:off x="326687" y="247818"/>
              <a:ext cx="4861582" cy="725466"/>
              <a:chOff x="326687" y="247818"/>
              <a:chExt cx="4861582" cy="725466"/>
            </a:xfrm>
          </p:grpSpPr>
          <p:grpSp>
            <p:nvGrpSpPr>
              <p:cNvPr id="57" name="组合 56"/>
              <p:cNvGrpSpPr/>
              <p:nvPr/>
            </p:nvGrpSpPr>
            <p:grpSpPr>
              <a:xfrm>
                <a:off x="349799" y="247818"/>
                <a:ext cx="4791980" cy="261575"/>
                <a:chOff x="349799" y="247818"/>
                <a:chExt cx="4791980" cy="261575"/>
              </a:xfrm>
            </p:grpSpPr>
            <p:cxnSp>
              <p:nvCxnSpPr>
                <p:cNvPr id="75" name="直接连接符 7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Times New Roman" panose="02020603050405020304" charset="0"/>
                    <a:cs typeface="Times New Roman" panose="02020603050405020304" charset="0"/>
                  </a:endParaRPr>
                </a:p>
              </p:txBody>
            </p:sp>
            <p:sp>
              <p:nvSpPr>
                <p:cNvPr id="8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Times New Roman" panose="02020603050405020304" charset="0"/>
                    <a:cs typeface="Times New Roman" panose="02020603050405020304" charset="0"/>
                  </a:endParaRPr>
                </a:p>
              </p:txBody>
            </p:sp>
            <p:sp>
              <p:nvSpPr>
                <p:cNvPr id="7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59" name="组合 58"/>
              <p:cNvGrpSpPr/>
              <p:nvPr/>
            </p:nvGrpSpPr>
            <p:grpSpPr>
              <a:xfrm>
                <a:off x="5138963" y="489126"/>
                <a:ext cx="49306" cy="329693"/>
                <a:chOff x="5138963" y="489126"/>
                <a:chExt cx="49306" cy="329693"/>
              </a:xfrm>
            </p:grpSpPr>
            <p:sp>
              <p:nvSpPr>
                <p:cNvPr id="63" name="椭圆 62"/>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64" name="椭圆 63"/>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nvGrpSpPr>
              <p:cNvPr id="60" name="组合 59"/>
              <p:cNvGrpSpPr/>
              <p:nvPr/>
            </p:nvGrpSpPr>
            <p:grpSpPr>
              <a:xfrm>
                <a:off x="326687" y="399838"/>
                <a:ext cx="49306" cy="329693"/>
                <a:chOff x="5138963" y="489126"/>
                <a:chExt cx="49306" cy="329693"/>
              </a:xfrm>
            </p:grpSpPr>
            <p:sp>
              <p:nvSpPr>
                <p:cNvPr id="61" name="椭圆 6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62" name="椭圆 6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wipe(left)">
                                      <p:cBhvr>
                                        <p:cTn id="15" dur="500"/>
                                        <p:tgtEl>
                                          <p:spTgt spid="6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71"/>
                                        </p:tgtEl>
                                        <p:attrNameLst>
                                          <p:attrName>style.visibility</p:attrName>
                                        </p:attrNameLst>
                                      </p:cBhvr>
                                      <p:to>
                                        <p:strVal val="visible"/>
                                      </p:to>
                                    </p:set>
                                    <p:anim calcmode="lin" valueType="num">
                                      <p:cBhvr additive="base">
                                        <p:cTn id="24" dur="500" fill="hold"/>
                                        <p:tgtEl>
                                          <p:spTgt spid="71"/>
                                        </p:tgtEl>
                                        <p:attrNameLst>
                                          <p:attrName>ppt_x</p:attrName>
                                        </p:attrNameLst>
                                      </p:cBhvr>
                                      <p:tavLst>
                                        <p:tav tm="0">
                                          <p:val>
                                            <p:strVal val="#ppt_x"/>
                                          </p:val>
                                        </p:tav>
                                        <p:tav tm="100000">
                                          <p:val>
                                            <p:strVal val="#ppt_x"/>
                                          </p:val>
                                        </p:tav>
                                      </p:tavLst>
                                    </p:anim>
                                    <p:anim calcmode="lin" valueType="num">
                                      <p:cBhvr additive="base">
                                        <p:cTn id="25"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fill="hold"/>
                                        <p:tgtEl>
                                          <p:spTgt spid="7"/>
                                        </p:tgtEl>
                                        <p:attrNameLst>
                                          <p:attrName>ppt_x</p:attrName>
                                        </p:attrNameLst>
                                      </p:cBhvr>
                                      <p:tavLst>
                                        <p:tav tm="0">
                                          <p:val>
                                            <p:strVal val="#ppt_x"/>
                                          </p:val>
                                        </p:tav>
                                        <p:tav tm="100000">
                                          <p:val>
                                            <p:strVal val="#ppt_x"/>
                                          </p:val>
                                        </p:tav>
                                      </p:tavLst>
                                    </p:anim>
                                    <p:anim calcmode="lin" valueType="num">
                                      <p:cBhvr additive="base">
                                        <p:cTn id="31" dur="500" fill="hold"/>
                                        <p:tgtEl>
                                          <p:spTgt spid="7"/>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72"/>
                                        </p:tgtEl>
                                        <p:attrNameLst>
                                          <p:attrName>style.visibility</p:attrName>
                                        </p:attrNameLst>
                                      </p:cBhvr>
                                      <p:to>
                                        <p:strVal val="visible"/>
                                      </p:to>
                                    </p:set>
                                    <p:anim calcmode="lin" valueType="num">
                                      <p:cBhvr additive="base">
                                        <p:cTn id="34" dur="500" fill="hold"/>
                                        <p:tgtEl>
                                          <p:spTgt spid="72"/>
                                        </p:tgtEl>
                                        <p:attrNameLst>
                                          <p:attrName>ppt_x</p:attrName>
                                        </p:attrNameLst>
                                      </p:cBhvr>
                                      <p:tavLst>
                                        <p:tav tm="0">
                                          <p:val>
                                            <p:strVal val="#ppt_x"/>
                                          </p:val>
                                        </p:tav>
                                        <p:tav tm="100000">
                                          <p:val>
                                            <p:strVal val="#ppt_x"/>
                                          </p:val>
                                        </p:tav>
                                      </p:tavLst>
                                    </p:anim>
                                    <p:anim calcmode="lin" valueType="num">
                                      <p:cBhvr additive="base">
                                        <p:cTn id="35" dur="500" fill="hold"/>
                                        <p:tgtEl>
                                          <p:spTgt spid="7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1" grpId="0"/>
      <p:bldP spid="72"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65953" y="1991804"/>
            <a:ext cx="3917233" cy="3976046"/>
            <a:chOff x="4077970" y="1695712"/>
            <a:chExt cx="3917233" cy="3976046"/>
          </a:xfrm>
        </p:grpSpPr>
        <p:grpSp>
          <p:nvGrpSpPr>
            <p:cNvPr id="88" name="组合 87"/>
            <p:cNvGrpSpPr/>
            <p:nvPr/>
          </p:nvGrpSpPr>
          <p:grpSpPr>
            <a:xfrm>
              <a:off x="4077970" y="1754521"/>
              <a:ext cx="3917233" cy="3917237"/>
              <a:chOff x="1384152" y="2393101"/>
              <a:chExt cx="2483531" cy="2483534"/>
            </a:xfrm>
          </p:grpSpPr>
          <p:sp>
            <p:nvSpPr>
              <p:cNvPr id="89" name="椭圆 88"/>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a:off x="1641934" y="2843851"/>
                <a:ext cx="2043302" cy="1550762"/>
              </a:xfrm>
              <a:prstGeom prst="rect">
                <a:avLst/>
              </a:prstGeom>
            </p:spPr>
            <p:txBody>
              <a:bodyPr wrap="square">
                <a:spAutoFit/>
              </a:bodyPr>
              <a:lstStyle/>
              <a:p>
                <a:pPr>
                  <a:lnSpc>
                    <a:spcPct val="130000"/>
                  </a:lnSpc>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下面是</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类的定义，构造函数</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Point(float </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x,float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y)</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的形参与</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类的数据成员同名，此时需要使用</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this</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指针。</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91" name="组合 90"/>
            <p:cNvGrpSpPr/>
            <p:nvPr/>
          </p:nvGrpSpPr>
          <p:grpSpPr>
            <a:xfrm>
              <a:off x="4114800" y="1695712"/>
              <a:ext cx="779195" cy="779196"/>
              <a:chOff x="777424" y="1659420"/>
              <a:chExt cx="779195" cy="779196"/>
            </a:xfrm>
          </p:grpSpPr>
          <p:grpSp>
            <p:nvGrpSpPr>
              <p:cNvPr id="92" name="组合 91"/>
              <p:cNvGrpSpPr/>
              <p:nvPr/>
            </p:nvGrpSpPr>
            <p:grpSpPr>
              <a:xfrm>
                <a:off x="777424" y="1659420"/>
                <a:ext cx="779195" cy="779196"/>
                <a:chOff x="2124362" y="2491950"/>
                <a:chExt cx="779195" cy="779196"/>
              </a:xfrm>
            </p:grpSpPr>
            <p:sp>
              <p:nvSpPr>
                <p:cNvPr id="94" name="椭圆 93"/>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5" name="组合 94"/>
                <p:cNvGrpSpPr/>
                <p:nvPr/>
              </p:nvGrpSpPr>
              <p:grpSpPr>
                <a:xfrm>
                  <a:off x="2167109" y="2534697"/>
                  <a:ext cx="693703" cy="693701"/>
                  <a:chOff x="1187907" y="1083137"/>
                  <a:chExt cx="850422" cy="850420"/>
                </a:xfrm>
              </p:grpSpPr>
              <p:sp>
                <p:nvSpPr>
                  <p:cNvPr id="99" name="弧形 98"/>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0" name="弧形 99"/>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96" name="组合 95"/>
                <p:cNvGrpSpPr/>
                <p:nvPr/>
              </p:nvGrpSpPr>
              <p:grpSpPr>
                <a:xfrm>
                  <a:off x="2167109" y="2534697"/>
                  <a:ext cx="693703" cy="693701"/>
                  <a:chOff x="1187907" y="1083137"/>
                  <a:chExt cx="850422" cy="850420"/>
                </a:xfrm>
              </p:grpSpPr>
              <p:sp>
                <p:nvSpPr>
                  <p:cNvPr id="97" name="弧形 96"/>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8" name="弧形 97"/>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93" name="矩形 92"/>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例1</a:t>
                </a:r>
                <a:endParaRPr lang="zh-CN" altLang="en-US" sz="2400" dirty="0">
                  <a:solidFill>
                    <a:srgbClr val="0070C0"/>
                  </a:solidFill>
                </a:endParaRPr>
              </a:p>
            </p:txBody>
          </p:sp>
        </p:grpSp>
      </p:grpSp>
      <p:grpSp>
        <p:nvGrpSpPr>
          <p:cNvPr id="39" name="组合 38"/>
          <p:cNvGrpSpPr/>
          <p:nvPr/>
        </p:nvGrpSpPr>
        <p:grpSpPr>
          <a:xfrm>
            <a:off x="549001" y="555626"/>
            <a:ext cx="3565799" cy="876848"/>
            <a:chOff x="326687" y="247818"/>
            <a:chExt cx="4861582" cy="725466"/>
          </a:xfrm>
        </p:grpSpPr>
        <p:sp>
          <p:nvSpPr>
            <p:cNvPr id="40" name="文本框 39"/>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en-US" altLang="zh-CN" sz="2400" b="1"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this</a:t>
              </a:r>
              <a:r>
                <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指针</a:t>
              </a:r>
              <a:endPar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endParaRPr>
            </a:p>
          </p:txBody>
        </p:sp>
        <p:grpSp>
          <p:nvGrpSpPr>
            <p:cNvPr id="41" name="组合 40"/>
            <p:cNvGrpSpPr/>
            <p:nvPr/>
          </p:nvGrpSpPr>
          <p:grpSpPr>
            <a:xfrm>
              <a:off x="326687" y="247818"/>
              <a:ext cx="4861582" cy="725466"/>
              <a:chOff x="326687" y="247818"/>
              <a:chExt cx="4861582" cy="725466"/>
            </a:xfrm>
          </p:grpSpPr>
          <p:grpSp>
            <p:nvGrpSpPr>
              <p:cNvPr id="42" name="组合 41"/>
              <p:cNvGrpSpPr/>
              <p:nvPr/>
            </p:nvGrpSpPr>
            <p:grpSpPr>
              <a:xfrm>
                <a:off x="349799" y="247818"/>
                <a:ext cx="4791980" cy="261575"/>
                <a:chOff x="349799" y="247818"/>
                <a:chExt cx="4791980" cy="261575"/>
              </a:xfrm>
            </p:grpSpPr>
            <p:cxnSp>
              <p:nvCxnSpPr>
                <p:cNvPr id="57" name="直接连接符 56"/>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1"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Times New Roman" panose="02020603050405020304" charset="0"/>
                    <a:cs typeface="Times New Roman" panose="02020603050405020304" charset="0"/>
                  </a:endParaRPr>
                </a:p>
              </p:txBody>
            </p:sp>
            <p:sp>
              <p:nvSpPr>
                <p:cNvPr id="62"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43" name="组合 42"/>
              <p:cNvGrpSpPr/>
              <p:nvPr/>
            </p:nvGrpSpPr>
            <p:grpSpPr>
              <a:xfrm>
                <a:off x="349799" y="711709"/>
                <a:ext cx="4815092" cy="261575"/>
                <a:chOff x="358852" y="925118"/>
                <a:chExt cx="4815092" cy="261575"/>
              </a:xfrm>
            </p:grpSpPr>
            <p:cxnSp>
              <p:nvCxnSpPr>
                <p:cNvPr id="50" name="直接连接符 4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5"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Times New Roman" panose="02020603050405020304" charset="0"/>
                    <a:cs typeface="Times New Roman" panose="02020603050405020304" charset="0"/>
                  </a:endParaRPr>
                </a:p>
              </p:txBody>
            </p:sp>
            <p:sp>
              <p:nvSpPr>
                <p:cNvPr id="56"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44" name="组合 43"/>
              <p:cNvGrpSpPr/>
              <p:nvPr/>
            </p:nvGrpSpPr>
            <p:grpSpPr>
              <a:xfrm>
                <a:off x="5138963" y="489126"/>
                <a:ext cx="49306" cy="329693"/>
                <a:chOff x="5138963" y="489126"/>
                <a:chExt cx="49306" cy="329693"/>
              </a:xfrm>
            </p:grpSpPr>
            <p:sp>
              <p:nvSpPr>
                <p:cNvPr id="48" name="椭圆 4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49" name="椭圆 4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nvGrpSpPr>
              <p:cNvPr id="45" name="组合 44"/>
              <p:cNvGrpSpPr/>
              <p:nvPr/>
            </p:nvGrpSpPr>
            <p:grpSpPr>
              <a:xfrm>
                <a:off x="326687" y="399838"/>
                <a:ext cx="49306" cy="329693"/>
                <a:chOff x="5138963" y="489126"/>
                <a:chExt cx="49306" cy="329693"/>
              </a:xfrm>
            </p:grpSpPr>
            <p:sp>
              <p:nvSpPr>
                <p:cNvPr id="46" name="椭圆 4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47" name="椭圆 4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grpSp>
      <p:sp>
        <p:nvSpPr>
          <p:cNvPr id="63" name="Rectangle 3"/>
          <p:cNvSpPr txBox="1">
            <a:spLocks noChangeArrowheads="1"/>
          </p:cNvSpPr>
          <p:nvPr/>
        </p:nvSpPr>
        <p:spPr>
          <a:xfrm>
            <a:off x="5228191" y="1343395"/>
            <a:ext cx="4392982" cy="5353495"/>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class Point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public:</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Point()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	x=0,y=0;   }</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Point(float </a:t>
            </a:r>
            <a:r>
              <a:rPr lang="en-US" altLang="zh-CN" sz="2200" dirty="0">
                <a:solidFill>
                  <a:srgbClr val="FF0000"/>
                </a:solidFill>
                <a:latin typeface="Times New Roman" panose="02020603050405020304" charset="0"/>
                <a:ea typeface="宋体" panose="02010600030101010101" pitchFamily="2" charset="-122"/>
                <a:cs typeface="Times New Roman" panose="02020603050405020304" charset="0"/>
              </a:rPr>
              <a:t>x</a:t>
            </a:r>
            <a:r>
              <a:rPr lang="en-US" altLang="zh-CN" sz="2200" dirty="0">
                <a:latin typeface="Times New Roman" panose="02020603050405020304" charset="0"/>
                <a:ea typeface="宋体" panose="02010600030101010101" pitchFamily="2" charset="-122"/>
                <a:cs typeface="Times New Roman" panose="02020603050405020304" charset="0"/>
              </a:rPr>
              <a:t>, float </a:t>
            </a:r>
            <a:r>
              <a:rPr lang="en-US" altLang="zh-CN" sz="2200" dirty="0">
                <a:solidFill>
                  <a:srgbClr val="FF0000"/>
                </a:solidFill>
                <a:latin typeface="Times New Roman" panose="02020603050405020304" charset="0"/>
                <a:ea typeface="宋体" panose="02010600030101010101" pitchFamily="2" charset="-122"/>
                <a:cs typeface="Times New Roman" panose="02020603050405020304" charset="0"/>
              </a:rPr>
              <a:t>y</a:t>
            </a:r>
            <a:r>
              <a:rPr lang="en-US" altLang="zh-CN" sz="2200" dirty="0">
                <a:latin typeface="Times New Roman" panose="02020603050405020304" charset="0"/>
                <a:ea typeface="宋体" panose="02010600030101010101" pitchFamily="2" charset="-122"/>
                <a:cs typeface="Times New Roman" panose="02020603050405020304" charset="0"/>
              </a:rPr>
              <a: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this-&gt;x=x</a:t>
            </a:r>
            <a:r>
              <a:rPr lang="zh-CN" altLang="en-US" sz="2200" dirty="0">
                <a:latin typeface="Times New Roman" panose="02020603050405020304" charset="0"/>
                <a:ea typeface="宋体" panose="02010600030101010101" pitchFamily="2" charset="-122"/>
                <a:cs typeface="Times New Roman" panose="02020603050405020304" charset="0"/>
              </a:rPr>
              <a: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this-&gt;y=y;  </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private:</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	float </a:t>
            </a:r>
            <a:r>
              <a:rPr lang="en-US" altLang="zh-CN" sz="2200" dirty="0">
                <a:solidFill>
                  <a:srgbClr val="FF0000"/>
                </a:solidFill>
                <a:latin typeface="Times New Roman" panose="02020603050405020304" charset="0"/>
                <a:ea typeface="宋体" panose="02010600030101010101" pitchFamily="2" charset="-122"/>
                <a:cs typeface="Times New Roman" panose="02020603050405020304" charset="0"/>
              </a:rPr>
              <a:t>x</a:t>
            </a:r>
            <a:r>
              <a:rPr lang="en-US" altLang="zh-CN" sz="2200" dirty="0">
                <a:latin typeface="Times New Roman" panose="02020603050405020304" charset="0"/>
                <a:ea typeface="宋体" panose="02010600030101010101" pitchFamily="2" charset="-122"/>
                <a:cs typeface="Times New Roman" panose="02020603050405020304" charset="0"/>
              </a:rPr>
              <a:t>, </a:t>
            </a:r>
            <a:r>
              <a:rPr lang="en-US" altLang="zh-CN" sz="2200" dirty="0">
                <a:solidFill>
                  <a:srgbClr val="FF0000"/>
                </a:solidFill>
                <a:latin typeface="Times New Roman" panose="02020603050405020304" charset="0"/>
                <a:ea typeface="宋体" panose="02010600030101010101" pitchFamily="2" charset="-122"/>
                <a:cs typeface="Times New Roman" panose="02020603050405020304" charset="0"/>
              </a:rPr>
              <a:t>y</a:t>
            </a:r>
            <a:r>
              <a:rPr lang="en-US" altLang="zh-CN" sz="2200" dirty="0">
                <a:latin typeface="Times New Roman" panose="02020603050405020304" charset="0"/>
                <a:ea typeface="宋体" panose="02010600030101010101" pitchFamily="2" charset="-122"/>
                <a:cs typeface="Times New Roman" panose="02020603050405020304" charset="0"/>
              </a:rPr>
              <a:t>;</a:t>
            </a:r>
            <a:endParaRPr lang="en-US" altLang="zh-CN" sz="2200" dirty="0">
              <a:latin typeface="Times New Roman" panose="02020603050405020304" charset="0"/>
              <a:ea typeface="宋体" panose="02010600030101010101" pitchFamily="2" charset="-122"/>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ea typeface="宋体" panose="02010600030101010101" pitchFamily="2" charset="-122"/>
                <a:cs typeface="Times New Roman" panose="02020603050405020304" charset="0"/>
              </a:rPr>
              <a:t>};</a:t>
            </a:r>
            <a:endParaRPr lang="en-US" altLang="zh-CN" sz="2200" dirty="0">
              <a:latin typeface="Times New Roman" panose="02020603050405020304" charset="0"/>
              <a:ea typeface="宋体" panose="02010600030101010101" pitchFamily="2" charset="-122"/>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3"/>
                                        </p:tgtEl>
                                        <p:attrNameLst>
                                          <p:attrName>style.visibility</p:attrName>
                                        </p:attrNameLst>
                                      </p:cBhvr>
                                      <p:to>
                                        <p:strVal val="visible"/>
                                      </p:to>
                                    </p:set>
                                    <p:animEffect transition="in" filter="wipe(left)">
                                      <p:cBhvr>
                                        <p:cTn id="15"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00595" y="1754516"/>
            <a:ext cx="4493402" cy="4479778"/>
            <a:chOff x="4077970" y="1695712"/>
            <a:chExt cx="4200131" cy="4258942"/>
          </a:xfrm>
        </p:grpSpPr>
        <p:grpSp>
          <p:nvGrpSpPr>
            <p:cNvPr id="53" name="组合 52"/>
            <p:cNvGrpSpPr/>
            <p:nvPr/>
          </p:nvGrpSpPr>
          <p:grpSpPr>
            <a:xfrm>
              <a:off x="4077970" y="1754519"/>
              <a:ext cx="4200131" cy="4200135"/>
              <a:chOff x="1384152" y="2393100"/>
              <a:chExt cx="2662889" cy="2662892"/>
            </a:xfrm>
          </p:grpSpPr>
          <p:sp>
            <p:nvSpPr>
              <p:cNvPr id="54" name="椭圆 53"/>
              <p:cNvSpPr/>
              <p:nvPr/>
            </p:nvSpPr>
            <p:spPr>
              <a:xfrm rot="16200000">
                <a:off x="1384151" y="2393101"/>
                <a:ext cx="2662892" cy="2662889"/>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1719995" y="2806912"/>
                <a:ext cx="2084614" cy="1872276"/>
              </a:xfrm>
              <a:prstGeom prst="rect">
                <a:avLst/>
              </a:prstGeom>
            </p:spPr>
            <p:txBody>
              <a:bodyPr wrap="square">
                <a:spAutoFit/>
              </a:bodyPr>
              <a:lstStyle/>
              <a:p>
                <a:pPr>
                  <a:lnSpc>
                    <a:spcPct val="120000"/>
                  </a:lnSpc>
                  <a:spcBef>
                    <a:spcPts val="600"/>
                  </a:spcBef>
                  <a:buClr>
                    <a:srgbClr val="7030A0"/>
                  </a:buClr>
                </a:pPr>
                <a:r>
                  <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下面是</a:t>
                </a: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a:t>
                </a:r>
                <a:r>
                  <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类的定义，成员函数</a:t>
                </a: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Point&amp; </a:t>
                </a:r>
                <a:r>
                  <a:rPr lang="en-US" altLang="zh-CN" sz="23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GetObj</a:t>
                </a: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 </a:t>
                </a:r>
                <a:r>
                  <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的函数返回是对象的引用，成员函数</a:t>
                </a:r>
                <a:endPar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lnSpc>
                    <a:spcPct val="120000"/>
                  </a:lnSpc>
                  <a:spcBef>
                    <a:spcPts val="600"/>
                  </a:spcBef>
                  <a:buClr>
                    <a:srgbClr val="7030A0"/>
                  </a:buClr>
                </a:pP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 </a:t>
                </a:r>
                <a:r>
                  <a:rPr lang="en-US" altLang="zh-CN" sz="23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GetObjAdd</a:t>
                </a: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   </a:t>
                </a:r>
                <a:r>
                  <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的函数返回是对象的地址，此时都需要使用</a:t>
                </a:r>
                <a:r>
                  <a:rPr lang="en-US" altLang="zh-CN"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this</a:t>
                </a:r>
                <a:r>
                  <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指针。</a:t>
                </a:r>
                <a:endParaRPr lang="zh-CN" altLang="en-US" sz="23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56" name="组合 55"/>
            <p:cNvGrpSpPr/>
            <p:nvPr/>
          </p:nvGrpSpPr>
          <p:grpSpPr>
            <a:xfrm>
              <a:off x="4114800" y="1695712"/>
              <a:ext cx="779195" cy="779196"/>
              <a:chOff x="777424" y="1659420"/>
              <a:chExt cx="779195" cy="779196"/>
            </a:xfrm>
          </p:grpSpPr>
          <p:grpSp>
            <p:nvGrpSpPr>
              <p:cNvPr id="57" name="组合 56"/>
              <p:cNvGrpSpPr/>
              <p:nvPr/>
            </p:nvGrpSpPr>
            <p:grpSpPr>
              <a:xfrm>
                <a:off x="777424" y="1659420"/>
                <a:ext cx="779195" cy="779196"/>
                <a:chOff x="2124362" y="2491950"/>
                <a:chExt cx="779195" cy="779196"/>
              </a:xfrm>
            </p:grpSpPr>
            <p:sp>
              <p:nvSpPr>
                <p:cNvPr id="59" name="椭圆 58"/>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0" name="组合 59"/>
                <p:cNvGrpSpPr/>
                <p:nvPr/>
              </p:nvGrpSpPr>
              <p:grpSpPr>
                <a:xfrm>
                  <a:off x="2167109" y="2534697"/>
                  <a:ext cx="693703" cy="693701"/>
                  <a:chOff x="1187907" y="1083137"/>
                  <a:chExt cx="850422" cy="850420"/>
                </a:xfrm>
              </p:grpSpPr>
              <p:sp>
                <p:nvSpPr>
                  <p:cNvPr id="64" name="弧形 63"/>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61" name="组合 60"/>
                <p:cNvGrpSpPr/>
                <p:nvPr/>
              </p:nvGrpSpPr>
              <p:grpSpPr>
                <a:xfrm>
                  <a:off x="2167109" y="2534697"/>
                  <a:ext cx="693703" cy="693701"/>
                  <a:chOff x="1187907" y="1083137"/>
                  <a:chExt cx="850422" cy="850420"/>
                </a:xfrm>
              </p:grpSpPr>
              <p:sp>
                <p:nvSpPr>
                  <p:cNvPr id="62" name="弧形 61"/>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3" name="弧形 62"/>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58" name="矩形 57"/>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grpSp>
      <p:grpSp>
        <p:nvGrpSpPr>
          <p:cNvPr id="39" name="组合 38"/>
          <p:cNvGrpSpPr/>
          <p:nvPr/>
        </p:nvGrpSpPr>
        <p:grpSpPr>
          <a:xfrm>
            <a:off x="549001" y="555626"/>
            <a:ext cx="3565799" cy="876848"/>
            <a:chOff x="326687" y="247818"/>
            <a:chExt cx="4861582" cy="725466"/>
          </a:xfrm>
        </p:grpSpPr>
        <p:sp>
          <p:nvSpPr>
            <p:cNvPr id="40" name="文本框 39"/>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en-US" altLang="zh-CN" sz="2400" b="1"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this</a:t>
              </a:r>
              <a:r>
                <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rPr>
                <a:t>指针</a:t>
              </a:r>
              <a:endParaRPr lang="zh-CN" altLang="en-US" sz="2400" kern="0" dirty="0">
                <a:solidFill>
                  <a:srgbClr val="0070C0"/>
                </a:solidFill>
                <a:latin typeface="Times New Roman" panose="02020603050405020304" charset="0"/>
                <a:ea typeface="锐字锐线梦想黑简1.0" panose="02010604000000000000" pitchFamily="2" charset="-122"/>
                <a:cs typeface="Times New Roman" panose="02020603050405020304" charset="0"/>
              </a:endParaRPr>
            </a:p>
          </p:txBody>
        </p:sp>
        <p:grpSp>
          <p:nvGrpSpPr>
            <p:cNvPr id="41" name="组合 40"/>
            <p:cNvGrpSpPr/>
            <p:nvPr/>
          </p:nvGrpSpPr>
          <p:grpSpPr>
            <a:xfrm>
              <a:off x="326687" y="247818"/>
              <a:ext cx="4861582" cy="725466"/>
              <a:chOff x="326687" y="247818"/>
              <a:chExt cx="4861582" cy="725466"/>
            </a:xfrm>
          </p:grpSpPr>
          <p:grpSp>
            <p:nvGrpSpPr>
              <p:cNvPr id="42" name="组合 41"/>
              <p:cNvGrpSpPr/>
              <p:nvPr/>
            </p:nvGrpSpPr>
            <p:grpSpPr>
              <a:xfrm>
                <a:off x="349799" y="247818"/>
                <a:ext cx="4791980" cy="261575"/>
                <a:chOff x="349799" y="247818"/>
                <a:chExt cx="4791980" cy="261575"/>
              </a:xfrm>
            </p:grpSpPr>
            <p:cxnSp>
              <p:nvCxnSpPr>
                <p:cNvPr id="70" name="直接连接符 6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latin typeface="Times New Roman" panose="02020603050405020304" charset="0"/>
                    <a:cs typeface="Times New Roman" panose="02020603050405020304" charset="0"/>
                  </a:endParaRPr>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43" name="组合 42"/>
              <p:cNvGrpSpPr/>
              <p:nvPr/>
            </p:nvGrpSpPr>
            <p:grpSpPr>
              <a:xfrm>
                <a:off x="349799" y="711709"/>
                <a:ext cx="4815092" cy="261575"/>
                <a:chOff x="358852" y="925118"/>
                <a:chExt cx="4815092" cy="261575"/>
              </a:xfrm>
            </p:grpSpPr>
            <p:cxnSp>
              <p:nvCxnSpPr>
                <p:cNvPr id="50" name="直接连接符 49"/>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latin typeface="Times New Roman" panose="02020603050405020304" charset="0"/>
                    <a:cs typeface="Times New Roman" panose="02020603050405020304" charset="0"/>
                  </a:endParaRPr>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latin typeface="Times New Roman" panose="02020603050405020304" charset="0"/>
                    <a:cs typeface="Times New Roman" panose="02020603050405020304" charset="0"/>
                  </a:endParaRPr>
                </a:p>
              </p:txBody>
            </p:sp>
          </p:grpSp>
          <p:grpSp>
            <p:nvGrpSpPr>
              <p:cNvPr id="44" name="组合 43"/>
              <p:cNvGrpSpPr/>
              <p:nvPr/>
            </p:nvGrpSpPr>
            <p:grpSpPr>
              <a:xfrm>
                <a:off x="5138963" y="489126"/>
                <a:ext cx="49306" cy="329693"/>
                <a:chOff x="5138963" y="489126"/>
                <a:chExt cx="49306" cy="329693"/>
              </a:xfrm>
            </p:grpSpPr>
            <p:sp>
              <p:nvSpPr>
                <p:cNvPr id="48" name="椭圆 4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49" name="椭圆 4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nvGrpSpPr>
              <p:cNvPr id="45" name="组合 44"/>
              <p:cNvGrpSpPr/>
              <p:nvPr/>
            </p:nvGrpSpPr>
            <p:grpSpPr>
              <a:xfrm>
                <a:off x="326687" y="399838"/>
                <a:ext cx="49306" cy="329693"/>
                <a:chOff x="5138963" y="489126"/>
                <a:chExt cx="49306" cy="329693"/>
              </a:xfrm>
            </p:grpSpPr>
            <p:sp>
              <p:nvSpPr>
                <p:cNvPr id="46" name="椭圆 4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47" name="椭圆 4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grpSp>
        </p:grpSp>
      </p:grpSp>
      <p:sp>
        <p:nvSpPr>
          <p:cNvPr id="76" name="Rectangle 3"/>
          <p:cNvSpPr txBox="1">
            <a:spLocks noChangeArrowheads="1"/>
          </p:cNvSpPr>
          <p:nvPr/>
        </p:nvSpPr>
        <p:spPr>
          <a:xfrm>
            <a:off x="5516367" y="906882"/>
            <a:ext cx="5794871" cy="567181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class Point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public:</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Point</a:t>
            </a:r>
            <a:r>
              <a:rPr lang="en-US" altLang="zh-CN" sz="2200" dirty="0">
                <a:solidFill>
                  <a:srgbClr val="FF0000"/>
                </a:solidFill>
                <a:latin typeface="Times New Roman" panose="02020603050405020304" charset="0"/>
                <a:cs typeface="Times New Roman" panose="02020603050405020304" charset="0"/>
              </a:rPr>
              <a:t>&amp;</a:t>
            </a:r>
            <a:r>
              <a:rPr lang="en-US" altLang="zh-CN" sz="2200" dirty="0">
                <a:solidFill>
                  <a:schemeClr val="tx2"/>
                </a:solidFill>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GetObj</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solidFill>
                  <a:schemeClr val="tx2"/>
                </a:solidFill>
                <a:latin typeface="Times New Roman" panose="02020603050405020304" charset="0"/>
                <a:cs typeface="Times New Roman" panose="02020603050405020304" charset="0"/>
              </a:rPr>
              <a:t>		</a:t>
            </a:r>
            <a:r>
              <a:rPr lang="en-US" altLang="zh-CN" sz="2200" dirty="0">
                <a:solidFill>
                  <a:srgbClr val="FF0000"/>
                </a:solidFill>
                <a:latin typeface="Times New Roman" panose="02020603050405020304" charset="0"/>
                <a:cs typeface="Times New Roman" panose="02020603050405020304" charset="0"/>
              </a:rPr>
              <a:t>return *this;</a:t>
            </a:r>
            <a:endParaRPr lang="en-US" altLang="zh-CN" sz="2200" dirty="0">
              <a:solidFill>
                <a:srgbClr val="FF0000"/>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solidFill>
                  <a:schemeClr val="tx2"/>
                </a:solidFill>
                <a:latin typeface="Times New Roman" panose="02020603050405020304" charset="0"/>
                <a:cs typeface="Times New Roman" panose="02020603050405020304" charset="0"/>
              </a:rPr>
              <a:t>	</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Point</a:t>
            </a:r>
            <a:r>
              <a:rPr lang="en-US" altLang="zh-CN" sz="2200" dirty="0">
                <a:solidFill>
                  <a:srgbClr val="FF0000"/>
                </a:solidFill>
                <a:latin typeface="Times New Roman" panose="02020603050405020304" charset="0"/>
                <a:cs typeface="Times New Roman" panose="02020603050405020304" charset="0"/>
              </a:rPr>
              <a:t>*</a:t>
            </a: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GetObjAdd</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solidFill>
                  <a:schemeClr val="tx2"/>
                </a:solidFill>
                <a:latin typeface="Times New Roman" panose="02020603050405020304" charset="0"/>
                <a:cs typeface="Times New Roman" panose="02020603050405020304" charset="0"/>
              </a:rPr>
              <a:t>		</a:t>
            </a:r>
            <a:r>
              <a:rPr lang="en-US" altLang="zh-CN" sz="2200" dirty="0">
                <a:solidFill>
                  <a:srgbClr val="FF0000"/>
                </a:solidFill>
                <a:latin typeface="Times New Roman" panose="02020603050405020304" charset="0"/>
                <a:cs typeface="Times New Roman" panose="02020603050405020304" charset="0"/>
              </a:rPr>
              <a:t>return this;</a:t>
            </a:r>
            <a:endParaRPr lang="en-US" altLang="zh-CN" sz="2200" dirty="0">
              <a:solidFill>
                <a:srgbClr val="FF0000"/>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solidFill>
                  <a:schemeClr val="tx2"/>
                </a:solidFill>
                <a:latin typeface="Times New Roman" panose="02020603050405020304" charset="0"/>
                <a:cs typeface="Times New Roman" panose="02020603050405020304" charset="0"/>
              </a:rPr>
              <a:t>	</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private:</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float </a:t>
            </a:r>
            <a:r>
              <a:rPr lang="en-US" altLang="zh-CN" sz="2200" dirty="0" err="1">
                <a:latin typeface="Times New Roman" panose="02020603050405020304" charset="0"/>
                <a:cs typeface="Times New Roman" panose="02020603050405020304" charset="0"/>
              </a:rPr>
              <a:t>x,y</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wipe(left)">
                                      <p:cBhvr>
                                        <p:cTn id="7" dur="500"/>
                                        <p:tgtEl>
                                          <p:spTgt spid="39"/>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76"/>
                                        </p:tgtEl>
                                        <p:attrNameLst>
                                          <p:attrName>style.visibility</p:attrName>
                                        </p:attrNameLst>
                                      </p:cBhvr>
                                      <p:to>
                                        <p:strVal val="visible"/>
                                      </p:to>
                                    </p:set>
                                    <p:animEffect transition="in" filter="wipe(up)">
                                      <p:cBhvr>
                                        <p:cTn id="15"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custDataLst>
              <p:tags r:id="rId1"/>
            </p:custDataLst>
          </p:nvPr>
        </p:nvSpPr>
        <p:spPr>
          <a:xfrm>
            <a:off x="1219200" y="428625"/>
            <a:ext cx="9753600" cy="2143125"/>
          </a:xfrm>
          <a:prstGeom prst="rect">
            <a:avLst/>
          </a:prstGeom>
          <a:noFill/>
        </p:spPr>
        <p:txBody>
          <a:bodyPr vert="horz" wrap="square" rtlCol="0" anchor="ctr" anchorCtr="0">
            <a:noAutofit/>
          </a:bodyPr>
          <a:lstStyle/>
          <a:p>
            <a:pPr>
              <a:lnSpc>
                <a:spcPct val="150000"/>
              </a:lnSpc>
              <a:buClr>
                <a:srgbClr val="7030A0"/>
              </a:buClr>
            </a:pPr>
            <a:r>
              <a:rPr lang="zh-CN" altLang="en-US" sz="2800" dirty="0">
                <a:cs typeface="+mn-ea"/>
                <a:sym typeface="+mn-lt"/>
              </a:rPr>
              <a:t>为什么静态成员函数只能访问类的静态数据成员而不能访问非静态数据成员？</a:t>
            </a:r>
            <a:endParaRPr lang="en-US" altLang="zh-CN" sz="2800" dirty="0">
              <a:cs typeface="+mn-ea"/>
              <a:sym typeface="+mn-lt"/>
            </a:endParaRPr>
          </a:p>
        </p:txBody>
      </p:sp>
      <p:sp>
        <p:nvSpPr>
          <p:cNvPr id="4" name="Rounded Rectangle 3"/>
          <p:cNvSpPr/>
          <p:nvPr>
            <p:custDataLst>
              <p:tags r:id="rId2"/>
            </p:custDataLst>
          </p:nvPr>
        </p:nvSpPr>
        <p:spPr>
          <a:xfrm>
            <a:off x="8915400" y="6215063"/>
            <a:ext cx="1543050" cy="411480"/>
          </a:xfrm>
          <a:prstGeom prst="roundRect">
            <a:avLst/>
          </a:prstGeom>
          <a:solidFill>
            <a:srgbClr val="808080"/>
          </a:solid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algn="ctr"/>
            <a:r>
              <a:rPr lang="en-US" altLang="zh-CN" sz="1600">
                <a:solidFill>
                  <a:srgbClr val="FFFFFF"/>
                </a:solidFill>
                <a:latin typeface="微软雅黑" panose="020B0503020204020204" charset="-122"/>
                <a:ea typeface="微软雅黑" panose="020B0503020204020204" charset="-122"/>
                <a:sym typeface="微软雅黑" panose="020B0503020204020204" charset="-122"/>
              </a:rPr>
              <a:t>Answer</a:t>
            </a:r>
            <a:endParaRPr lang="zh-CN" altLang="en-US" sz="1600">
              <a:solidFill>
                <a:srgbClr val="FFFFFF"/>
              </a:solidFill>
              <a:latin typeface="微软雅黑" panose="020B0503020204020204" charset="-122"/>
              <a:ea typeface="微软雅黑" panose="020B0503020204020204" charset="-122"/>
              <a:sym typeface="微软雅黑" panose="020B0503020204020204" charset="-122"/>
            </a:endParaRPr>
          </a:p>
        </p:txBody>
      </p:sp>
      <p:sp>
        <p:nvSpPr>
          <p:cNvPr id="10" name="Rectangle 9"/>
          <p:cNvSpPr/>
          <p:nvPr>
            <p:custDataLst>
              <p:tags r:id="rId3"/>
            </p:custDataLst>
          </p:nvPr>
        </p:nvSpPr>
        <p:spPr>
          <a:xfrm>
            <a:off x="0" y="5727383"/>
            <a:ext cx="12192000" cy="487680"/>
          </a:xfrm>
          <a:prstGeom prst="rect">
            <a:avLst/>
          </a:prstGeom>
          <a:solidFill>
            <a:srgbClr val="FBFAEF"/>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rtlCol="0" anchor="ctr" anchorCtr="1"/>
          <a:lstStyle/>
          <a:p>
            <a:r>
              <a:rPr lang="en-US" altLang="zh-CN" sz="1600">
                <a:solidFill>
                  <a:srgbClr val="F84F41"/>
                </a:solidFill>
                <a:latin typeface="微软雅黑" panose="020B0503020204020204" charset="-122"/>
                <a:ea typeface="微软雅黑" panose="020B0503020204020204" charset="-122"/>
                <a:sym typeface="微软雅黑" panose="020B0503020204020204" charset="-122"/>
              </a:rPr>
              <a:t>Open Question is only supported on Version 2.0 or newer.</a:t>
            </a:r>
            <a:endParaRPr lang="zh-CN" altLang="en-US" sz="1600">
              <a:solidFill>
                <a:srgbClr val="F84F41"/>
              </a:solidFill>
              <a:latin typeface="微软雅黑" panose="020B0503020204020204" charset="-122"/>
              <a:ea typeface="微软雅黑" panose="020B0503020204020204" charset="-122"/>
              <a:sym typeface="微软雅黑" panose="020B0503020204020204" charset="-122"/>
            </a:endParaRPr>
          </a:p>
        </p:txBody>
      </p:sp>
      <p:sp>
        <p:nvSpPr>
          <p:cNvPr id="11" name="Rectangle 10"/>
          <p:cNvSpPr/>
          <p:nvPr>
            <p:custDataLst>
              <p:tags r:id="rId4"/>
            </p:custDataLst>
          </p:nvPr>
        </p:nvSpPr>
        <p:spPr>
          <a:xfrm>
            <a:off x="12573000" y="0"/>
            <a:ext cx="3840480" cy="6858000"/>
          </a:xfrm>
          <a:prstGeom prst="rect">
            <a:avLst/>
          </a:prstGeom>
          <a:solidFill>
            <a:srgbClr val="FFFFFF"/>
          </a:solidFill>
          <a:ln w="12700">
            <a:solidFill>
              <a:srgbClr val="9B9B9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endParaRPr>
          </a:p>
        </p:txBody>
      </p:sp>
      <p:sp>
        <p:nvSpPr>
          <p:cNvPr id="16" name="TextBox 15"/>
          <p:cNvSpPr txBox="1"/>
          <p:nvPr>
            <p:custDataLst>
              <p:tags r:id="rId5"/>
            </p:custDataLst>
          </p:nvPr>
        </p:nvSpPr>
        <p:spPr>
          <a:xfrm>
            <a:off x="12661900" y="6326832"/>
            <a:ext cx="3662680" cy="461665"/>
          </a:xfrm>
          <a:prstGeom prst="rect">
            <a:avLst/>
          </a:prstGeom>
          <a:solidFill>
            <a:srgbClr val="FBFAEF"/>
          </a:solidFill>
          <a:ln w="12700">
            <a:noFill/>
          </a:ln>
          <a:extLst>
            <a:ext uri="{91240B29-F687-4F45-9708-019B960494DF}">
              <a14:hiddenLine xmlns:a14="http://schemas.microsoft.com/office/drawing/2010/main" w="12700">
                <a:solidFill>
                  <a:srgbClr val="FFFFFF"/>
                </a:solidFill>
              </a14:hiddenLine>
            </a:ext>
          </a:extLst>
        </p:spPr>
        <p:txBody>
          <a:bodyPr vert="horz" rtlCol="0" anchor="ctr">
            <a:spAutoFit/>
          </a:bodyPr>
          <a:lstStyle/>
          <a:p>
            <a:r>
              <a:rPr lang="en-US" altLang="zh-CN" sz="1200">
                <a:solidFill>
                  <a:srgbClr val="F84F41"/>
                </a:solidFill>
                <a:latin typeface="微软雅黑" panose="020B0503020204020204" charset="-122"/>
                <a:ea typeface="微软雅黑" panose="020B0503020204020204" charset="-122"/>
                <a:sym typeface="微软雅黑" panose="020B0503020204020204" charset="-122"/>
              </a:rPr>
              <a:t>Text\Image\Formula are allowed and all the content should be placed in this area</a:t>
            </a:r>
            <a:endParaRPr lang="zh-CN" altLang="en-US" sz="1200">
              <a:solidFill>
                <a:srgbClr val="F84F41"/>
              </a:solidFill>
              <a:latin typeface="微软雅黑" panose="020B0503020204020204" charset="-122"/>
              <a:ea typeface="微软雅黑" panose="020B0503020204020204" charset="-122"/>
              <a:sym typeface="微软雅黑" panose="020B0503020204020204" charset="-122"/>
            </a:endParaRPr>
          </a:p>
        </p:txBody>
      </p:sp>
      <p:sp>
        <p:nvSpPr>
          <p:cNvPr id="17" name="TextBox 16"/>
          <p:cNvSpPr txBox="1"/>
          <p:nvPr>
            <p:custDataLst>
              <p:tags r:id="rId6"/>
            </p:custDataLst>
          </p:nvPr>
        </p:nvSpPr>
        <p:spPr>
          <a:xfrm>
            <a:off x="12827000" y="1270000"/>
            <a:ext cx="3332480" cy="1323439"/>
          </a:xfrm>
          <a:prstGeom prst="rect">
            <a:avLst/>
          </a:prstGeom>
          <a:noFill/>
        </p:spPr>
        <p:txBody>
          <a:bodyPr vert="horz" rtlCol="0" anchor="t" anchorCtr="0">
            <a:spAutoFit/>
          </a:bodyPr>
          <a:lstStyle/>
          <a:p>
            <a:r>
              <a:rPr lang="zh-CN" altLang="en-US" sz="2000" dirty="0">
                <a:cs typeface="+mn-ea"/>
                <a:sym typeface="+mn-lt"/>
              </a:rPr>
              <a:t>因为静态成员函数没有指向对象地址的</a:t>
            </a:r>
            <a:r>
              <a:rPr lang="en-US" altLang="zh-CN" sz="2000" dirty="0">
                <a:cs typeface="+mn-ea"/>
                <a:sym typeface="+mn-lt"/>
              </a:rPr>
              <a:t>this</a:t>
            </a:r>
            <a:r>
              <a:rPr lang="zh-CN" altLang="en-US" sz="2000" dirty="0">
                <a:cs typeface="+mn-ea"/>
                <a:sym typeface="+mn-lt"/>
              </a:rPr>
              <a:t>指针，无法访问对象中的非静态数据成员</a:t>
            </a:r>
            <a:endParaRPr lang="zh-CN" altLang="en-US" sz="2000" dirty="0">
              <a:solidFill>
                <a:srgbClr val="000000"/>
              </a:solidFill>
              <a:latin typeface="微软雅黑" panose="020B0503020204020204" charset="-122"/>
              <a:ea typeface="微软雅黑" panose="020B0503020204020204" charset="-122"/>
              <a:sym typeface="微软雅黑" panose="020B0503020204020204" charset="-122"/>
            </a:endParaRPr>
          </a:p>
        </p:txBody>
      </p:sp>
      <p:grpSp>
        <p:nvGrpSpPr>
          <p:cNvPr id="15" name="Group 14"/>
          <p:cNvGrpSpPr/>
          <p:nvPr>
            <p:custDataLst>
              <p:tags r:id="rId7"/>
            </p:custDataLst>
          </p:nvPr>
        </p:nvGrpSpPr>
        <p:grpSpPr>
          <a:xfrm>
            <a:off x="12585700" y="0"/>
            <a:ext cx="3815080" cy="647700"/>
            <a:chOff x="12585700" y="0"/>
            <a:chExt cx="3815080" cy="647700"/>
          </a:xfrm>
        </p:grpSpPr>
        <p:sp>
          <p:nvSpPr>
            <p:cNvPr id="12" name="RemarkBack"/>
            <p:cNvSpPr/>
            <p:nvPr>
              <p:custDataLst>
                <p:tags r:id="rId8"/>
              </p:custDataLst>
            </p:nvPr>
          </p:nvSpPr>
          <p:spPr>
            <a:xfrm>
              <a:off x="12585700" y="12700"/>
              <a:ext cx="381508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RemarkBlock"/>
            <p:cNvSpPr/>
            <p:nvPr>
              <p:custDataLst>
                <p:tags r:id="rId9"/>
              </p:custDataLst>
            </p:nvPr>
          </p:nvSpPr>
          <p:spPr>
            <a:xfrm>
              <a:off x="12585700" y="1270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RemarkTitleText"/>
            <p:cNvSpPr txBox="1"/>
            <p:nvPr>
              <p:custDataLst>
                <p:tags r:id="rId10"/>
              </p:custDataLst>
            </p:nvPr>
          </p:nvSpPr>
          <p:spPr>
            <a:xfrm>
              <a:off x="12827000" y="0"/>
              <a:ext cx="1905000" cy="635000"/>
            </a:xfrm>
            <a:prstGeom prst="rect">
              <a:avLst/>
            </a:prstGeom>
            <a:noFill/>
          </p:spPr>
          <p:txBody>
            <a:bodyPr vert="horz" wrap="none" rtlCol="0" anchor="ctr" anchorCtr="0">
              <a:noAutofit/>
            </a:bodyPr>
            <a:lstStyle/>
            <a:p>
              <a:r>
                <a:rPr lang="en-US" altLang="zh-CN">
                  <a:solidFill>
                    <a:srgbClr val="000000"/>
                  </a:solidFill>
                  <a:latin typeface="微软雅黑" panose="020B0503020204020204" charset="-122"/>
                  <a:ea typeface="微软雅黑" panose="020B0503020204020204" charset="-122"/>
                  <a:sym typeface="微软雅黑" panose="020B0503020204020204" charset="-122"/>
                </a:rPr>
                <a:t>Remark</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grpSp>
      <p:grpSp>
        <p:nvGrpSpPr>
          <p:cNvPr id="9" name="Group 8"/>
          <p:cNvGrpSpPr/>
          <p:nvPr>
            <p:custDataLst>
              <p:tags r:id="rId11"/>
            </p:custDataLst>
          </p:nvPr>
        </p:nvGrpSpPr>
        <p:grpSpPr>
          <a:xfrm>
            <a:off x="0" y="0"/>
            <a:ext cx="12192000" cy="635000"/>
            <a:chOff x="0" y="0"/>
            <a:chExt cx="12192000" cy="635000"/>
          </a:xfrm>
        </p:grpSpPr>
        <p:sp>
          <p:nvSpPr>
            <p:cNvPr id="5" name="TitleBackground"/>
            <p:cNvSpPr/>
            <p:nvPr>
              <p:custDataLst>
                <p:tags r:id="rId12"/>
              </p:custDataLst>
            </p:nvPr>
          </p:nvSpPr>
          <p:spPr>
            <a:xfrm>
              <a:off x="0" y="0"/>
              <a:ext cx="12192000" cy="635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ColorBlock"/>
            <p:cNvSpPr/>
            <p:nvPr>
              <p:custDataLst>
                <p:tags r:id="rId13"/>
              </p:custDataLst>
            </p:nvPr>
          </p:nvSpPr>
          <p:spPr>
            <a:xfrm>
              <a:off x="0" y="0"/>
              <a:ext cx="190500" cy="635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ypeText"/>
            <p:cNvSpPr txBox="1"/>
            <p:nvPr>
              <p:custDataLst>
                <p:tags r:id="rId14"/>
              </p:custDataLst>
            </p:nvPr>
          </p:nvSpPr>
          <p:spPr>
            <a:xfrm>
              <a:off x="254000" y="0"/>
              <a:ext cx="1905000" cy="635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主观题</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sp>
          <p:nvSpPr>
            <p:cNvPr id="8" name="TipText"/>
            <p:cNvSpPr txBox="1"/>
            <p:nvPr>
              <p:custDataLst>
                <p:tags r:id="rId15"/>
              </p:custDataLst>
            </p:nvPr>
          </p:nvSpPr>
          <p:spPr>
            <a:xfrm>
              <a:off x="1143000" y="109220"/>
              <a:ext cx="2286000" cy="508000"/>
            </a:xfrm>
            <a:prstGeom prst="rect">
              <a:avLst/>
            </a:prstGeom>
            <a:noFill/>
          </p:spPr>
          <p:txBody>
            <a:bodyPr vert="horz" wrap="none" rtlCol="0" anchor="ctr" anchorCtr="0">
              <a:noAutofit/>
            </a:bodyPr>
            <a:lstStyle/>
            <a:p>
              <a:r>
                <a:rPr lang="en-US" altLang="zh-CN" sz="2000">
                  <a:solidFill>
                    <a:srgbClr val="808080"/>
                  </a:solidFill>
                  <a:latin typeface="微软雅黑" panose="020B0503020204020204" charset="-122"/>
                  <a:ea typeface="微软雅黑" panose="020B0503020204020204" charset="-122"/>
                  <a:sym typeface="微软雅黑" panose="020B0503020204020204" charset="-122"/>
                </a:rPr>
                <a:t>10</a:t>
              </a:r>
              <a:r>
                <a:rPr lang="zh-CN" altLang="en-US" sz="2000">
                  <a:solidFill>
                    <a:srgbClr val="808080"/>
                  </a:solidFill>
                  <a:latin typeface="微软雅黑" panose="020B0503020204020204" charset="-122"/>
                  <a:ea typeface="微软雅黑" panose="020B0503020204020204" charset="-122"/>
                  <a:sym typeface="微软雅黑" panose="020B0503020204020204" charset="-122"/>
                </a:rPr>
                <a:t>分</a:t>
              </a:r>
              <a:endParaRPr lang="zh-CN" altLang="en-US" sz="2000">
                <a:solidFill>
                  <a:srgbClr val="808080"/>
                </a:solidFill>
                <a:latin typeface="微软雅黑" panose="020B0503020204020204" charset="-122"/>
                <a:ea typeface="微软雅黑" panose="020B0503020204020204" charset="-122"/>
                <a:sym typeface="微软雅黑" panose="020B0503020204020204" charset="-122"/>
              </a:endParaRPr>
            </a:p>
          </p:txBody>
        </p:sp>
      </p:grpSp>
      <p:grpSp>
        <p:nvGrpSpPr>
          <p:cNvPr id="21" name="组合 20"/>
          <p:cNvGrpSpPr/>
          <p:nvPr>
            <p:custDataLst>
              <p:tags r:id="rId16"/>
            </p:custDataLst>
          </p:nvPr>
        </p:nvGrpSpPr>
        <p:grpSpPr>
          <a:xfrm>
            <a:off x="12585700" y="0"/>
            <a:ext cx="3815080" cy="647700"/>
            <a:chOff x="19820" y="0"/>
            <a:chExt cx="6008" cy="1020"/>
          </a:xfrm>
        </p:grpSpPr>
        <p:sp>
          <p:nvSpPr>
            <p:cNvPr id="18" name="RemarkBack"/>
            <p:cNvSpPr/>
            <p:nvPr>
              <p:custDataLst>
                <p:tags r:id="rId17"/>
              </p:custDataLst>
            </p:nvPr>
          </p:nvSpPr>
          <p:spPr>
            <a:xfrm>
              <a:off x="19820" y="20"/>
              <a:ext cx="6008" cy="1000"/>
            </a:xfrm>
            <a:prstGeom prst="rect">
              <a:avLst/>
            </a:prstGeom>
            <a:solidFill>
              <a:srgbClr val="F6F7F8"/>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RemarkBlock"/>
            <p:cNvSpPr/>
            <p:nvPr>
              <p:custDataLst>
                <p:tags r:id="rId18"/>
              </p:custDataLst>
            </p:nvPr>
          </p:nvSpPr>
          <p:spPr>
            <a:xfrm>
              <a:off x="19820" y="20"/>
              <a:ext cx="300" cy="1000"/>
            </a:xfrm>
            <a:prstGeom prst="rect">
              <a:avLst/>
            </a:prstGeom>
            <a:solidFill>
              <a:srgbClr val="639EF4"/>
            </a:solid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RemarkTitleText"/>
            <p:cNvSpPr txBox="1"/>
            <p:nvPr>
              <p:custDataLst>
                <p:tags r:id="rId19"/>
              </p:custDataLst>
            </p:nvPr>
          </p:nvSpPr>
          <p:spPr>
            <a:xfrm>
              <a:off x="20200" y="0"/>
              <a:ext cx="3000" cy="1000"/>
            </a:xfrm>
            <a:prstGeom prst="rect">
              <a:avLst/>
            </a:prstGeom>
            <a:noFill/>
          </p:spPr>
          <p:txBody>
            <a:bodyPr vert="horz" wrap="none" rtlCol="0" anchor="ctr" anchorCtr="0">
              <a:noAutofit/>
            </a:bodyPr>
            <a:lstStyle/>
            <a:p>
              <a:r>
                <a:rPr lang="zh-CN" altLang="en-US">
                  <a:solidFill>
                    <a:srgbClr val="000000"/>
                  </a:solidFill>
                  <a:latin typeface="微软雅黑" panose="020B0503020204020204" charset="-122"/>
                  <a:ea typeface="微软雅黑" panose="020B0503020204020204" charset="-122"/>
                  <a:sym typeface="微软雅黑" panose="020B0503020204020204" charset="-122"/>
                </a:rPr>
                <a:t>答案解析</a:t>
              </a:r>
              <a:endParaRPr lang="zh-CN" altLang="en-US">
                <a:solidFill>
                  <a:srgbClr val="000000"/>
                </a:solidFill>
                <a:latin typeface="微软雅黑" panose="020B0503020204020204" charset="-122"/>
                <a:ea typeface="微软雅黑" panose="020B0503020204020204" charset="-122"/>
                <a:sym typeface="微软雅黑" panose="020B0503020204020204" charset="-122"/>
              </a:endParaRPr>
            </a:p>
          </p:txBody>
        </p:sp>
      </p:grpSp>
      <p:pic>
        <p:nvPicPr>
          <p:cNvPr id="2" name="Picture 1"/>
          <p:cNvPicPr/>
          <p:nvPr>
            <p:custDataLst>
              <p:tags r:id="rId20"/>
            </p:custDataLst>
          </p:nvPr>
        </p:nvPicPr>
        <p:blipFill>
          <a:blip r:embed="rId21">
            <a:extLst>
              <a:ext uri="{28A0092B-C50C-407E-A947-70E740481C1C}">
                <a14:useLocalDpi xmlns:a14="http://schemas.microsoft.com/office/drawing/2010/main" val="0"/>
              </a:ext>
            </a:extLst>
          </a:blip>
          <a:stretch>
            <a:fillRect/>
          </a:stretch>
        </p:blipFill>
        <p:spPr>
          <a:xfrm>
            <a:off x="10642600" y="63500"/>
            <a:ext cx="1422400" cy="508000"/>
          </a:xfrm>
          <a:prstGeom prst="rect">
            <a:avLst/>
          </a:prstGeom>
        </p:spPr>
      </p:pic>
    </p:spTree>
    <p:custDataLst>
      <p:tags r:id="rId2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3"/>
          <p:cNvSpPr txBox="1">
            <a:spLocks noChangeArrowheads="1"/>
          </p:cNvSpPr>
          <p:nvPr/>
        </p:nvSpPr>
        <p:spPr>
          <a:xfrm>
            <a:off x="2170797" y="1895712"/>
            <a:ext cx="8779599" cy="448770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altLang="zh-CN" sz="2400" dirty="0">
                <a:cs typeface="+mn-ea"/>
                <a:sym typeface="+mn-lt"/>
              </a:rPr>
              <a:t>	void </a:t>
            </a:r>
            <a:r>
              <a:rPr lang="en-US" altLang="zh-CN" sz="2400" dirty="0" err="1">
                <a:cs typeface="+mn-ea"/>
                <a:sym typeface="+mn-lt"/>
              </a:rPr>
              <a:t>infoOfArray</a:t>
            </a:r>
            <a:r>
              <a:rPr lang="en-US" altLang="zh-CN" sz="2400" dirty="0">
                <a:cs typeface="+mn-ea"/>
                <a:sym typeface="+mn-lt"/>
              </a:rPr>
              <a:t>( ) //</a:t>
            </a:r>
            <a:r>
              <a:rPr lang="zh-CN" altLang="en-US" sz="2400" dirty="0">
                <a:cs typeface="+mn-ea"/>
                <a:sym typeface="+mn-lt"/>
              </a:rPr>
              <a:t>显示</a:t>
            </a:r>
            <a:r>
              <a:rPr lang="zh-CN" altLang="en-US" sz="2400" dirty="0">
                <a:latin typeface="+mn-ea"/>
                <a:cs typeface="+mn-ea"/>
                <a:sym typeface="+mn-lt"/>
              </a:rPr>
              <a:t>数组信息</a:t>
            </a:r>
            <a:endParaRPr lang="zh-CN" altLang="en-US" sz="2400" dirty="0">
              <a:latin typeface="+mn-ea"/>
              <a:cs typeface="+mn-ea"/>
              <a:sym typeface="+mn-lt"/>
            </a:endParaRPr>
          </a:p>
          <a:p>
            <a:pPr marL="0" indent="0">
              <a:lnSpc>
                <a:spcPct val="100000"/>
              </a:lnSpc>
              <a:spcBef>
                <a:spcPts val="0"/>
              </a:spcBef>
              <a:buNone/>
            </a:pPr>
            <a:r>
              <a:rPr lang="zh-CN" altLang="en-US" sz="2400" dirty="0">
                <a:latin typeface="+mn-ea"/>
                <a:cs typeface="+mn-ea"/>
                <a:sym typeface="+mn-lt"/>
              </a:rPr>
              <a:t>	</a:t>
            </a:r>
            <a:r>
              <a:rPr lang="en-US" altLang="zh-CN" sz="2400" dirty="0">
                <a:latin typeface="+mn-ea"/>
                <a:cs typeface="+mn-ea"/>
                <a:sym typeface="+mn-lt"/>
              </a:rPr>
              <a:t>{</a:t>
            </a:r>
            <a:endParaRPr lang="en-US" altLang="zh-CN" sz="2400" dirty="0">
              <a:latin typeface="+mn-ea"/>
              <a:cs typeface="+mn-ea"/>
              <a:sym typeface="+mn-lt"/>
            </a:endParaRPr>
          </a:p>
          <a:p>
            <a:pPr marL="0" indent="0">
              <a:lnSpc>
                <a:spcPct val="100000"/>
              </a:lnSpc>
              <a:spcBef>
                <a:spcPts val="0"/>
              </a:spcBef>
              <a:buNone/>
            </a:pPr>
            <a:r>
              <a:rPr lang="en-US" altLang="zh-CN" sz="2400" dirty="0">
                <a:cs typeface="+mn-ea"/>
                <a:sym typeface="+mn-lt"/>
              </a:rPr>
              <a:t>		</a:t>
            </a:r>
            <a:r>
              <a:rPr lang="en-US" altLang="zh-CN" sz="2400" dirty="0" err="1">
                <a:cs typeface="+mn-ea"/>
                <a:sym typeface="+mn-lt"/>
              </a:rPr>
              <a:t>cout</a:t>
            </a:r>
            <a:r>
              <a:rPr lang="en-US" altLang="zh-CN" sz="2400" dirty="0">
                <a:cs typeface="+mn-ea"/>
                <a:sym typeface="+mn-lt"/>
              </a:rPr>
              <a:t>&lt;&lt;"The size of this array is: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&lt;&lt;</a:t>
            </a:r>
            <a:r>
              <a:rPr lang="en-US" altLang="zh-CN" sz="2400" dirty="0" err="1">
                <a:cs typeface="+mn-ea"/>
                <a:sym typeface="+mn-lt"/>
              </a:rPr>
              <a:t>m_size</a:t>
            </a:r>
            <a:r>
              <a:rPr lang="en-US" altLang="zh-CN" sz="2400" dirty="0">
                <a:cs typeface="+mn-ea"/>
                <a:sym typeface="+mn-lt"/>
              </a:rPr>
              <a:t>&lt;&lt;</a:t>
            </a:r>
            <a:r>
              <a:rPr lang="en-US" altLang="zh-CN" sz="2400" dirty="0" err="1">
                <a:cs typeface="+mn-ea"/>
                <a:sym typeface="+mn-lt"/>
              </a:rPr>
              <a:t>endl</a:t>
            </a: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			//</a:t>
            </a:r>
            <a:r>
              <a:rPr lang="zh-CN" altLang="en-US" sz="2400" dirty="0">
                <a:cs typeface="+mn-ea"/>
                <a:sym typeface="+mn-lt"/>
              </a:rPr>
              <a:t>析构函数</a:t>
            </a:r>
            <a:endParaRPr lang="zh-CN" altLang="en-US" sz="2400" dirty="0">
              <a:cs typeface="+mn-ea"/>
              <a:sym typeface="+mn-lt"/>
            </a:endParaRPr>
          </a:p>
          <a:p>
            <a:pPr marL="0" indent="0">
              <a:lnSpc>
                <a:spcPct val="100000"/>
              </a:lnSpc>
              <a:spcBef>
                <a:spcPts val="0"/>
              </a:spcBef>
              <a:buNone/>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		</a:t>
            </a:r>
            <a:r>
              <a:rPr lang="en-US" altLang="zh-CN" sz="2400" dirty="0">
                <a:solidFill>
                  <a:srgbClr val="FF0000"/>
                </a:solidFill>
                <a:cs typeface="+mn-ea"/>
                <a:sym typeface="+mn-lt"/>
              </a:rPr>
              <a:t>delete []</a:t>
            </a:r>
            <a:r>
              <a:rPr lang="en-US" altLang="zh-CN" sz="2400" dirty="0" err="1">
                <a:solidFill>
                  <a:srgbClr val="FF0000"/>
                </a:solidFill>
                <a:cs typeface="+mn-ea"/>
                <a:sym typeface="+mn-lt"/>
              </a:rPr>
              <a:t>m_ptr</a:t>
            </a:r>
            <a:r>
              <a:rPr lang="en-US" altLang="zh-CN" sz="2400" dirty="0">
                <a:solidFill>
                  <a:srgbClr val="FF0000"/>
                </a:solidFill>
                <a:cs typeface="+mn-ea"/>
                <a:sym typeface="+mn-lt"/>
              </a:rPr>
              <a:t>; </a:t>
            </a:r>
            <a:r>
              <a:rPr lang="en-US" altLang="zh-CN" sz="2400" dirty="0">
                <a:cs typeface="+mn-ea"/>
                <a:sym typeface="+mn-lt"/>
              </a:rPr>
              <a:t>//</a:t>
            </a:r>
            <a:r>
              <a:rPr lang="zh-CN" altLang="en-US" sz="2400" dirty="0">
                <a:cs typeface="+mn-ea"/>
                <a:sym typeface="+mn-lt"/>
              </a:rPr>
              <a:t>收回额外空间</a:t>
            </a:r>
            <a:endParaRPr lang="zh-CN" altLang="en-US" sz="2400" dirty="0">
              <a:cs typeface="+mn-ea"/>
              <a:sym typeface="+mn-lt"/>
            </a:endParaRPr>
          </a:p>
          <a:p>
            <a:pPr marL="0" indent="0">
              <a:lnSpc>
                <a:spcPct val="100000"/>
              </a:lnSpc>
              <a:spcBef>
                <a:spcPts val="0"/>
              </a:spcBef>
              <a:buNone/>
            </a:pPr>
            <a:r>
              <a:rPr lang="zh-CN" altLang="en-US" sz="2400" dirty="0">
                <a:cs typeface="+mn-ea"/>
                <a:sym typeface="+mn-lt"/>
              </a:rPr>
              <a:t>	</a:t>
            </a:r>
            <a:r>
              <a:rPr lang="en-US" altLang="zh-CN" sz="2400" dirty="0">
                <a:cs typeface="+mn-ea"/>
                <a:sym typeface="+mn-lt"/>
              </a:rPr>
              <a:t>}</a:t>
            </a:r>
            <a:endParaRPr lang="en-US" altLang="zh-CN" sz="2400" dirty="0">
              <a:cs typeface="+mn-ea"/>
              <a:sym typeface="+mn-lt"/>
            </a:endParaRPr>
          </a:p>
          <a:p>
            <a:pPr marL="0" indent="0">
              <a:lnSpc>
                <a:spcPct val="100000"/>
              </a:lnSpc>
              <a:spcBef>
                <a:spcPts val="0"/>
              </a:spcBef>
              <a:buNone/>
            </a:pPr>
            <a:r>
              <a:rPr lang="en-US" altLang="zh-CN" sz="2400" dirty="0">
                <a:cs typeface="+mn-ea"/>
                <a:sym typeface="+mn-lt"/>
              </a:rPr>
              <a:t>};</a:t>
            </a:r>
            <a:endParaRPr lang="en-US" altLang="zh-CN" sz="2400" dirty="0">
              <a:cs typeface="+mn-ea"/>
              <a:sym typeface="+mn-lt"/>
            </a:endParaRPr>
          </a:p>
        </p:txBody>
      </p:sp>
      <p:grpSp>
        <p:nvGrpSpPr>
          <p:cNvPr id="6" name="组合 5"/>
          <p:cNvGrpSpPr/>
          <p:nvPr/>
        </p:nvGrpSpPr>
        <p:grpSpPr>
          <a:xfrm>
            <a:off x="531854" y="555626"/>
            <a:ext cx="3618941" cy="876848"/>
            <a:chOff x="303309" y="247818"/>
            <a:chExt cx="4934036" cy="725466"/>
          </a:xfrm>
        </p:grpSpPr>
        <p:sp>
          <p:nvSpPr>
            <p:cNvPr id="7" name="文本框 6"/>
            <p:cNvSpPr txBox="1"/>
            <p:nvPr/>
          </p:nvSpPr>
          <p:spPr bwMode="auto">
            <a:xfrm>
              <a:off x="1038109" y="404910"/>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en-US" altLang="zh-CN" sz="2400" kern="0" dirty="0" err="1">
                  <a:solidFill>
                    <a:srgbClr val="0070C0"/>
                  </a:solidFill>
                  <a:cs typeface="+mn-ea"/>
                  <a:sym typeface="+mn-lt"/>
                </a:rPr>
                <a:t>IntArray</a:t>
              </a:r>
              <a:r>
                <a:rPr lang="zh-CN" altLang="en-US" sz="2400" kern="0" dirty="0">
                  <a:solidFill>
                    <a:srgbClr val="0070C0"/>
                  </a:solidFill>
                  <a:cs typeface="+mn-ea"/>
                  <a:sym typeface="+mn-lt"/>
                </a:rPr>
                <a:t>类的定义</a:t>
              </a:r>
              <a:endParaRPr lang="zh-CN" altLang="en-US" sz="2400" kern="0" dirty="0">
                <a:solidFill>
                  <a:srgbClr val="0070C0"/>
                </a:solidFill>
                <a:cs typeface="+mn-ea"/>
                <a:sym typeface="+mn-lt"/>
              </a:endParaRPr>
            </a:p>
          </p:txBody>
        </p:sp>
        <p:grpSp>
          <p:nvGrpSpPr>
            <p:cNvPr id="8" name="组合 7"/>
            <p:cNvGrpSpPr/>
            <p:nvPr/>
          </p:nvGrpSpPr>
          <p:grpSpPr>
            <a:xfrm>
              <a:off x="303309" y="247818"/>
              <a:ext cx="4934036" cy="725466"/>
              <a:chOff x="303309" y="247818"/>
              <a:chExt cx="4934036" cy="725466"/>
            </a:xfrm>
          </p:grpSpPr>
          <p:grpSp>
            <p:nvGrpSpPr>
              <p:cNvPr id="9" name="组合 8"/>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8" name="任意多边形: 形状 27"/>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29" name="任意多边形: 形状 28"/>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10" name="组合 9"/>
              <p:cNvGrpSpPr/>
              <p:nvPr/>
            </p:nvGrpSpPr>
            <p:grpSpPr>
              <a:xfrm>
                <a:off x="349799" y="711709"/>
                <a:ext cx="4815092" cy="261575"/>
                <a:chOff x="358852" y="925118"/>
                <a:chExt cx="4815092" cy="261575"/>
              </a:xfrm>
            </p:grpSpPr>
            <p:cxnSp>
              <p:nvCxnSpPr>
                <p:cNvPr id="17" name="直接连接符 16"/>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11" name="组合 10"/>
              <p:cNvGrpSpPr/>
              <p:nvPr/>
            </p:nvGrpSpPr>
            <p:grpSpPr>
              <a:xfrm>
                <a:off x="5102913" y="489126"/>
                <a:ext cx="134432" cy="329693"/>
                <a:chOff x="5102913" y="489126"/>
                <a:chExt cx="134432" cy="329693"/>
              </a:xfrm>
            </p:grpSpPr>
            <p:sp>
              <p:nvSpPr>
                <p:cNvPr id="15" name="椭圆 14"/>
                <p:cNvSpPr/>
                <p:nvPr/>
              </p:nvSpPr>
              <p:spPr>
                <a:xfrm>
                  <a:off x="5138961" y="769513"/>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椭圆 15"/>
                <p:cNvSpPr/>
                <p:nvPr/>
              </p:nvSpPr>
              <p:spPr>
                <a:xfrm>
                  <a:off x="5102913" y="489126"/>
                  <a:ext cx="983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12" name="组合 11"/>
              <p:cNvGrpSpPr/>
              <p:nvPr/>
            </p:nvGrpSpPr>
            <p:grpSpPr>
              <a:xfrm>
                <a:off x="303309" y="399838"/>
                <a:ext cx="72684" cy="329693"/>
                <a:chOff x="5115585" y="489126"/>
                <a:chExt cx="72684" cy="329693"/>
              </a:xfrm>
            </p:grpSpPr>
            <p:sp>
              <p:nvSpPr>
                <p:cNvPr id="13" name="椭圆 12"/>
                <p:cNvSpPr/>
                <p:nvPr/>
              </p:nvSpPr>
              <p:spPr>
                <a:xfrm>
                  <a:off x="5115585"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7" name="组合 56"/>
          <p:cNvGrpSpPr/>
          <p:nvPr/>
        </p:nvGrpSpPr>
        <p:grpSpPr>
          <a:xfrm>
            <a:off x="6597352" y="2266444"/>
            <a:ext cx="4660577" cy="2756474"/>
            <a:chOff x="5960125" y="2504386"/>
            <a:chExt cx="5179022" cy="2756474"/>
          </a:xfrm>
        </p:grpSpPr>
        <p:grpSp>
          <p:nvGrpSpPr>
            <p:cNvPr id="58" name="组合 57"/>
            <p:cNvGrpSpPr/>
            <p:nvPr/>
          </p:nvGrpSpPr>
          <p:grpSpPr>
            <a:xfrm>
              <a:off x="5960125" y="2504386"/>
              <a:ext cx="5179022" cy="2756474"/>
              <a:chOff x="1584402" y="1903846"/>
              <a:chExt cx="9062674" cy="3823037"/>
            </a:xfrm>
          </p:grpSpPr>
          <p:grpSp>
            <p:nvGrpSpPr>
              <p:cNvPr id="60" name="组合 59"/>
              <p:cNvGrpSpPr/>
              <p:nvPr/>
            </p:nvGrpSpPr>
            <p:grpSpPr>
              <a:xfrm>
                <a:off x="1584402" y="3589771"/>
                <a:ext cx="9062674" cy="2137112"/>
                <a:chOff x="1584402" y="3589771"/>
                <a:chExt cx="9062674" cy="2137112"/>
              </a:xfrm>
            </p:grpSpPr>
            <p:sp>
              <p:nvSpPr>
                <p:cNvPr id="72"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梯形 7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梯形 7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7"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p:nvGrpSpPr>
            <p:grpSpPr>
              <a:xfrm flipH="1" flipV="1">
                <a:off x="1584402" y="1903846"/>
                <a:ext cx="9062674" cy="2137112"/>
                <a:chOff x="1584402" y="3589771"/>
                <a:chExt cx="9062674" cy="2137112"/>
              </a:xfrm>
            </p:grpSpPr>
            <p:sp>
              <p:nvSpPr>
                <p:cNvPr id="62"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梯形 6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梯形 6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7"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59" name="矩形 58"/>
            <p:cNvSpPr/>
            <p:nvPr/>
          </p:nvSpPr>
          <p:spPr>
            <a:xfrm>
              <a:off x="6348431" y="3278613"/>
              <a:ext cx="4321030" cy="1200329"/>
            </a:xfrm>
            <a:prstGeom prst="rect">
              <a:avLst/>
            </a:prstGeom>
          </p:spPr>
          <p:txBody>
            <a:bodyPr wrap="square">
              <a:spAutoFit/>
            </a:bodyPr>
            <a:lstStyle/>
            <a:p>
              <a:r>
                <a:rPr lang="zh-CN" altLang="en-US" sz="2400" dirty="0">
                  <a:solidFill>
                    <a:srgbClr val="0070C0"/>
                  </a:solidFill>
                </a:rPr>
                <a:t>友元提供了一个一般函数与类的成员之间、不同类的成员之间进行数据共享的机制。</a:t>
              </a:r>
              <a:endParaRPr lang="zh-CN" altLang="en-US" sz="2400" dirty="0">
                <a:solidFill>
                  <a:srgbClr val="0070C0"/>
                </a:solidFill>
              </a:endParaRPr>
            </a:p>
          </p:txBody>
        </p:sp>
      </p:grpSp>
      <p:sp>
        <p:nvSpPr>
          <p:cNvPr id="82" name="矩形 81"/>
          <p:cNvSpPr/>
          <p:nvPr/>
        </p:nvSpPr>
        <p:spPr>
          <a:xfrm>
            <a:off x="968548" y="2114533"/>
            <a:ext cx="5067651" cy="3970318"/>
          </a:xfrm>
          <a:prstGeom prst="rect">
            <a:avLst/>
          </a:prstGeom>
        </p:spPr>
        <p:txBody>
          <a:bodyPr wrap="square">
            <a:spAutoFit/>
          </a:bodyPr>
          <a:lstStyle/>
          <a:p>
            <a:pPr algn="just">
              <a:lnSpc>
                <a:spcPct val="150000"/>
              </a:lnSpc>
            </a:pPr>
            <a:r>
              <a:rPr lang="zh-CN" altLang="en-US" sz="2400" dirty="0">
                <a:solidFill>
                  <a:srgbClr val="080808"/>
                </a:solidFill>
                <a:latin typeface="+mn-ea"/>
              </a:rPr>
              <a:t>如果普通函数或另一个类中的函数需要</a:t>
            </a:r>
            <a:r>
              <a:rPr lang="zh-CN" altLang="en-US" sz="2400" dirty="0">
                <a:solidFill>
                  <a:srgbClr val="FF0000"/>
                </a:solidFill>
                <a:latin typeface="+mn-ea"/>
              </a:rPr>
              <a:t>经常</a:t>
            </a:r>
            <a:r>
              <a:rPr lang="zh-CN" altLang="en-US" sz="2400" dirty="0">
                <a:solidFill>
                  <a:srgbClr val="080808"/>
                </a:solidFill>
                <a:latin typeface="+mn-ea"/>
              </a:rPr>
              <a:t>通过类提供的公有接口来访问类的私有成员或保护成员，为了提高程序运行的效率，可以将他们声明为类的朋友</a:t>
            </a:r>
            <a:r>
              <a:rPr lang="en-US" altLang="zh-CN" sz="2400" dirty="0">
                <a:solidFill>
                  <a:srgbClr val="080808"/>
                </a:solidFill>
                <a:latin typeface="+mn-ea"/>
              </a:rPr>
              <a:t>——</a:t>
            </a:r>
            <a:r>
              <a:rPr lang="zh-CN" altLang="en-US" sz="2400" dirty="0">
                <a:solidFill>
                  <a:srgbClr val="FF0000"/>
                </a:solidFill>
                <a:latin typeface="+mn-ea"/>
              </a:rPr>
              <a:t>友元</a:t>
            </a:r>
            <a:r>
              <a:rPr lang="zh-CN" altLang="en-US" sz="2400" dirty="0">
                <a:solidFill>
                  <a:srgbClr val="080808"/>
                </a:solidFill>
                <a:latin typeface="+mn-ea"/>
              </a:rPr>
              <a:t>，它们就可以直接访问类的任何成员了。</a:t>
            </a:r>
            <a:endParaRPr lang="zh-CN" altLang="en-US" sz="2400" dirty="0">
              <a:solidFill>
                <a:srgbClr val="080808"/>
              </a:solidFill>
              <a:latin typeface="+mn-ea"/>
            </a:endParaRPr>
          </a:p>
          <a:p>
            <a:pPr>
              <a:lnSpc>
                <a:spcPct val="150000"/>
              </a:lnSpc>
            </a:pPr>
            <a:endParaRPr lang="zh-CN" altLang="en-US" sz="2400" dirty="0">
              <a:solidFill>
                <a:srgbClr val="080808"/>
              </a:solidFill>
              <a:latin typeface="+mn-ea"/>
            </a:endParaRPr>
          </a:p>
        </p:txBody>
      </p:sp>
      <p:cxnSp>
        <p:nvCxnSpPr>
          <p:cNvPr id="83" name="直接连接符 82"/>
          <p:cNvCxnSpPr/>
          <p:nvPr/>
        </p:nvCxnSpPr>
        <p:spPr>
          <a:xfrm>
            <a:off x="6285046" y="2040219"/>
            <a:ext cx="0" cy="3551329"/>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82"/>
                                        </p:tgtEl>
                                        <p:attrNameLst>
                                          <p:attrName>style.visibility</p:attrName>
                                        </p:attrNameLst>
                                      </p:cBhvr>
                                      <p:to>
                                        <p:strVal val="visible"/>
                                      </p:to>
                                    </p:set>
                                    <p:animEffect transition="in" filter="wipe(left)">
                                      <p:cBhvr>
                                        <p:cTn id="11" dur="500"/>
                                        <p:tgtEl>
                                          <p:spTgt spid="8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83"/>
                                        </p:tgtEl>
                                        <p:attrNameLst>
                                          <p:attrName>style.visibility</p:attrName>
                                        </p:attrNameLst>
                                      </p:cBhvr>
                                      <p:to>
                                        <p:strVal val="visible"/>
                                      </p:to>
                                    </p:set>
                                    <p:animEffect transition="in" filter="wipe(left)">
                                      <p:cBhvr>
                                        <p:cTn id="15" dur="500"/>
                                        <p:tgtEl>
                                          <p:spTgt spid="8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57"/>
                                        </p:tgtEl>
                                        <p:attrNameLst>
                                          <p:attrName>style.visibility</p:attrName>
                                        </p:attrNameLst>
                                      </p:cBhvr>
                                      <p:to>
                                        <p:strVal val="visible"/>
                                      </p:to>
                                    </p:set>
                                    <p:animEffect transition="in" filter="wipe(left)">
                                      <p:cBhvr>
                                        <p:cTn id="20"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549001" y="555626"/>
            <a:ext cx="3565799" cy="876848"/>
            <a:chOff x="326687" y="247818"/>
            <a:chExt cx="4861582" cy="725466"/>
          </a:xfrm>
        </p:grpSpPr>
        <p:sp>
          <p:nvSpPr>
            <p:cNvPr id="43" name="文本框 4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44" name="组合 43"/>
            <p:cNvGrpSpPr/>
            <p:nvPr/>
          </p:nvGrpSpPr>
          <p:grpSpPr>
            <a:xfrm>
              <a:off x="326687" y="247818"/>
              <a:ext cx="4861582" cy="725466"/>
              <a:chOff x="326687" y="247818"/>
              <a:chExt cx="4861582" cy="725466"/>
            </a:xfrm>
          </p:grpSpPr>
          <p:grpSp>
            <p:nvGrpSpPr>
              <p:cNvPr id="45" name="组合 44"/>
              <p:cNvGrpSpPr/>
              <p:nvPr/>
            </p:nvGrpSpPr>
            <p:grpSpPr>
              <a:xfrm>
                <a:off x="349799" y="247818"/>
                <a:ext cx="4791980" cy="261575"/>
                <a:chOff x="349799" y="247818"/>
                <a:chExt cx="4791980" cy="261575"/>
              </a:xfrm>
            </p:grpSpPr>
            <p:cxnSp>
              <p:nvCxnSpPr>
                <p:cNvPr id="60" name="直接连接符 5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6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6" name="组合 45"/>
              <p:cNvGrpSpPr/>
              <p:nvPr/>
            </p:nvGrpSpPr>
            <p:grpSpPr>
              <a:xfrm>
                <a:off x="349799" y="711709"/>
                <a:ext cx="4815092" cy="261575"/>
                <a:chOff x="358852" y="925118"/>
                <a:chExt cx="4815092" cy="261575"/>
              </a:xfrm>
            </p:grpSpPr>
            <p:cxnSp>
              <p:nvCxnSpPr>
                <p:cNvPr id="53" name="直接连接符 5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5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7" name="组合 46"/>
              <p:cNvGrpSpPr/>
              <p:nvPr/>
            </p:nvGrpSpPr>
            <p:grpSpPr>
              <a:xfrm>
                <a:off x="5138963" y="489126"/>
                <a:ext cx="49306" cy="329693"/>
                <a:chOff x="5138963" y="489126"/>
                <a:chExt cx="49306" cy="329693"/>
              </a:xfrm>
            </p:grpSpPr>
            <p:sp>
              <p:nvSpPr>
                <p:cNvPr id="51" name="椭圆 5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26687" y="399838"/>
                <a:ext cx="49306" cy="329693"/>
                <a:chOff x="5138963" y="489126"/>
                <a:chExt cx="49306" cy="329693"/>
              </a:xfrm>
            </p:grpSpPr>
            <p:sp>
              <p:nvSpPr>
                <p:cNvPr id="49" name="椭圆 4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66" name="矩形 65"/>
          <p:cNvSpPr/>
          <p:nvPr/>
        </p:nvSpPr>
        <p:spPr>
          <a:xfrm>
            <a:off x="1244249" y="1765172"/>
            <a:ext cx="5476835" cy="525465"/>
          </a:xfrm>
          <a:prstGeom prst="rect">
            <a:avLst/>
          </a:prstGeom>
        </p:spPr>
        <p:txBody>
          <a:bodyPr wrap="square">
            <a:spAutoFit/>
          </a:bodyPr>
          <a:lstStyle/>
          <a:p>
            <a:pPr>
              <a:lnSpc>
                <a:spcPct val="130000"/>
              </a:lnSpc>
            </a:pPr>
            <a:r>
              <a:rPr lang="zh-CN" altLang="en-US" sz="2400" dirty="0">
                <a:solidFill>
                  <a:srgbClr val="0070C0"/>
                </a:solidFill>
                <a:latin typeface="Times New Roman" panose="02020603050405020304" charset="0"/>
                <a:cs typeface="Times New Roman" panose="02020603050405020304" charset="0"/>
              </a:rPr>
              <a:t>友元分为</a:t>
            </a:r>
            <a:r>
              <a:rPr lang="en-US" altLang="zh-CN" sz="2400" dirty="0">
                <a:solidFill>
                  <a:srgbClr val="0070C0"/>
                </a:solidFill>
                <a:latin typeface="Times New Roman" panose="02020603050405020304" charset="0"/>
                <a:cs typeface="Times New Roman" panose="02020603050405020304" charset="0"/>
              </a:rPr>
              <a:t>3</a:t>
            </a:r>
            <a:r>
              <a:rPr lang="zh-CN" altLang="en-US" sz="2400" dirty="0">
                <a:solidFill>
                  <a:srgbClr val="0070C0"/>
                </a:solidFill>
                <a:latin typeface="Times New Roman" panose="02020603050405020304" charset="0"/>
                <a:cs typeface="Times New Roman" panose="02020603050405020304" charset="0"/>
              </a:rPr>
              <a:t>类，用</a:t>
            </a:r>
            <a:r>
              <a:rPr lang="en-US" altLang="zh-CN" sz="2400" dirty="0">
                <a:solidFill>
                  <a:srgbClr val="0070C0"/>
                </a:solidFill>
                <a:latin typeface="Times New Roman" panose="02020603050405020304" charset="0"/>
                <a:cs typeface="Times New Roman" panose="02020603050405020304" charset="0"/>
              </a:rPr>
              <a:t>friend</a:t>
            </a:r>
            <a:r>
              <a:rPr lang="zh-CN" altLang="en-US" sz="2400" dirty="0">
                <a:solidFill>
                  <a:srgbClr val="0070C0"/>
                </a:solidFill>
                <a:latin typeface="Times New Roman" panose="02020603050405020304" charset="0"/>
                <a:cs typeface="Times New Roman" panose="02020603050405020304" charset="0"/>
              </a:rPr>
              <a:t>关键字来声明。</a:t>
            </a:r>
            <a:endParaRPr lang="zh-CN" altLang="en-US" sz="2400" dirty="0">
              <a:solidFill>
                <a:srgbClr val="0070C0"/>
              </a:solidFill>
              <a:latin typeface="Times New Roman" panose="02020603050405020304" charset="0"/>
              <a:cs typeface="Times New Roman" panose="02020603050405020304" charset="0"/>
            </a:endParaRPr>
          </a:p>
        </p:txBody>
      </p:sp>
      <p:grpSp>
        <p:nvGrpSpPr>
          <p:cNvPr id="81" name="组合 3"/>
          <p:cNvGrpSpPr/>
          <p:nvPr/>
        </p:nvGrpSpPr>
        <p:grpSpPr>
          <a:xfrm>
            <a:off x="1213962" y="3051970"/>
            <a:ext cx="1902126" cy="1897530"/>
            <a:chOff x="927538" y="2833999"/>
            <a:chExt cx="1902126" cy="1897530"/>
          </a:xfrm>
        </p:grpSpPr>
        <p:grpSp>
          <p:nvGrpSpPr>
            <p:cNvPr id="82" name="组合 36"/>
            <p:cNvGrpSpPr>
              <a:grpSpLocks noChangeAspect="1"/>
            </p:cNvGrpSpPr>
            <p:nvPr/>
          </p:nvGrpSpPr>
          <p:grpSpPr bwMode="auto">
            <a:xfrm>
              <a:off x="927538" y="2833999"/>
              <a:ext cx="1902126" cy="1897530"/>
              <a:chOff x="3471" y="1280"/>
              <a:chExt cx="829" cy="827"/>
            </a:xfrm>
            <a:solidFill>
              <a:srgbClr val="0070C0"/>
            </a:solidFill>
          </p:grpSpPr>
          <p:sp>
            <p:nvSpPr>
              <p:cNvPr id="84"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5"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6"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7"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8"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9"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0"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1"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2"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3"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4"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5"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6"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7"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8"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9"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0"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1"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2"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3"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4"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5"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6"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7"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8"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9"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0"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1"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2"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3"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4"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5"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6"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7"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8"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9"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0"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1"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2"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3"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83" name="矩形 1"/>
            <p:cNvSpPr/>
            <p:nvPr/>
          </p:nvSpPr>
          <p:spPr>
            <a:xfrm>
              <a:off x="1168381" y="3315442"/>
              <a:ext cx="1415773" cy="830997"/>
            </a:xfrm>
            <a:prstGeom prst="rect">
              <a:avLst/>
            </a:prstGeom>
          </p:spPr>
          <p:txBody>
            <a:bodyPr wrap="none">
              <a:spAutoFit/>
            </a:bodyPr>
            <a:lstStyle/>
            <a:p>
              <a:pPr algn="ctr"/>
              <a:r>
                <a:rPr lang="zh-CN" altLang="en-US" sz="2400" dirty="0">
                  <a:solidFill>
                    <a:srgbClr val="0070C0"/>
                  </a:solidFill>
                  <a:latin typeface="Times New Roman" panose="02020603050405020304" charset="0"/>
                  <a:cs typeface="Times New Roman" panose="02020603050405020304" charset="0"/>
                </a:rPr>
                <a:t>（</a:t>
              </a:r>
              <a:r>
                <a:rPr lang="en-US" altLang="zh-CN" sz="2400" dirty="0">
                  <a:solidFill>
                    <a:srgbClr val="0070C0"/>
                  </a:solidFill>
                  <a:latin typeface="Times New Roman" panose="02020603050405020304" charset="0"/>
                  <a:cs typeface="Times New Roman" panose="02020603050405020304" charset="0"/>
                </a:rPr>
                <a:t>1</a:t>
              </a:r>
              <a:r>
                <a:rPr lang="zh-CN" altLang="en-US"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a:p>
              <a:pPr algn="ctr"/>
              <a:r>
                <a:rPr lang="zh-CN" altLang="en-US" sz="2400" dirty="0">
                  <a:solidFill>
                    <a:srgbClr val="0070C0"/>
                  </a:solidFill>
                  <a:latin typeface="Times New Roman" panose="02020603050405020304" charset="0"/>
                  <a:cs typeface="Times New Roman" panose="02020603050405020304" charset="0"/>
                </a:rPr>
                <a:t>友元函数</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124" name="组合 77"/>
          <p:cNvGrpSpPr/>
          <p:nvPr/>
        </p:nvGrpSpPr>
        <p:grpSpPr>
          <a:xfrm>
            <a:off x="2471340" y="2730616"/>
            <a:ext cx="9001894" cy="2586406"/>
            <a:chOff x="2184916" y="2512645"/>
            <a:chExt cx="9001894" cy="2586406"/>
          </a:xfrm>
        </p:grpSpPr>
        <p:sp>
          <p:nvSpPr>
            <p:cNvPr id="125" name="矩形 2"/>
            <p:cNvSpPr/>
            <p:nvPr/>
          </p:nvSpPr>
          <p:spPr>
            <a:xfrm>
              <a:off x="2184916" y="2512645"/>
              <a:ext cx="9001894"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126" name="Rectangle 3"/>
            <p:cNvSpPr txBox="1">
              <a:spLocks noChangeArrowheads="1"/>
            </p:cNvSpPr>
            <p:nvPr/>
          </p:nvSpPr>
          <p:spPr>
            <a:xfrm>
              <a:off x="3236246" y="2899391"/>
              <a:ext cx="7206290"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charset="0"/>
                  <a:cs typeface="Times New Roman" panose="02020603050405020304" charset="0"/>
                </a:rPr>
                <a:t>将普通函数声明为类的友元函数的形式：</a:t>
              </a:r>
              <a:endParaRPr lang="zh-CN" altLang="en-US" sz="2400" dirty="0">
                <a:solidFill>
                  <a:schemeClr val="tx1">
                    <a:lumMod val="85000"/>
                    <a:lumOff val="15000"/>
                  </a:schemeClr>
                </a:solidFill>
                <a:latin typeface="Times New Roman" panose="02020603050405020304" charset="0"/>
                <a:cs typeface="Times New Roman" panose="02020603050405020304" charset="0"/>
              </a:endParaRPr>
            </a:p>
            <a:p>
              <a:pPr marL="0" indent="0">
                <a:lnSpc>
                  <a:spcPct val="150000"/>
                </a:lnSpc>
                <a:buNone/>
              </a:pPr>
              <a:r>
                <a:rPr lang="zh-CN" altLang="en-US" sz="2400" dirty="0">
                  <a:solidFill>
                    <a:srgbClr val="080808"/>
                  </a:solidFill>
                  <a:latin typeface="Times New Roman" panose="02020603050405020304" charset="0"/>
                  <a:cs typeface="Times New Roman" panose="02020603050405020304" charset="0"/>
                </a:rPr>
                <a:t>        </a:t>
              </a:r>
              <a:r>
                <a:rPr lang="en-US" altLang="zh-CN" sz="2400" dirty="0">
                  <a:solidFill>
                    <a:srgbClr val="0070C0"/>
                  </a:solidFill>
                  <a:latin typeface="Times New Roman" panose="02020603050405020304" charset="0"/>
                  <a:cs typeface="Times New Roman" panose="02020603050405020304" charset="0"/>
                </a:rPr>
                <a:t>friend &lt;</a:t>
              </a:r>
              <a:r>
                <a:rPr lang="zh-CN" altLang="en-US" sz="2400" dirty="0">
                  <a:solidFill>
                    <a:srgbClr val="0070C0"/>
                  </a:solidFill>
                  <a:latin typeface="Times New Roman" panose="02020603050405020304" charset="0"/>
                  <a:cs typeface="Times New Roman" panose="02020603050405020304" charset="0"/>
                </a:rPr>
                <a:t>数据类型</a:t>
              </a:r>
              <a:r>
                <a:rPr lang="en-US" altLang="zh-CN" sz="2400" dirty="0">
                  <a:solidFill>
                    <a:srgbClr val="0070C0"/>
                  </a:solidFill>
                  <a:latin typeface="Times New Roman" panose="02020603050405020304" charset="0"/>
                  <a:cs typeface="Times New Roman" panose="02020603050405020304" charset="0"/>
                </a:rPr>
                <a:t>&gt;&lt;</a:t>
              </a:r>
              <a:r>
                <a:rPr lang="zh-CN" altLang="en-US" sz="2400" dirty="0">
                  <a:solidFill>
                    <a:srgbClr val="0070C0"/>
                  </a:solidFill>
                  <a:latin typeface="Times New Roman" panose="02020603050405020304" charset="0"/>
                  <a:cs typeface="Times New Roman" panose="02020603050405020304" charset="0"/>
                </a:rPr>
                <a:t>友元函数名</a:t>
              </a:r>
              <a:r>
                <a:rPr lang="en-US" altLang="zh-CN" sz="2400" dirty="0">
                  <a:solidFill>
                    <a:srgbClr val="0070C0"/>
                  </a:solidFill>
                  <a:latin typeface="Times New Roman" panose="02020603050405020304" charset="0"/>
                  <a:cs typeface="Times New Roman" panose="02020603050405020304" charset="0"/>
                </a:rPr>
                <a:t>&gt;(</a:t>
              </a:r>
              <a:r>
                <a:rPr lang="zh-CN" altLang="en-US" sz="2400" dirty="0">
                  <a:solidFill>
                    <a:srgbClr val="0070C0"/>
                  </a:solidFill>
                  <a:latin typeface="Times New Roman" panose="02020603050405020304" charset="0"/>
                  <a:cs typeface="Times New Roman" panose="02020603050405020304" charset="0"/>
                </a:rPr>
                <a:t>参数表</a:t>
              </a:r>
              <a:r>
                <a:rPr lang="en-US" altLang="zh-CN"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left)">
                                      <p:cBhvr>
                                        <p:cTn id="11" dur="500"/>
                                        <p:tgtEl>
                                          <p:spTgt spid="66"/>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81"/>
                                        </p:tgtEl>
                                        <p:attrNameLst>
                                          <p:attrName>style.visibility</p:attrName>
                                        </p:attrNameLst>
                                      </p:cBhvr>
                                      <p:to>
                                        <p:strVal val="visible"/>
                                      </p:to>
                                    </p:set>
                                    <p:anim calcmode="lin" valueType="num">
                                      <p:cBhvr>
                                        <p:cTn id="15" dur="500" fill="hold"/>
                                        <p:tgtEl>
                                          <p:spTgt spid="81"/>
                                        </p:tgtEl>
                                        <p:attrNameLst>
                                          <p:attrName>ppt_w</p:attrName>
                                        </p:attrNameLst>
                                      </p:cBhvr>
                                      <p:tavLst>
                                        <p:tav tm="0">
                                          <p:val>
                                            <p:fltVal val="0"/>
                                          </p:val>
                                        </p:tav>
                                        <p:tav tm="100000">
                                          <p:val>
                                            <p:strVal val="#ppt_w"/>
                                          </p:val>
                                        </p:tav>
                                      </p:tavLst>
                                    </p:anim>
                                    <p:anim calcmode="lin" valueType="num">
                                      <p:cBhvr>
                                        <p:cTn id="16" dur="500" fill="hold"/>
                                        <p:tgtEl>
                                          <p:spTgt spid="81"/>
                                        </p:tgtEl>
                                        <p:attrNameLst>
                                          <p:attrName>ppt_h</p:attrName>
                                        </p:attrNameLst>
                                      </p:cBhvr>
                                      <p:tavLst>
                                        <p:tav tm="0">
                                          <p:val>
                                            <p:fltVal val="0"/>
                                          </p:val>
                                        </p:tav>
                                        <p:tav tm="100000">
                                          <p:val>
                                            <p:strVal val="#ppt_h"/>
                                          </p:val>
                                        </p:tav>
                                      </p:tavLst>
                                    </p:anim>
                                    <p:animEffect transition="in" filter="fade">
                                      <p:cBhvr>
                                        <p:cTn id="17" dur="500"/>
                                        <p:tgtEl>
                                          <p:spTgt spid="81"/>
                                        </p:tgtEl>
                                      </p:cBhvr>
                                    </p:animEffect>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24"/>
                                        </p:tgtEl>
                                        <p:attrNameLst>
                                          <p:attrName>style.visibility</p:attrName>
                                        </p:attrNameLst>
                                      </p:cBhvr>
                                      <p:to>
                                        <p:strVal val="visible"/>
                                      </p:to>
                                    </p:set>
                                    <p:animEffect transition="in" filter="wipe(left)">
                                      <p:cBhvr>
                                        <p:cTn id="21"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6078394" y="1766197"/>
            <a:ext cx="3067919" cy="248145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class A</a:t>
            </a: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a:t>
            </a: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	</a:t>
            </a:r>
            <a:r>
              <a:rPr lang="en-US" altLang="zh-CN" sz="2400" dirty="0">
                <a:solidFill>
                  <a:srgbClr val="FF0000"/>
                </a:solidFill>
                <a:latin typeface="Times New Roman" panose="02020603050405020304" charset="0"/>
                <a:cs typeface="Times New Roman" panose="02020603050405020304" charset="0"/>
              </a:rPr>
              <a:t>friend</a:t>
            </a:r>
            <a:r>
              <a:rPr lang="en-US" altLang="zh-CN" sz="2400" dirty="0">
                <a:solidFill>
                  <a:schemeClr val="tx2"/>
                </a:solidFill>
                <a:latin typeface="Times New Roman" panose="02020603050405020304" charset="0"/>
                <a:cs typeface="Times New Roman" panose="02020603050405020304" charset="0"/>
              </a:rPr>
              <a:t> </a:t>
            </a:r>
            <a:r>
              <a:rPr lang="en-US" altLang="zh-CN" sz="2400" dirty="0" err="1">
                <a:solidFill>
                  <a:schemeClr val="tx2"/>
                </a:solidFill>
                <a:latin typeface="Times New Roman" panose="02020603050405020304" charset="0"/>
                <a:cs typeface="Times New Roman" panose="02020603050405020304" charset="0"/>
              </a:rPr>
              <a:t>int</a:t>
            </a:r>
            <a:r>
              <a:rPr lang="en-US" altLang="zh-CN" sz="2400" dirty="0">
                <a:solidFill>
                  <a:schemeClr val="tx2"/>
                </a:solidFill>
                <a:latin typeface="Times New Roman" panose="02020603050405020304" charset="0"/>
                <a:cs typeface="Times New Roman" panose="02020603050405020304" charset="0"/>
              </a:rPr>
              <a:t> fun(</a:t>
            </a:r>
            <a:r>
              <a:rPr lang="en-US" altLang="zh-CN" sz="2400" dirty="0" err="1">
                <a:solidFill>
                  <a:schemeClr val="tx2"/>
                </a:solidFill>
                <a:latin typeface="Times New Roman" panose="02020603050405020304" charset="0"/>
                <a:cs typeface="Times New Roman" panose="02020603050405020304" charset="0"/>
              </a:rPr>
              <a:t>int</a:t>
            </a:r>
            <a:r>
              <a:rPr lang="en-US" altLang="zh-CN" sz="2400" dirty="0">
                <a:solidFill>
                  <a:schemeClr val="tx2"/>
                </a:solidFill>
                <a:latin typeface="Times New Roman" panose="02020603050405020304" charset="0"/>
                <a:cs typeface="Times New Roman" panose="02020603050405020304" charset="0"/>
              </a:rPr>
              <a:t> x);	</a:t>
            </a: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	……</a:t>
            </a: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a:t>
            </a: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endParaRPr lang="en-US" altLang="zh-CN" sz="2400" dirty="0">
              <a:solidFill>
                <a:schemeClr val="tx2"/>
              </a:solidFill>
              <a:latin typeface="Times New Roman" panose="02020603050405020304" charset="0"/>
              <a:cs typeface="Times New Roman" panose="02020603050405020304" charset="0"/>
            </a:endParaRPr>
          </a:p>
        </p:txBody>
      </p:sp>
      <p:grpSp>
        <p:nvGrpSpPr>
          <p:cNvPr id="41" name="组合 40"/>
          <p:cNvGrpSpPr/>
          <p:nvPr/>
        </p:nvGrpSpPr>
        <p:grpSpPr>
          <a:xfrm>
            <a:off x="549001" y="555626"/>
            <a:ext cx="3565799" cy="876848"/>
            <a:chOff x="326687" y="247818"/>
            <a:chExt cx="4861582" cy="725466"/>
          </a:xfrm>
        </p:grpSpPr>
        <p:sp>
          <p:nvSpPr>
            <p:cNvPr id="43" name="文本框 42"/>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44" name="组合 43"/>
            <p:cNvGrpSpPr/>
            <p:nvPr/>
          </p:nvGrpSpPr>
          <p:grpSpPr>
            <a:xfrm>
              <a:off x="326687" y="247818"/>
              <a:ext cx="4861582" cy="725466"/>
              <a:chOff x="326687" y="247818"/>
              <a:chExt cx="4861582" cy="725466"/>
            </a:xfrm>
          </p:grpSpPr>
          <p:grpSp>
            <p:nvGrpSpPr>
              <p:cNvPr id="45" name="组合 44"/>
              <p:cNvGrpSpPr/>
              <p:nvPr/>
            </p:nvGrpSpPr>
            <p:grpSpPr>
              <a:xfrm>
                <a:off x="349799" y="247818"/>
                <a:ext cx="4791980" cy="261575"/>
                <a:chOff x="349799" y="247818"/>
                <a:chExt cx="4791980" cy="261575"/>
              </a:xfrm>
            </p:grpSpPr>
            <p:cxnSp>
              <p:nvCxnSpPr>
                <p:cNvPr id="60" name="直接连接符 5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6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6" name="组合 45"/>
              <p:cNvGrpSpPr/>
              <p:nvPr/>
            </p:nvGrpSpPr>
            <p:grpSpPr>
              <a:xfrm>
                <a:off x="349799" y="711709"/>
                <a:ext cx="4815092" cy="261575"/>
                <a:chOff x="358852" y="925118"/>
                <a:chExt cx="4815092" cy="261575"/>
              </a:xfrm>
            </p:grpSpPr>
            <p:cxnSp>
              <p:nvCxnSpPr>
                <p:cNvPr id="53" name="直接连接符 5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5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7" name="组合 46"/>
              <p:cNvGrpSpPr/>
              <p:nvPr/>
            </p:nvGrpSpPr>
            <p:grpSpPr>
              <a:xfrm>
                <a:off x="5138963" y="489126"/>
                <a:ext cx="49306" cy="329693"/>
                <a:chOff x="5138963" y="489126"/>
                <a:chExt cx="49306" cy="329693"/>
              </a:xfrm>
            </p:grpSpPr>
            <p:sp>
              <p:nvSpPr>
                <p:cNvPr id="51" name="椭圆 50"/>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8" name="组合 47"/>
              <p:cNvGrpSpPr/>
              <p:nvPr/>
            </p:nvGrpSpPr>
            <p:grpSpPr>
              <a:xfrm>
                <a:off x="326687" y="399838"/>
                <a:ext cx="49306" cy="329693"/>
                <a:chOff x="5138963" y="489126"/>
                <a:chExt cx="49306" cy="329693"/>
              </a:xfrm>
            </p:grpSpPr>
            <p:sp>
              <p:nvSpPr>
                <p:cNvPr id="49" name="椭圆 48"/>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68" name="组合 67"/>
          <p:cNvGrpSpPr/>
          <p:nvPr/>
        </p:nvGrpSpPr>
        <p:grpSpPr>
          <a:xfrm>
            <a:off x="850295" y="2109438"/>
            <a:ext cx="3956600" cy="3838515"/>
            <a:chOff x="1384153" y="2723273"/>
            <a:chExt cx="2026982" cy="2026984"/>
          </a:xfrm>
        </p:grpSpPr>
        <p:sp>
          <p:nvSpPr>
            <p:cNvPr id="69" name="椭圆 68"/>
            <p:cNvSpPr/>
            <p:nvPr/>
          </p:nvSpPr>
          <p:spPr>
            <a:xfrm rot="16200000">
              <a:off x="1384152" y="2723274"/>
              <a:ext cx="2026984" cy="202698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1638806" y="2935619"/>
              <a:ext cx="1772329" cy="1617133"/>
            </a:xfrm>
            <a:prstGeom prst="rect">
              <a:avLst/>
            </a:prstGeom>
          </p:spPr>
          <p:txBody>
            <a:bodyPr wrap="square">
              <a:spAutoFit/>
            </a:bodyPr>
            <a:lstStyle/>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将普通函数</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fun(</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x);</a:t>
              </a:r>
              <a:r>
                <a:rPr lang="en-US" altLang="zh-CN" sz="2400" dirty="0">
                  <a:solidFill>
                    <a:schemeClr val="bg1"/>
                  </a:solidFill>
                  <a:effectLst>
                    <a:outerShdw blurRad="38100" dist="38100" dir="2700000" algn="tl">
                      <a:srgbClr val="000000">
                        <a:alpha val="43137"/>
                      </a:srgbClr>
                    </a:outerShdw>
                  </a:effectLst>
                  <a:latin typeface="+mj-lt"/>
                  <a:cs typeface="Times New Roman" panose="02020603050405020304"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声明</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为</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类的友元函数，则普通函数“</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fun(</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x);</a:t>
              </a:r>
              <a:r>
                <a:rPr lang="en-US" altLang="zh-CN" sz="2400" dirty="0">
                  <a:solidFill>
                    <a:schemeClr val="bg1"/>
                  </a:solidFill>
                  <a:effectLst>
                    <a:outerShdw blurRad="38100" dist="38100" dir="2700000" algn="tl">
                      <a:srgbClr val="000000">
                        <a:alpha val="43137"/>
                      </a:srgbClr>
                    </a:outerShdw>
                  </a:effectLst>
                  <a:latin typeface="+mj-lt"/>
                  <a:cs typeface="Times New Roman" panose="02020603050405020304" charset="0"/>
                </a:rPr>
                <a:t>”</a:t>
              </a:r>
              <a:endParaRPr lang="en-US" altLang="zh-CN" sz="2400" dirty="0">
                <a:solidFill>
                  <a:schemeClr val="bg1"/>
                </a:solidFill>
                <a:effectLst>
                  <a:outerShdw blurRad="38100" dist="38100" dir="2700000" algn="tl">
                    <a:srgbClr val="000000">
                      <a:alpha val="43137"/>
                    </a:srgbClr>
                  </a:outerShdw>
                </a:effectLst>
                <a:latin typeface="+mj-lt"/>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有权访问</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类中的任何</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成员，包括私有成</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员和保护成员。</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71" name="组合 70"/>
          <p:cNvGrpSpPr/>
          <p:nvPr/>
        </p:nvGrpSpPr>
        <p:grpSpPr>
          <a:xfrm>
            <a:off x="556612" y="1978917"/>
            <a:ext cx="969240" cy="942437"/>
            <a:chOff x="777424" y="1659420"/>
            <a:chExt cx="779195" cy="779196"/>
          </a:xfrm>
        </p:grpSpPr>
        <p:grpSp>
          <p:nvGrpSpPr>
            <p:cNvPr id="72" name="组合 71"/>
            <p:cNvGrpSpPr/>
            <p:nvPr/>
          </p:nvGrpSpPr>
          <p:grpSpPr>
            <a:xfrm>
              <a:off x="777424" y="1659420"/>
              <a:ext cx="779195" cy="779196"/>
              <a:chOff x="2124362" y="2491950"/>
              <a:chExt cx="779195" cy="779196"/>
            </a:xfrm>
          </p:grpSpPr>
          <p:sp>
            <p:nvSpPr>
              <p:cNvPr id="74" name="椭圆 73"/>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5" name="组合 74"/>
              <p:cNvGrpSpPr/>
              <p:nvPr/>
            </p:nvGrpSpPr>
            <p:grpSpPr>
              <a:xfrm>
                <a:off x="2167109" y="2534697"/>
                <a:ext cx="693703" cy="693701"/>
                <a:chOff x="1187907" y="1083137"/>
                <a:chExt cx="850422" cy="850420"/>
              </a:xfrm>
            </p:grpSpPr>
            <p:sp>
              <p:nvSpPr>
                <p:cNvPr id="79" name="弧形 78"/>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0" name="弧形 79"/>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76" name="组合 75"/>
              <p:cNvGrpSpPr/>
              <p:nvPr/>
            </p:nvGrpSpPr>
            <p:grpSpPr>
              <a:xfrm>
                <a:off x="2167109" y="2534697"/>
                <a:ext cx="693703" cy="693701"/>
                <a:chOff x="1187907" y="1083137"/>
                <a:chExt cx="850422" cy="850420"/>
              </a:xfrm>
            </p:grpSpPr>
            <p:sp>
              <p:nvSpPr>
                <p:cNvPr id="77" name="弧形 76"/>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8" name="弧形 77"/>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73" name="矩形 72"/>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例1</a:t>
              </a:r>
              <a:endParaRPr lang="zh-CN" altLang="en-US" sz="2400" dirty="0">
                <a:solidFill>
                  <a:srgbClr val="0070C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p:cTn id="11" dur="500" fill="hold"/>
                                        <p:tgtEl>
                                          <p:spTgt spid="68"/>
                                        </p:tgtEl>
                                        <p:attrNameLst>
                                          <p:attrName>ppt_w</p:attrName>
                                        </p:attrNameLst>
                                      </p:cBhvr>
                                      <p:tavLst>
                                        <p:tav tm="0">
                                          <p:val>
                                            <p:fltVal val="0"/>
                                          </p:val>
                                        </p:tav>
                                        <p:tav tm="100000">
                                          <p:val>
                                            <p:strVal val="#ppt_w"/>
                                          </p:val>
                                        </p:tav>
                                      </p:tavLst>
                                    </p:anim>
                                    <p:anim calcmode="lin" valueType="num">
                                      <p:cBhvr>
                                        <p:cTn id="12" dur="500" fill="hold"/>
                                        <p:tgtEl>
                                          <p:spTgt spid="68"/>
                                        </p:tgtEl>
                                        <p:attrNameLst>
                                          <p:attrName>ppt_h</p:attrName>
                                        </p:attrNameLst>
                                      </p:cBhvr>
                                      <p:tavLst>
                                        <p:tav tm="0">
                                          <p:val>
                                            <p:fltVal val="0"/>
                                          </p:val>
                                        </p:tav>
                                        <p:tav tm="100000">
                                          <p:val>
                                            <p:strVal val="#ppt_h"/>
                                          </p:val>
                                        </p:tav>
                                      </p:tavLst>
                                    </p:anim>
                                    <p:animEffect transition="in" filter="fade">
                                      <p:cBhvr>
                                        <p:cTn id="13" dur="500"/>
                                        <p:tgtEl>
                                          <p:spTgt spid="68"/>
                                        </p:tgtEl>
                                      </p:cBhvr>
                                    </p:animEffect>
                                  </p:childTnLst>
                                </p:cTn>
                              </p:par>
                              <p:par>
                                <p:cTn id="14" presetID="23" presetClass="entr" presetSubtype="288" fill="hold" nodeType="withEffect">
                                  <p:stCondLst>
                                    <p:cond delay="0"/>
                                  </p:stCondLst>
                                  <p:childTnLst>
                                    <p:set>
                                      <p:cBhvr>
                                        <p:cTn id="15" dur="1" fill="hold">
                                          <p:stCondLst>
                                            <p:cond delay="0"/>
                                          </p:stCondLst>
                                        </p:cTn>
                                        <p:tgtEl>
                                          <p:spTgt spid="71"/>
                                        </p:tgtEl>
                                        <p:attrNameLst>
                                          <p:attrName>style.visibility</p:attrName>
                                        </p:attrNameLst>
                                      </p:cBhvr>
                                      <p:to>
                                        <p:strVal val="visible"/>
                                      </p:to>
                                    </p:set>
                                    <p:anim calcmode="lin" valueType="num">
                                      <p:cBhvr>
                                        <p:cTn id="16" dur="500" fill="hold"/>
                                        <p:tgtEl>
                                          <p:spTgt spid="71"/>
                                        </p:tgtEl>
                                        <p:attrNameLst>
                                          <p:attrName>ppt_w</p:attrName>
                                        </p:attrNameLst>
                                      </p:cBhvr>
                                      <p:tavLst>
                                        <p:tav tm="0">
                                          <p:val>
                                            <p:strVal val="4/3*#ppt_w"/>
                                          </p:val>
                                        </p:tav>
                                        <p:tav tm="100000">
                                          <p:val>
                                            <p:strVal val="#ppt_w"/>
                                          </p:val>
                                        </p:tav>
                                      </p:tavLst>
                                    </p:anim>
                                    <p:anim calcmode="lin" valueType="num">
                                      <p:cBhvr>
                                        <p:cTn id="17" dur="500" fill="hold"/>
                                        <p:tgtEl>
                                          <p:spTgt spid="71"/>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42"/>
                                        </p:tgtEl>
                                        <p:attrNameLst>
                                          <p:attrName>style.visibility</p:attrName>
                                        </p:attrNameLst>
                                      </p:cBhvr>
                                      <p:to>
                                        <p:strVal val="visible"/>
                                      </p:to>
                                    </p:set>
                                    <p:anim calcmode="lin" valueType="num">
                                      <p:cBhvr>
                                        <p:cTn id="21" dur="500" fill="hold"/>
                                        <p:tgtEl>
                                          <p:spTgt spid="42"/>
                                        </p:tgtEl>
                                        <p:attrNameLst>
                                          <p:attrName>ppt_w</p:attrName>
                                        </p:attrNameLst>
                                      </p:cBhvr>
                                      <p:tavLst>
                                        <p:tav tm="0">
                                          <p:val>
                                            <p:fltVal val="0"/>
                                          </p:val>
                                        </p:tav>
                                        <p:tav tm="100000">
                                          <p:val>
                                            <p:strVal val="#ppt_w"/>
                                          </p:val>
                                        </p:tav>
                                      </p:tavLst>
                                    </p:anim>
                                    <p:anim calcmode="lin" valueType="num">
                                      <p:cBhvr>
                                        <p:cTn id="22" dur="500" fill="hold"/>
                                        <p:tgtEl>
                                          <p:spTgt spid="42"/>
                                        </p:tgtEl>
                                        <p:attrNameLst>
                                          <p:attrName>ppt_h</p:attrName>
                                        </p:attrNameLst>
                                      </p:cBhvr>
                                      <p:tavLst>
                                        <p:tav tm="0">
                                          <p:val>
                                            <p:fltVal val="0"/>
                                          </p:val>
                                        </p:tav>
                                        <p:tav tm="100000">
                                          <p:val>
                                            <p:strVal val="#ppt_h"/>
                                          </p:val>
                                        </p:tav>
                                      </p:tavLst>
                                    </p:anim>
                                    <p:animEffect transition="in" filter="fade">
                                      <p:cBhvr>
                                        <p:cTn id="2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927538" y="2833999"/>
            <a:ext cx="1902126" cy="1897530"/>
            <a:chOff x="927538" y="2833999"/>
            <a:chExt cx="1902126" cy="1897530"/>
          </a:xfrm>
        </p:grpSpPr>
        <p:grpSp>
          <p:nvGrpSpPr>
            <p:cNvPr id="37" name="组合 36"/>
            <p:cNvGrpSpPr>
              <a:grpSpLocks noChangeAspect="1"/>
            </p:cNvGrpSpPr>
            <p:nvPr/>
          </p:nvGrpSpPr>
          <p:grpSpPr bwMode="auto">
            <a:xfrm>
              <a:off x="927538" y="2833999"/>
              <a:ext cx="1902126" cy="1897530"/>
              <a:chOff x="3471" y="1280"/>
              <a:chExt cx="829" cy="827"/>
            </a:xfrm>
            <a:solidFill>
              <a:srgbClr val="0070C0"/>
            </a:solidFill>
          </p:grpSpPr>
          <p:sp>
            <p:nvSpPr>
              <p:cNvPr id="3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3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4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2" name="矩形 1"/>
            <p:cNvSpPr/>
            <p:nvPr/>
          </p:nvSpPr>
          <p:spPr>
            <a:xfrm>
              <a:off x="1168382" y="3315442"/>
              <a:ext cx="1415772" cy="830997"/>
            </a:xfrm>
            <a:prstGeom prst="rect">
              <a:avLst/>
            </a:prstGeom>
          </p:spPr>
          <p:txBody>
            <a:bodyPr wrap="none">
              <a:spAutoFit/>
            </a:bodyPr>
            <a:lstStyle/>
            <a:p>
              <a:pPr algn="ctr"/>
              <a:r>
                <a:rPr lang="zh-CN" altLang="en-US" sz="2400" dirty="0">
                  <a:solidFill>
                    <a:srgbClr val="0070C0"/>
                  </a:solidFill>
                  <a:latin typeface="Times New Roman" panose="02020603050405020304" charset="0"/>
                  <a:cs typeface="Times New Roman" panose="02020603050405020304" charset="0"/>
                </a:rPr>
                <a:t>（</a:t>
              </a:r>
              <a:r>
                <a:rPr lang="en-US" altLang="zh-CN" sz="2400" dirty="0">
                  <a:solidFill>
                    <a:srgbClr val="0070C0"/>
                  </a:solidFill>
                  <a:latin typeface="Times New Roman" panose="02020603050405020304" charset="0"/>
                  <a:cs typeface="Times New Roman" panose="02020603050405020304" charset="0"/>
                </a:rPr>
                <a:t>2</a:t>
              </a:r>
              <a:r>
                <a:rPr lang="zh-CN" altLang="en-US"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a:p>
              <a:pPr algn="ctr"/>
              <a:r>
                <a:rPr lang="zh-CN" altLang="en-US" sz="2400" dirty="0">
                  <a:solidFill>
                    <a:srgbClr val="0070C0"/>
                  </a:solidFill>
                  <a:latin typeface="Times New Roman" panose="02020603050405020304" charset="0"/>
                  <a:cs typeface="Times New Roman" panose="02020603050405020304" charset="0"/>
                </a:rPr>
                <a:t>友元成员</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78" name="组合 77"/>
          <p:cNvGrpSpPr/>
          <p:nvPr/>
        </p:nvGrpSpPr>
        <p:grpSpPr>
          <a:xfrm>
            <a:off x="2184916" y="2512645"/>
            <a:ext cx="9001894" cy="2586406"/>
            <a:chOff x="2184916" y="2512645"/>
            <a:chExt cx="9001894" cy="2586406"/>
          </a:xfrm>
        </p:grpSpPr>
        <p:sp>
          <p:nvSpPr>
            <p:cNvPr id="79" name="矩形 2"/>
            <p:cNvSpPr/>
            <p:nvPr/>
          </p:nvSpPr>
          <p:spPr>
            <a:xfrm>
              <a:off x="2184916" y="2512645"/>
              <a:ext cx="9001894"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80" name="Rectangle 3"/>
            <p:cNvSpPr txBox="1">
              <a:spLocks noChangeArrowheads="1"/>
            </p:cNvSpPr>
            <p:nvPr/>
          </p:nvSpPr>
          <p:spPr>
            <a:xfrm>
              <a:off x="3236246" y="2899391"/>
              <a:ext cx="7222748"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chemeClr val="tx1">
                      <a:lumMod val="85000"/>
                      <a:lumOff val="15000"/>
                    </a:schemeClr>
                  </a:solidFill>
                  <a:latin typeface="Times New Roman" panose="02020603050405020304" charset="0"/>
                  <a:cs typeface="Times New Roman" panose="02020603050405020304" charset="0"/>
                </a:rPr>
                <a:t>将一个类的成员函数声明为另一个类的友元函数，称这个成员函数是友元成员。声明友元成员的形式：</a:t>
              </a:r>
              <a:endParaRPr lang="en-US" altLang="zh-CN" sz="2400" b="1" dirty="0">
                <a:solidFill>
                  <a:srgbClr val="0070C0"/>
                </a:solidFill>
                <a:latin typeface="Times New Roman" panose="02020603050405020304" charset="0"/>
                <a:cs typeface="Times New Roman" panose="02020603050405020304" charset="0"/>
              </a:endParaRPr>
            </a:p>
          </p:txBody>
        </p:sp>
      </p:grpSp>
      <p:sp>
        <p:nvSpPr>
          <p:cNvPr id="105" name="Rectangle 3"/>
          <p:cNvSpPr txBox="1">
            <a:spLocks noChangeArrowheads="1"/>
          </p:cNvSpPr>
          <p:nvPr/>
        </p:nvSpPr>
        <p:spPr>
          <a:xfrm>
            <a:off x="3316161" y="4105900"/>
            <a:ext cx="7778713" cy="57209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200" dirty="0">
                <a:solidFill>
                  <a:srgbClr val="0070C0"/>
                </a:solidFill>
                <a:latin typeface="Times New Roman" panose="02020603050405020304" charset="0"/>
                <a:cs typeface="Times New Roman" panose="02020603050405020304" charset="0"/>
              </a:rPr>
              <a:t>friend &lt;</a:t>
            </a:r>
            <a:r>
              <a:rPr lang="zh-CN" altLang="en-US" sz="2200" dirty="0">
                <a:solidFill>
                  <a:srgbClr val="0070C0"/>
                </a:solidFill>
                <a:latin typeface="Times New Roman" panose="02020603050405020304" charset="0"/>
                <a:cs typeface="Times New Roman" panose="02020603050405020304" charset="0"/>
              </a:rPr>
              <a:t>类型</a:t>
            </a:r>
            <a:r>
              <a:rPr lang="en-US" altLang="zh-CN" sz="2200" dirty="0">
                <a:solidFill>
                  <a:srgbClr val="0070C0"/>
                </a:solidFill>
                <a:latin typeface="Times New Roman" panose="02020603050405020304" charset="0"/>
                <a:cs typeface="Times New Roman" panose="02020603050405020304" charset="0"/>
              </a:rPr>
              <a:t>&gt; &lt;</a:t>
            </a:r>
            <a:r>
              <a:rPr lang="zh-CN" altLang="en-US" sz="2200" dirty="0">
                <a:solidFill>
                  <a:srgbClr val="0070C0"/>
                </a:solidFill>
                <a:latin typeface="Times New Roman" panose="02020603050405020304" charset="0"/>
                <a:cs typeface="Times New Roman" panose="02020603050405020304" charset="0"/>
              </a:rPr>
              <a:t>含有友元成员的类名</a:t>
            </a:r>
            <a:r>
              <a:rPr lang="en-US" altLang="zh-CN" sz="2200" dirty="0">
                <a:solidFill>
                  <a:srgbClr val="0070C0"/>
                </a:solidFill>
                <a:latin typeface="Times New Roman" panose="02020603050405020304" charset="0"/>
                <a:cs typeface="Times New Roman" panose="02020603050405020304" charset="0"/>
              </a:rPr>
              <a:t>&gt;::&lt;</a:t>
            </a:r>
            <a:r>
              <a:rPr lang="zh-CN" altLang="en-US" sz="2200" dirty="0">
                <a:solidFill>
                  <a:srgbClr val="0070C0"/>
                </a:solidFill>
                <a:latin typeface="Times New Roman" panose="02020603050405020304" charset="0"/>
                <a:cs typeface="Times New Roman" panose="02020603050405020304" charset="0"/>
              </a:rPr>
              <a:t>友元成员名</a:t>
            </a:r>
            <a:r>
              <a:rPr lang="en-US" altLang="zh-CN" sz="2200" dirty="0">
                <a:solidFill>
                  <a:srgbClr val="0070C0"/>
                </a:solidFill>
                <a:latin typeface="Times New Roman" panose="02020603050405020304" charset="0"/>
                <a:cs typeface="Times New Roman" panose="02020603050405020304" charset="0"/>
              </a:rPr>
              <a:t>&gt;(</a:t>
            </a:r>
            <a:r>
              <a:rPr lang="zh-CN" altLang="en-US" sz="2200" dirty="0">
                <a:solidFill>
                  <a:srgbClr val="0070C0"/>
                </a:solidFill>
                <a:latin typeface="Times New Roman" panose="02020603050405020304" charset="0"/>
                <a:cs typeface="Times New Roman" panose="02020603050405020304" charset="0"/>
              </a:rPr>
              <a:t>参数表</a:t>
            </a:r>
            <a:r>
              <a:rPr lang="en-US" altLang="zh-CN" sz="2200" dirty="0">
                <a:solidFill>
                  <a:srgbClr val="0070C0"/>
                </a:solidFill>
                <a:latin typeface="Times New Roman" panose="02020603050405020304" charset="0"/>
                <a:cs typeface="Times New Roman" panose="02020603050405020304" charset="0"/>
              </a:rPr>
              <a:t>);</a:t>
            </a:r>
            <a:endParaRPr lang="en-US" altLang="zh-CN" sz="2200" dirty="0">
              <a:solidFill>
                <a:srgbClr val="0070C0"/>
              </a:solidFill>
              <a:latin typeface="Times New Roman" panose="02020603050405020304" charset="0"/>
              <a:cs typeface="Times New Roman" panose="02020603050405020304" charset="0"/>
            </a:endParaRPr>
          </a:p>
        </p:txBody>
      </p:sp>
      <p:grpSp>
        <p:nvGrpSpPr>
          <p:cNvPr id="106" name="组合 5"/>
          <p:cNvGrpSpPr/>
          <p:nvPr/>
        </p:nvGrpSpPr>
        <p:grpSpPr>
          <a:xfrm>
            <a:off x="549001" y="555626"/>
            <a:ext cx="3565799" cy="876848"/>
            <a:chOff x="326687" y="247818"/>
            <a:chExt cx="4861582" cy="725466"/>
          </a:xfrm>
        </p:grpSpPr>
        <p:sp>
          <p:nvSpPr>
            <p:cNvPr id="107"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108" name="组合 8"/>
            <p:cNvGrpSpPr/>
            <p:nvPr/>
          </p:nvGrpSpPr>
          <p:grpSpPr>
            <a:xfrm>
              <a:off x="326687" y="247818"/>
              <a:ext cx="4861582" cy="725466"/>
              <a:chOff x="326687" y="247818"/>
              <a:chExt cx="4861582" cy="725466"/>
            </a:xfrm>
          </p:grpSpPr>
          <p:grpSp>
            <p:nvGrpSpPr>
              <p:cNvPr id="109" name="组合 9"/>
              <p:cNvGrpSpPr/>
              <p:nvPr/>
            </p:nvGrpSpPr>
            <p:grpSpPr>
              <a:xfrm>
                <a:off x="349799" y="247818"/>
                <a:ext cx="4791980" cy="261575"/>
                <a:chOff x="349799" y="247818"/>
                <a:chExt cx="4791980" cy="261575"/>
              </a:xfrm>
            </p:grpSpPr>
            <p:cxnSp>
              <p:nvCxnSpPr>
                <p:cNvPr id="124"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5"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6"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7"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8"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29"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10" name="组合 10"/>
              <p:cNvGrpSpPr/>
              <p:nvPr/>
            </p:nvGrpSpPr>
            <p:grpSpPr>
              <a:xfrm>
                <a:off x="349799" y="711709"/>
                <a:ext cx="4815092" cy="261575"/>
                <a:chOff x="358852" y="925118"/>
                <a:chExt cx="4815092" cy="261575"/>
              </a:xfrm>
            </p:grpSpPr>
            <p:cxnSp>
              <p:nvCxnSpPr>
                <p:cNvPr id="117"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8"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9"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0"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21"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22"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23"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11" name="组合 11"/>
              <p:cNvGrpSpPr/>
              <p:nvPr/>
            </p:nvGrpSpPr>
            <p:grpSpPr>
              <a:xfrm>
                <a:off x="5138963" y="489126"/>
                <a:ext cx="49306" cy="329693"/>
                <a:chOff x="5138963" y="489126"/>
                <a:chExt cx="49306" cy="329693"/>
              </a:xfrm>
            </p:grpSpPr>
            <p:sp>
              <p:nvSpPr>
                <p:cNvPr id="115"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2" name="组合 12"/>
              <p:cNvGrpSpPr/>
              <p:nvPr/>
            </p:nvGrpSpPr>
            <p:grpSpPr>
              <a:xfrm>
                <a:off x="326687" y="399838"/>
                <a:ext cx="49306" cy="329693"/>
                <a:chOff x="5138963" y="489126"/>
                <a:chExt cx="49306" cy="329693"/>
              </a:xfrm>
            </p:grpSpPr>
            <p:sp>
              <p:nvSpPr>
                <p:cNvPr id="113"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4"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wipe(left)">
                                      <p:cBhvr>
                                        <p:cTn id="7" dur="500"/>
                                        <p:tgtEl>
                                          <p:spTgt spid="10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78"/>
                                        </p:tgtEl>
                                        <p:attrNameLst>
                                          <p:attrName>style.visibility</p:attrName>
                                        </p:attrNameLst>
                                      </p:cBhvr>
                                      <p:to>
                                        <p:strVal val="visible"/>
                                      </p:to>
                                    </p:set>
                                    <p:animEffect transition="in" filter="wipe(left)">
                                      <p:cBhvr>
                                        <p:cTn id="17" dur="500"/>
                                        <p:tgtEl>
                                          <p:spTgt spid="78"/>
                                        </p:tgtEl>
                                      </p:cBhvr>
                                    </p:animEffect>
                                  </p:childTnLst>
                                </p:cTn>
                              </p:par>
                            </p:childTnLst>
                          </p:cTn>
                        </p:par>
                        <p:par>
                          <p:cTn id="18" fill="hold">
                            <p:stCondLst>
                              <p:cond delay="1500"/>
                            </p:stCondLst>
                            <p:childTnLst>
                              <p:par>
                                <p:cTn id="19" presetID="16" presetClass="entr" presetSubtype="21" fill="hold" grpId="0" nodeType="afterEffect">
                                  <p:stCondLst>
                                    <p:cond delay="0"/>
                                  </p:stCondLst>
                                  <p:childTnLst>
                                    <p:set>
                                      <p:cBhvr>
                                        <p:cTn id="20" dur="1" fill="hold">
                                          <p:stCondLst>
                                            <p:cond delay="0"/>
                                          </p:stCondLst>
                                        </p:cTn>
                                        <p:tgtEl>
                                          <p:spTgt spid="105"/>
                                        </p:tgtEl>
                                        <p:attrNameLst>
                                          <p:attrName>style.visibility</p:attrName>
                                        </p:attrNameLst>
                                      </p:cBhvr>
                                      <p:to>
                                        <p:strVal val="visible"/>
                                      </p:to>
                                    </p:set>
                                    <p:animEffect transition="in" filter="barn(inVertical)">
                                      <p:cBhvr>
                                        <p:cTn id="21"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3"/>
          <p:cNvSpPr txBox="1">
            <a:spLocks noChangeArrowheads="1"/>
          </p:cNvSpPr>
          <p:nvPr/>
        </p:nvSpPr>
        <p:spPr>
          <a:xfrm>
            <a:off x="6426926" y="1683440"/>
            <a:ext cx="4209983" cy="4186410"/>
          </a:xfrm>
          <a:prstGeom prst="rect">
            <a:avLst/>
          </a:prstGeom>
          <a:noFill/>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class A</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	......</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	</a:t>
            </a:r>
            <a:r>
              <a:rPr lang="en-US" altLang="zh-CN" sz="2600" dirty="0" err="1">
                <a:latin typeface="Times New Roman" panose="02020603050405020304" charset="0"/>
                <a:cs typeface="Times New Roman" panose="02020603050405020304" charset="0"/>
              </a:rPr>
              <a:t>int</a:t>
            </a:r>
            <a:r>
              <a:rPr lang="en-US" altLang="zh-CN" sz="2600" dirty="0">
                <a:latin typeface="Times New Roman" panose="02020603050405020304" charset="0"/>
                <a:cs typeface="Times New Roman" panose="02020603050405020304" charset="0"/>
              </a:rPr>
              <a:t> function(</a:t>
            </a:r>
            <a:r>
              <a:rPr lang="en-US" altLang="zh-CN" sz="2600" dirty="0" err="1">
                <a:latin typeface="Times New Roman" panose="02020603050405020304" charset="0"/>
                <a:cs typeface="Times New Roman" panose="02020603050405020304" charset="0"/>
              </a:rPr>
              <a:t>int</a:t>
            </a:r>
            <a:r>
              <a:rPr lang="en-US" altLang="zh-CN" sz="2600" dirty="0">
                <a:latin typeface="Times New Roman" panose="02020603050405020304" charset="0"/>
                <a:cs typeface="Times New Roman" panose="02020603050405020304" charset="0"/>
              </a:rPr>
              <a:t> x);</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	......</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class B</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	......</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solidFill>
                  <a:schemeClr val="tx2"/>
                </a:solidFill>
                <a:latin typeface="Times New Roman" panose="02020603050405020304" charset="0"/>
                <a:cs typeface="Times New Roman" panose="02020603050405020304" charset="0"/>
              </a:rPr>
              <a:t>	</a:t>
            </a:r>
            <a:r>
              <a:rPr lang="en-US" altLang="zh-CN" sz="2600" dirty="0">
                <a:solidFill>
                  <a:srgbClr val="FF0000"/>
                </a:solidFill>
                <a:latin typeface="Times New Roman" panose="02020603050405020304" charset="0"/>
                <a:cs typeface="Times New Roman" panose="02020603050405020304" charset="0"/>
              </a:rPr>
              <a:t>friend </a:t>
            </a:r>
            <a:r>
              <a:rPr lang="en-US" altLang="zh-CN" sz="2600" dirty="0" err="1">
                <a:solidFill>
                  <a:srgbClr val="FF0000"/>
                </a:solidFill>
                <a:latin typeface="Times New Roman" panose="02020603050405020304" charset="0"/>
                <a:cs typeface="Times New Roman" panose="02020603050405020304" charset="0"/>
              </a:rPr>
              <a:t>int</a:t>
            </a:r>
            <a:r>
              <a:rPr lang="en-US" altLang="zh-CN" sz="2600" dirty="0">
                <a:solidFill>
                  <a:srgbClr val="FF0000"/>
                </a:solidFill>
                <a:latin typeface="Times New Roman" panose="02020603050405020304" charset="0"/>
                <a:cs typeface="Times New Roman" panose="02020603050405020304" charset="0"/>
              </a:rPr>
              <a:t> A::function(int x); </a:t>
            </a:r>
            <a:endParaRPr lang="en-US" altLang="zh-CN" sz="2600" dirty="0">
              <a:solidFill>
                <a:srgbClr val="FF0000"/>
              </a:solidFill>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solidFill>
                  <a:schemeClr val="tx2"/>
                </a:solidFill>
                <a:latin typeface="Times New Roman" panose="02020603050405020304" charset="0"/>
                <a:cs typeface="Times New Roman" panose="02020603050405020304" charset="0"/>
              </a:rPr>
              <a:t>	</a:t>
            </a:r>
            <a:r>
              <a:rPr lang="en-US" altLang="zh-CN" sz="2600" dirty="0">
                <a:latin typeface="Times New Roman" panose="02020603050405020304" charset="0"/>
                <a:cs typeface="Times New Roman" panose="02020603050405020304" charset="0"/>
              </a:rPr>
              <a:t>......</a:t>
            </a:r>
            <a:endParaRPr lang="en-US" altLang="zh-CN" sz="2600" dirty="0">
              <a:latin typeface="Times New Roman" panose="02020603050405020304" charset="0"/>
              <a:cs typeface="Times New Roman" panose="02020603050405020304" charset="0"/>
            </a:endParaRPr>
          </a:p>
          <a:p>
            <a:pPr marL="452755" indent="-452755">
              <a:lnSpc>
                <a:spcPct val="80000"/>
              </a:lnSpc>
              <a:spcBef>
                <a:spcPts val="600"/>
              </a:spcBef>
              <a:buClr>
                <a:srgbClr val="7030A0"/>
              </a:buClr>
              <a:buNone/>
            </a:pPr>
            <a:r>
              <a:rPr lang="en-US" altLang="zh-CN" sz="2600" dirty="0">
                <a:latin typeface="Times New Roman" panose="02020603050405020304" charset="0"/>
                <a:cs typeface="Times New Roman" panose="02020603050405020304" charset="0"/>
              </a:rPr>
              <a:t>};</a:t>
            </a:r>
            <a:endParaRPr lang="en-US" altLang="zh-CN" sz="2600" dirty="0">
              <a:latin typeface="Times New Roman" panose="02020603050405020304" charset="0"/>
              <a:cs typeface="Times New Roman" panose="02020603050405020304" charset="0"/>
            </a:endParaRPr>
          </a:p>
        </p:txBody>
      </p:sp>
      <p:grpSp>
        <p:nvGrpSpPr>
          <p:cNvPr id="90" name="组合 89"/>
          <p:cNvGrpSpPr/>
          <p:nvPr/>
        </p:nvGrpSpPr>
        <p:grpSpPr>
          <a:xfrm>
            <a:off x="1691998" y="1915980"/>
            <a:ext cx="4022969" cy="4022974"/>
            <a:chOff x="1384152" y="2393101"/>
            <a:chExt cx="2483531" cy="2483534"/>
          </a:xfrm>
        </p:grpSpPr>
        <p:sp>
          <p:nvSpPr>
            <p:cNvPr id="91" name="椭圆 90"/>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矩形 91"/>
            <p:cNvSpPr/>
            <p:nvPr/>
          </p:nvSpPr>
          <p:spPr>
            <a:xfrm>
              <a:off x="1652298" y="2868750"/>
              <a:ext cx="2123758" cy="1700519"/>
            </a:xfrm>
            <a:prstGeom prst="rect">
              <a:avLst/>
            </a:prstGeom>
          </p:spPr>
          <p:txBody>
            <a:bodyPr wrap="square">
              <a:spAutoFit/>
            </a:bodyPr>
            <a:lstStyle/>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将</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类中的成员函数声明为</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B</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类的友元函数。声明后，</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类的成员函数 “</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function(</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int</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x);</a:t>
              </a:r>
              <a:r>
                <a:rPr lang="en-US" altLang="zh-CN" sz="2400" dirty="0">
                  <a:solidFill>
                    <a:schemeClr val="bg1"/>
                  </a:solidFill>
                  <a:effectLst>
                    <a:outerShdw blurRad="38100" dist="38100" dir="2700000" algn="tl">
                      <a:srgbClr val="000000">
                        <a:alpha val="43137"/>
                      </a:srgbClr>
                    </a:outerShdw>
                  </a:effectLst>
                  <a:latin typeface="+mj-lt"/>
                  <a:cs typeface="Times New Roman" panose="02020603050405020304"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有权访问</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B</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类中的任何成员，包括私有成员</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和保护成员。</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93" name="组合 92"/>
          <p:cNvGrpSpPr/>
          <p:nvPr/>
        </p:nvGrpSpPr>
        <p:grpSpPr>
          <a:xfrm>
            <a:off x="1899498" y="1805360"/>
            <a:ext cx="779195" cy="779196"/>
            <a:chOff x="777424" y="1659420"/>
            <a:chExt cx="779195" cy="779196"/>
          </a:xfrm>
        </p:grpSpPr>
        <p:grpSp>
          <p:nvGrpSpPr>
            <p:cNvPr id="94" name="组合 93"/>
            <p:cNvGrpSpPr/>
            <p:nvPr/>
          </p:nvGrpSpPr>
          <p:grpSpPr>
            <a:xfrm>
              <a:off x="777424" y="1659420"/>
              <a:ext cx="779195" cy="779196"/>
              <a:chOff x="2124362" y="2491950"/>
              <a:chExt cx="779195" cy="779196"/>
            </a:xfrm>
          </p:grpSpPr>
          <p:sp>
            <p:nvSpPr>
              <p:cNvPr id="96" name="椭圆 95"/>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7" name="组合 96"/>
              <p:cNvGrpSpPr/>
              <p:nvPr/>
            </p:nvGrpSpPr>
            <p:grpSpPr>
              <a:xfrm>
                <a:off x="2167109" y="2534697"/>
                <a:ext cx="693703" cy="693701"/>
                <a:chOff x="1187907" y="1083137"/>
                <a:chExt cx="850422" cy="850420"/>
              </a:xfrm>
            </p:grpSpPr>
            <p:sp>
              <p:nvSpPr>
                <p:cNvPr id="101" name="弧形 100"/>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2" name="弧形 101"/>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98" name="组合 97"/>
              <p:cNvGrpSpPr/>
              <p:nvPr/>
            </p:nvGrpSpPr>
            <p:grpSpPr>
              <a:xfrm>
                <a:off x="2167109" y="2534697"/>
                <a:ext cx="693703" cy="693701"/>
                <a:chOff x="1187907" y="1083137"/>
                <a:chExt cx="850422" cy="850420"/>
              </a:xfrm>
            </p:grpSpPr>
            <p:sp>
              <p:nvSpPr>
                <p:cNvPr id="99" name="弧形 98"/>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0" name="弧形 99"/>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95" name="矩形 94"/>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grpSp>
        <p:nvGrpSpPr>
          <p:cNvPr id="40" name="组合 5"/>
          <p:cNvGrpSpPr/>
          <p:nvPr/>
        </p:nvGrpSpPr>
        <p:grpSpPr>
          <a:xfrm>
            <a:off x="549001" y="555626"/>
            <a:ext cx="3565799" cy="876848"/>
            <a:chOff x="326687" y="247818"/>
            <a:chExt cx="4861582" cy="725466"/>
          </a:xfrm>
        </p:grpSpPr>
        <p:sp>
          <p:nvSpPr>
            <p:cNvPr id="41"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42" name="组合 8"/>
            <p:cNvGrpSpPr/>
            <p:nvPr/>
          </p:nvGrpSpPr>
          <p:grpSpPr>
            <a:xfrm>
              <a:off x="326687" y="247818"/>
              <a:ext cx="4861582" cy="725466"/>
              <a:chOff x="326687" y="247818"/>
              <a:chExt cx="4861582" cy="725466"/>
            </a:xfrm>
          </p:grpSpPr>
          <p:grpSp>
            <p:nvGrpSpPr>
              <p:cNvPr id="43" name="组合 9"/>
              <p:cNvGrpSpPr/>
              <p:nvPr/>
            </p:nvGrpSpPr>
            <p:grpSpPr>
              <a:xfrm>
                <a:off x="349799" y="247818"/>
                <a:ext cx="4791980" cy="261575"/>
                <a:chOff x="349799" y="247818"/>
                <a:chExt cx="4791980" cy="261575"/>
              </a:xfrm>
            </p:grpSpPr>
            <p:cxnSp>
              <p:nvCxnSpPr>
                <p:cNvPr id="83"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4"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7"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88"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4" name="组合 10"/>
              <p:cNvGrpSpPr/>
              <p:nvPr/>
            </p:nvGrpSpPr>
            <p:grpSpPr>
              <a:xfrm>
                <a:off x="349799" y="711709"/>
                <a:ext cx="4815092" cy="261575"/>
                <a:chOff x="358852" y="925118"/>
                <a:chExt cx="4815092" cy="261575"/>
              </a:xfrm>
            </p:grpSpPr>
            <p:cxnSp>
              <p:nvCxnSpPr>
                <p:cNvPr id="51"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7"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1"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82"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45" name="组合 11"/>
              <p:cNvGrpSpPr/>
              <p:nvPr/>
            </p:nvGrpSpPr>
            <p:grpSpPr>
              <a:xfrm>
                <a:off x="5138963" y="489126"/>
                <a:ext cx="49306" cy="329693"/>
                <a:chOff x="5138963" y="489126"/>
                <a:chExt cx="49306" cy="329693"/>
              </a:xfrm>
            </p:grpSpPr>
            <p:sp>
              <p:nvSpPr>
                <p:cNvPr id="49"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6" name="组合 12"/>
              <p:cNvGrpSpPr/>
              <p:nvPr/>
            </p:nvGrpSpPr>
            <p:grpSpPr>
              <a:xfrm>
                <a:off x="326687" y="399838"/>
                <a:ext cx="49306" cy="329693"/>
                <a:chOff x="5138963" y="489126"/>
                <a:chExt cx="49306" cy="329693"/>
              </a:xfrm>
            </p:grpSpPr>
            <p:sp>
              <p:nvSpPr>
                <p:cNvPr id="47"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90"/>
                                        </p:tgtEl>
                                        <p:attrNameLst>
                                          <p:attrName>style.visibility</p:attrName>
                                        </p:attrNameLst>
                                      </p:cBhvr>
                                      <p:to>
                                        <p:strVal val="visible"/>
                                      </p:to>
                                    </p:set>
                                    <p:anim calcmode="lin" valueType="num">
                                      <p:cBhvr>
                                        <p:cTn id="11" dur="500" fill="hold"/>
                                        <p:tgtEl>
                                          <p:spTgt spid="90"/>
                                        </p:tgtEl>
                                        <p:attrNameLst>
                                          <p:attrName>ppt_w</p:attrName>
                                        </p:attrNameLst>
                                      </p:cBhvr>
                                      <p:tavLst>
                                        <p:tav tm="0">
                                          <p:val>
                                            <p:fltVal val="0"/>
                                          </p:val>
                                        </p:tav>
                                        <p:tav tm="100000">
                                          <p:val>
                                            <p:strVal val="#ppt_w"/>
                                          </p:val>
                                        </p:tav>
                                      </p:tavLst>
                                    </p:anim>
                                    <p:anim calcmode="lin" valueType="num">
                                      <p:cBhvr>
                                        <p:cTn id="12" dur="500" fill="hold"/>
                                        <p:tgtEl>
                                          <p:spTgt spid="90"/>
                                        </p:tgtEl>
                                        <p:attrNameLst>
                                          <p:attrName>ppt_h</p:attrName>
                                        </p:attrNameLst>
                                      </p:cBhvr>
                                      <p:tavLst>
                                        <p:tav tm="0">
                                          <p:val>
                                            <p:fltVal val="0"/>
                                          </p:val>
                                        </p:tav>
                                        <p:tav tm="100000">
                                          <p:val>
                                            <p:strVal val="#ppt_h"/>
                                          </p:val>
                                        </p:tav>
                                      </p:tavLst>
                                    </p:anim>
                                    <p:animEffect transition="in" filter="fade">
                                      <p:cBhvr>
                                        <p:cTn id="13" dur="500"/>
                                        <p:tgtEl>
                                          <p:spTgt spid="90"/>
                                        </p:tgtEl>
                                      </p:cBhvr>
                                    </p:animEffect>
                                  </p:childTnLst>
                                </p:cTn>
                              </p:par>
                              <p:par>
                                <p:cTn id="14" presetID="23" presetClass="entr" presetSubtype="288" fill="hold" nodeType="withEffect">
                                  <p:stCondLst>
                                    <p:cond delay="0"/>
                                  </p:stCondLst>
                                  <p:childTnLst>
                                    <p:set>
                                      <p:cBhvr>
                                        <p:cTn id="15" dur="1" fill="hold">
                                          <p:stCondLst>
                                            <p:cond delay="0"/>
                                          </p:stCondLst>
                                        </p:cTn>
                                        <p:tgtEl>
                                          <p:spTgt spid="93"/>
                                        </p:tgtEl>
                                        <p:attrNameLst>
                                          <p:attrName>style.visibility</p:attrName>
                                        </p:attrNameLst>
                                      </p:cBhvr>
                                      <p:to>
                                        <p:strVal val="visible"/>
                                      </p:to>
                                    </p:set>
                                    <p:anim calcmode="lin" valueType="num">
                                      <p:cBhvr>
                                        <p:cTn id="16" dur="500" fill="hold"/>
                                        <p:tgtEl>
                                          <p:spTgt spid="93"/>
                                        </p:tgtEl>
                                        <p:attrNameLst>
                                          <p:attrName>ppt_w</p:attrName>
                                        </p:attrNameLst>
                                      </p:cBhvr>
                                      <p:tavLst>
                                        <p:tav tm="0">
                                          <p:val>
                                            <p:strVal val="4/3*#ppt_w"/>
                                          </p:val>
                                        </p:tav>
                                        <p:tav tm="100000">
                                          <p:val>
                                            <p:strVal val="#ppt_w"/>
                                          </p:val>
                                        </p:tav>
                                      </p:tavLst>
                                    </p:anim>
                                    <p:anim calcmode="lin" valueType="num">
                                      <p:cBhvr>
                                        <p:cTn id="17" dur="500" fill="hold"/>
                                        <p:tgtEl>
                                          <p:spTgt spid="93"/>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wipe(left)">
                                      <p:cBhvr>
                                        <p:cTn id="21"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组合 5"/>
          <p:cNvGrpSpPr/>
          <p:nvPr/>
        </p:nvGrpSpPr>
        <p:grpSpPr>
          <a:xfrm>
            <a:off x="549001" y="555626"/>
            <a:ext cx="3565799" cy="876848"/>
            <a:chOff x="326687" y="247818"/>
            <a:chExt cx="4861582" cy="725466"/>
          </a:xfrm>
        </p:grpSpPr>
        <p:sp>
          <p:nvSpPr>
            <p:cNvPr id="4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49" name="组合 8"/>
            <p:cNvGrpSpPr/>
            <p:nvPr/>
          </p:nvGrpSpPr>
          <p:grpSpPr>
            <a:xfrm>
              <a:off x="326687" y="247818"/>
              <a:ext cx="4861582" cy="725466"/>
              <a:chOff x="326687" y="247818"/>
              <a:chExt cx="4861582" cy="725466"/>
            </a:xfrm>
          </p:grpSpPr>
          <p:grpSp>
            <p:nvGrpSpPr>
              <p:cNvPr id="50" name="组合 9"/>
              <p:cNvGrpSpPr/>
              <p:nvPr/>
            </p:nvGrpSpPr>
            <p:grpSpPr>
              <a:xfrm>
                <a:off x="349799" y="247818"/>
                <a:ext cx="4791980" cy="261575"/>
                <a:chOff x="349799" y="247818"/>
                <a:chExt cx="4791980" cy="261575"/>
              </a:xfrm>
            </p:grpSpPr>
            <p:cxnSp>
              <p:nvCxnSpPr>
                <p:cNvPr id="6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1" name="组合 10"/>
              <p:cNvGrpSpPr/>
              <p:nvPr/>
            </p:nvGrpSpPr>
            <p:grpSpPr>
              <a:xfrm>
                <a:off x="349799" y="711709"/>
                <a:ext cx="4815092" cy="261575"/>
                <a:chOff x="358852" y="925118"/>
                <a:chExt cx="4815092" cy="261575"/>
              </a:xfrm>
            </p:grpSpPr>
            <p:cxnSp>
              <p:nvCxnSpPr>
                <p:cNvPr id="5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2" name="组合 11"/>
              <p:cNvGrpSpPr/>
              <p:nvPr/>
            </p:nvGrpSpPr>
            <p:grpSpPr>
              <a:xfrm>
                <a:off x="5138963" y="489126"/>
                <a:ext cx="49306" cy="329693"/>
                <a:chOff x="5138963" y="489126"/>
                <a:chExt cx="49306" cy="329693"/>
              </a:xfrm>
            </p:grpSpPr>
            <p:sp>
              <p:nvSpPr>
                <p:cNvPr id="5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12"/>
              <p:cNvGrpSpPr/>
              <p:nvPr/>
            </p:nvGrpSpPr>
            <p:grpSpPr>
              <a:xfrm>
                <a:off x="326687" y="399838"/>
                <a:ext cx="49306" cy="329693"/>
                <a:chOff x="5138963" y="489126"/>
                <a:chExt cx="49306" cy="329693"/>
              </a:xfrm>
            </p:grpSpPr>
            <p:sp>
              <p:nvSpPr>
                <p:cNvPr id="5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1" name="组合 3"/>
          <p:cNvGrpSpPr/>
          <p:nvPr/>
        </p:nvGrpSpPr>
        <p:grpSpPr>
          <a:xfrm>
            <a:off x="927538" y="2833999"/>
            <a:ext cx="1902126" cy="1897530"/>
            <a:chOff x="927538" y="2833999"/>
            <a:chExt cx="1902126" cy="1897530"/>
          </a:xfrm>
        </p:grpSpPr>
        <p:grpSp>
          <p:nvGrpSpPr>
            <p:cNvPr id="72" name="组合 36"/>
            <p:cNvGrpSpPr>
              <a:grpSpLocks noChangeAspect="1"/>
            </p:cNvGrpSpPr>
            <p:nvPr/>
          </p:nvGrpSpPr>
          <p:grpSpPr bwMode="auto">
            <a:xfrm>
              <a:off x="927538" y="2833999"/>
              <a:ext cx="1902126" cy="1897530"/>
              <a:chOff x="3471" y="1280"/>
              <a:chExt cx="829" cy="827"/>
            </a:xfrm>
            <a:solidFill>
              <a:srgbClr val="0070C0"/>
            </a:solidFill>
          </p:grpSpPr>
          <p:sp>
            <p:nvSpPr>
              <p:cNvPr id="74"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5"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6"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7"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8"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79"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0"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3"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4"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5"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6"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7"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8"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9"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0"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1"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2"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3"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4"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5"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6"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7"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8"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9"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0"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1"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2"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3"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4"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5"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6"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7"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8"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9"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0"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1"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2"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3"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4"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73" name="矩形 1"/>
            <p:cNvSpPr/>
            <p:nvPr/>
          </p:nvSpPr>
          <p:spPr>
            <a:xfrm>
              <a:off x="1399214" y="3315442"/>
              <a:ext cx="954107" cy="830997"/>
            </a:xfrm>
            <a:prstGeom prst="rect">
              <a:avLst/>
            </a:prstGeom>
          </p:spPr>
          <p:txBody>
            <a:bodyPr wrap="none">
              <a:spAutoFit/>
            </a:bodyPr>
            <a:lstStyle/>
            <a:p>
              <a:pPr algn="ctr"/>
              <a:r>
                <a:rPr lang="zh-CN" altLang="en-US" sz="2400" dirty="0">
                  <a:solidFill>
                    <a:srgbClr val="0070C0"/>
                  </a:solidFill>
                  <a:latin typeface="Times New Roman" panose="02020603050405020304" charset="0"/>
                  <a:cs typeface="Times New Roman" panose="02020603050405020304" charset="0"/>
                </a:rPr>
                <a:t>（</a:t>
              </a:r>
              <a:r>
                <a:rPr lang="en-US" altLang="zh-CN" sz="2400" dirty="0">
                  <a:solidFill>
                    <a:srgbClr val="0070C0"/>
                  </a:solidFill>
                  <a:latin typeface="Times New Roman" panose="02020603050405020304" charset="0"/>
                  <a:cs typeface="Times New Roman" panose="02020603050405020304" charset="0"/>
                </a:rPr>
                <a:t>3</a:t>
              </a:r>
              <a:r>
                <a:rPr lang="zh-CN" altLang="en-US"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a:p>
              <a:pPr algn="ctr"/>
              <a:r>
                <a:rPr lang="zh-CN" altLang="en-US" sz="2400" dirty="0">
                  <a:solidFill>
                    <a:srgbClr val="0070C0"/>
                  </a:solidFill>
                  <a:latin typeface="Times New Roman" panose="02020603050405020304" charset="0"/>
                  <a:cs typeface="Times New Roman" panose="02020603050405020304" charset="0"/>
                </a:rPr>
                <a:t>友类</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145" name="组合 77"/>
          <p:cNvGrpSpPr/>
          <p:nvPr/>
        </p:nvGrpSpPr>
        <p:grpSpPr>
          <a:xfrm>
            <a:off x="2184916" y="2512645"/>
            <a:ext cx="9001894" cy="2586406"/>
            <a:chOff x="2184916" y="2512645"/>
            <a:chExt cx="9001894" cy="2586406"/>
          </a:xfrm>
        </p:grpSpPr>
        <p:sp>
          <p:nvSpPr>
            <p:cNvPr id="146" name="矩形 2"/>
            <p:cNvSpPr/>
            <p:nvPr/>
          </p:nvSpPr>
          <p:spPr>
            <a:xfrm>
              <a:off x="2184916" y="2512645"/>
              <a:ext cx="9001894"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147" name="Rectangle 3"/>
            <p:cNvSpPr txBox="1">
              <a:spLocks noChangeArrowheads="1"/>
            </p:cNvSpPr>
            <p:nvPr/>
          </p:nvSpPr>
          <p:spPr>
            <a:xfrm>
              <a:off x="3236246" y="2899391"/>
              <a:ext cx="7222748" cy="19520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zh-CN" altLang="en-US" sz="2400" dirty="0">
                  <a:solidFill>
                    <a:srgbClr val="080808"/>
                  </a:solidFill>
                  <a:latin typeface="Times New Roman" panose="02020603050405020304" charset="0"/>
                  <a:cs typeface="Times New Roman" panose="02020603050405020304" charset="0"/>
                </a:rPr>
                <a:t>将一个类声明为另一个类的友类的语法形式：</a:t>
              </a:r>
              <a:endParaRPr lang="en-US" altLang="zh-CN" sz="2400" dirty="0">
                <a:solidFill>
                  <a:srgbClr val="080808"/>
                </a:solidFill>
                <a:latin typeface="Times New Roman" panose="02020603050405020304" charset="0"/>
                <a:cs typeface="Times New Roman" panose="02020603050405020304" charset="0"/>
              </a:endParaRPr>
            </a:p>
            <a:p>
              <a:pPr marL="0" indent="0">
                <a:buNone/>
              </a:pPr>
              <a:r>
                <a:rPr lang="en-US" altLang="zh-CN" sz="2400" dirty="0">
                  <a:solidFill>
                    <a:srgbClr val="080808"/>
                  </a:solidFill>
                  <a:latin typeface="Times New Roman" panose="02020603050405020304" charset="0"/>
                  <a:cs typeface="Times New Roman" panose="02020603050405020304" charset="0"/>
                </a:rPr>
                <a:t>	</a:t>
              </a:r>
              <a:r>
                <a:rPr lang="en-US" altLang="zh-CN" sz="2400" dirty="0">
                  <a:solidFill>
                    <a:srgbClr val="0070C0"/>
                  </a:solidFill>
                  <a:latin typeface="Times New Roman" panose="02020603050405020304" charset="0"/>
                  <a:cs typeface="Times New Roman" panose="02020603050405020304" charset="0"/>
                </a:rPr>
                <a:t>friend &lt;</a:t>
              </a:r>
              <a:r>
                <a:rPr lang="zh-CN" altLang="en-US" sz="2400" dirty="0">
                  <a:solidFill>
                    <a:srgbClr val="0070C0"/>
                  </a:solidFill>
                  <a:latin typeface="Times New Roman" panose="02020603050405020304" charset="0"/>
                  <a:cs typeface="Times New Roman" panose="02020603050405020304" charset="0"/>
                </a:rPr>
                <a:t>友类名</a:t>
              </a:r>
              <a:r>
                <a:rPr lang="en-US" altLang="zh-CN" sz="2400" dirty="0">
                  <a:solidFill>
                    <a:srgbClr val="0070C0"/>
                  </a:solidFill>
                  <a:latin typeface="Times New Roman" panose="02020603050405020304" charset="0"/>
                  <a:cs typeface="Times New Roman" panose="02020603050405020304" charset="0"/>
                </a:rPr>
                <a:t>&gt;;</a:t>
              </a:r>
              <a:endParaRPr lang="en-US" altLang="zh-CN" sz="2400" dirty="0">
                <a:solidFill>
                  <a:srgbClr val="0070C0"/>
                </a:solidFill>
                <a:latin typeface="Times New Roman" panose="02020603050405020304" charset="0"/>
                <a:cs typeface="Times New Roman" panose="02020603050405020304" charset="0"/>
              </a:endParaRPr>
            </a:p>
            <a:p>
              <a:pPr marL="0" indent="0">
                <a:buNone/>
              </a:pPr>
              <a:r>
                <a:rPr lang="zh-CN" altLang="en-US" sz="2400" dirty="0">
                  <a:solidFill>
                    <a:srgbClr val="080808"/>
                  </a:solidFill>
                  <a:latin typeface="Times New Roman" panose="02020603050405020304" charset="0"/>
                  <a:cs typeface="Times New Roman" panose="02020603050405020304" charset="0"/>
                </a:rPr>
                <a:t>        或            </a:t>
              </a:r>
              <a:endParaRPr lang="zh-CN" altLang="en-US" sz="2400" dirty="0">
                <a:solidFill>
                  <a:srgbClr val="080808"/>
                </a:solidFill>
                <a:latin typeface="Times New Roman" panose="02020603050405020304" charset="0"/>
                <a:cs typeface="Times New Roman" panose="02020603050405020304" charset="0"/>
              </a:endParaRPr>
            </a:p>
            <a:p>
              <a:pPr marL="0" indent="0">
                <a:buNone/>
              </a:pPr>
              <a:r>
                <a:rPr lang="en-US" altLang="zh-CN" sz="2400" dirty="0">
                  <a:solidFill>
                    <a:srgbClr val="080808"/>
                  </a:solidFill>
                  <a:latin typeface="Times New Roman" panose="02020603050405020304" charset="0"/>
                  <a:cs typeface="Times New Roman" panose="02020603050405020304" charset="0"/>
                </a:rPr>
                <a:t>	</a:t>
              </a:r>
              <a:r>
                <a:rPr lang="en-US" altLang="zh-CN" sz="2400" dirty="0">
                  <a:solidFill>
                    <a:srgbClr val="0070C0"/>
                  </a:solidFill>
                  <a:latin typeface="Times New Roman" panose="02020603050405020304" charset="0"/>
                  <a:cs typeface="Times New Roman" panose="02020603050405020304" charset="0"/>
                </a:rPr>
                <a:t>friend class &lt;</a:t>
              </a:r>
              <a:r>
                <a:rPr lang="zh-CN" altLang="en-US" sz="2400" dirty="0">
                  <a:solidFill>
                    <a:srgbClr val="0070C0"/>
                  </a:solidFill>
                  <a:latin typeface="Times New Roman" panose="02020603050405020304" charset="0"/>
                  <a:cs typeface="Times New Roman" panose="02020603050405020304" charset="0"/>
                </a:rPr>
                <a:t>友类名</a:t>
              </a:r>
              <a:r>
                <a:rPr lang="en-US" altLang="zh-CN" sz="2400" dirty="0">
                  <a:solidFill>
                    <a:srgbClr val="0070C0"/>
                  </a:solidFill>
                  <a:latin typeface="Times New Roman" panose="02020603050405020304" charset="0"/>
                  <a:cs typeface="Times New Roman" panose="02020603050405020304" charset="0"/>
                </a:rPr>
                <a:t>&gt;;</a:t>
              </a:r>
              <a:endParaRPr lang="en-US" altLang="zh-CN" sz="2400" dirty="0">
                <a:solidFill>
                  <a:srgbClr val="0070C0"/>
                </a:solidFill>
                <a:latin typeface="Times New Roman" panose="02020603050405020304" charset="0"/>
                <a:cs typeface="Times New Roman" panose="02020603050405020304" charset="0"/>
              </a:endParaRPr>
            </a:p>
            <a:p>
              <a:pPr marL="0" indent="0">
                <a:buNone/>
              </a:pPr>
              <a:endParaRPr lang="en-US" altLang="zh-CN" sz="2400" b="1" dirty="0">
                <a:solidFill>
                  <a:srgbClr val="0070C0"/>
                </a:solidFill>
                <a:latin typeface="Times New Roman" panose="02020603050405020304" charset="0"/>
                <a:cs typeface="Times New Roman" panose="02020603050405020304" charset="0"/>
              </a:endParaRPr>
            </a:p>
          </p:txBody>
        </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1"/>
                                        </p:tgtEl>
                                        <p:attrNameLst>
                                          <p:attrName>style.visibility</p:attrName>
                                        </p:attrNameLst>
                                      </p:cBhvr>
                                      <p:to>
                                        <p:strVal val="visible"/>
                                      </p:to>
                                    </p:set>
                                    <p:anim calcmode="lin" valueType="num">
                                      <p:cBhvr>
                                        <p:cTn id="11" dur="500" fill="hold"/>
                                        <p:tgtEl>
                                          <p:spTgt spid="71"/>
                                        </p:tgtEl>
                                        <p:attrNameLst>
                                          <p:attrName>ppt_w</p:attrName>
                                        </p:attrNameLst>
                                      </p:cBhvr>
                                      <p:tavLst>
                                        <p:tav tm="0">
                                          <p:val>
                                            <p:fltVal val="0"/>
                                          </p:val>
                                        </p:tav>
                                        <p:tav tm="100000">
                                          <p:val>
                                            <p:strVal val="#ppt_w"/>
                                          </p:val>
                                        </p:tav>
                                      </p:tavLst>
                                    </p:anim>
                                    <p:anim calcmode="lin" valueType="num">
                                      <p:cBhvr>
                                        <p:cTn id="12" dur="500" fill="hold"/>
                                        <p:tgtEl>
                                          <p:spTgt spid="71"/>
                                        </p:tgtEl>
                                        <p:attrNameLst>
                                          <p:attrName>ppt_h</p:attrName>
                                        </p:attrNameLst>
                                      </p:cBhvr>
                                      <p:tavLst>
                                        <p:tav tm="0">
                                          <p:val>
                                            <p:fltVal val="0"/>
                                          </p:val>
                                        </p:tav>
                                        <p:tav tm="100000">
                                          <p:val>
                                            <p:strVal val="#ppt_h"/>
                                          </p:val>
                                        </p:tav>
                                      </p:tavLst>
                                    </p:anim>
                                    <p:animEffect transition="in" filter="fade">
                                      <p:cBhvr>
                                        <p:cTn id="13" dur="500"/>
                                        <p:tgtEl>
                                          <p:spTgt spid="71"/>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45"/>
                                        </p:tgtEl>
                                        <p:attrNameLst>
                                          <p:attrName>style.visibility</p:attrName>
                                        </p:attrNameLst>
                                      </p:cBhvr>
                                      <p:to>
                                        <p:strVal val="visible"/>
                                      </p:to>
                                    </p:set>
                                    <p:animEffect transition="in" filter="wipe(left)">
                                      <p:cBhvr>
                                        <p:cTn id="17"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Rectangle 3"/>
          <p:cNvSpPr txBox="1">
            <a:spLocks noChangeArrowheads="1"/>
          </p:cNvSpPr>
          <p:nvPr/>
        </p:nvSpPr>
        <p:spPr>
          <a:xfrm>
            <a:off x="6118298" y="2159269"/>
            <a:ext cx="3067919" cy="233435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400" dirty="0">
                <a:latin typeface="Times New Roman" panose="02020603050405020304" charset="0"/>
                <a:cs typeface="Times New Roman" panose="02020603050405020304" charset="0"/>
              </a:rPr>
              <a:t>class B</a:t>
            </a:r>
            <a:endParaRPr lang="en-US" altLang="zh-CN" sz="24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latin typeface="Times New Roman" panose="02020603050405020304" charset="0"/>
                <a:cs typeface="Times New Roman" panose="02020603050405020304" charset="0"/>
              </a:rPr>
              <a:t>	friend class A;	</a:t>
            </a:r>
            <a:endParaRPr lang="en-US" altLang="zh-CN" sz="24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latin typeface="Times New Roman" panose="02020603050405020304" charset="0"/>
                <a:cs typeface="Times New Roman" panose="02020603050405020304" charset="0"/>
              </a:rPr>
              <a:t>	…… </a:t>
            </a:r>
            <a:endParaRPr lang="en-US" altLang="zh-CN" sz="24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a:t>
            </a:r>
            <a:endParaRPr lang="zh-CN" altLang="en-US" sz="2400" dirty="0">
              <a:latin typeface="Times New Roman" panose="02020603050405020304" charset="0"/>
              <a:cs typeface="Times New Roman" panose="02020603050405020304" charset="0"/>
            </a:endParaRPr>
          </a:p>
          <a:p>
            <a:pPr marL="452755" indent="-452755">
              <a:spcBef>
                <a:spcPts val="600"/>
              </a:spcBef>
              <a:buClr>
                <a:srgbClr val="7030A0"/>
              </a:buClr>
              <a:buNone/>
            </a:pPr>
            <a:endParaRPr lang="en-US" altLang="zh-CN" sz="2400" dirty="0">
              <a:solidFill>
                <a:schemeClr val="tx2"/>
              </a:solidFill>
              <a:latin typeface="Times New Roman" panose="02020603050405020304" charset="0"/>
              <a:cs typeface="Times New Roman" panose="02020603050405020304" charset="0"/>
            </a:endParaRPr>
          </a:p>
          <a:p>
            <a:pPr marL="452755" indent="-452755">
              <a:spcBef>
                <a:spcPts val="600"/>
              </a:spcBef>
              <a:buClr>
                <a:srgbClr val="7030A0"/>
              </a:buClr>
              <a:buNone/>
            </a:pPr>
            <a:endParaRPr lang="en-US" altLang="zh-CN" sz="2400" dirty="0">
              <a:solidFill>
                <a:schemeClr val="tx2"/>
              </a:solidFill>
              <a:latin typeface="Times New Roman" panose="02020603050405020304" charset="0"/>
              <a:cs typeface="Times New Roman" panose="02020603050405020304" charset="0"/>
            </a:endParaRPr>
          </a:p>
        </p:txBody>
      </p:sp>
      <p:grpSp>
        <p:nvGrpSpPr>
          <p:cNvPr id="34" name="组合 33"/>
          <p:cNvGrpSpPr/>
          <p:nvPr/>
        </p:nvGrpSpPr>
        <p:grpSpPr>
          <a:xfrm>
            <a:off x="1190228" y="2159269"/>
            <a:ext cx="3681179" cy="3631931"/>
            <a:chOff x="1384152" y="2511622"/>
            <a:chExt cx="2365009" cy="2365012"/>
          </a:xfrm>
        </p:grpSpPr>
        <p:sp>
          <p:nvSpPr>
            <p:cNvPr id="35" name="椭圆 34"/>
            <p:cNvSpPr/>
            <p:nvPr/>
          </p:nvSpPr>
          <p:spPr>
            <a:xfrm rot="16200000">
              <a:off x="1384151" y="2511623"/>
              <a:ext cx="2365012" cy="2365009"/>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p:nvSpPr>
          <p:spPr>
            <a:xfrm>
              <a:off x="1668806" y="2765317"/>
              <a:ext cx="2005491" cy="1843821"/>
            </a:xfrm>
            <a:prstGeom prst="rect">
              <a:avLst/>
            </a:prstGeom>
          </p:spPr>
          <p:txBody>
            <a:bodyPr wrap="square">
              <a:spAutoFit/>
            </a:bodyPr>
            <a:lstStyle/>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下面是将</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声明为</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B</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类的友类。 声明后，</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类的任何成员函数都有权访问</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B</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类中的任何成员，包括私有成员和</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保护成员。</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37" name="组合 36"/>
          <p:cNvGrpSpPr/>
          <p:nvPr/>
        </p:nvGrpSpPr>
        <p:grpSpPr>
          <a:xfrm>
            <a:off x="1119719" y="2159270"/>
            <a:ext cx="779195" cy="779196"/>
            <a:chOff x="777424" y="1659420"/>
            <a:chExt cx="779195" cy="779196"/>
          </a:xfrm>
        </p:grpSpPr>
        <p:grpSp>
          <p:nvGrpSpPr>
            <p:cNvPr id="38" name="组合 37"/>
            <p:cNvGrpSpPr/>
            <p:nvPr/>
          </p:nvGrpSpPr>
          <p:grpSpPr>
            <a:xfrm>
              <a:off x="777424" y="1659420"/>
              <a:ext cx="779195" cy="779196"/>
              <a:chOff x="2124362" y="2491950"/>
              <a:chExt cx="779195" cy="779196"/>
            </a:xfrm>
          </p:grpSpPr>
          <p:sp>
            <p:nvSpPr>
              <p:cNvPr id="40" name="椭圆 39"/>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 name="组合 40"/>
              <p:cNvGrpSpPr/>
              <p:nvPr/>
            </p:nvGrpSpPr>
            <p:grpSpPr>
              <a:xfrm>
                <a:off x="2167109" y="2534697"/>
                <a:ext cx="693703" cy="693701"/>
                <a:chOff x="1187907" y="1083137"/>
                <a:chExt cx="850422" cy="850420"/>
              </a:xfrm>
            </p:grpSpPr>
            <p:sp>
              <p:nvSpPr>
                <p:cNvPr id="45" name="弧形 44"/>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6" name="弧形 45"/>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42" name="组合 41"/>
              <p:cNvGrpSpPr/>
              <p:nvPr/>
            </p:nvGrpSpPr>
            <p:grpSpPr>
              <a:xfrm>
                <a:off x="2167109" y="2534697"/>
                <a:ext cx="693703" cy="693701"/>
                <a:chOff x="1187907" y="1083137"/>
                <a:chExt cx="850422" cy="850420"/>
              </a:xfrm>
            </p:grpSpPr>
            <p:sp>
              <p:nvSpPr>
                <p:cNvPr id="43" name="弧形 42"/>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44" name="弧形 43"/>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39" name="矩形 38"/>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3</a:t>
              </a:r>
              <a:endParaRPr lang="zh-CN" altLang="en-US" sz="2400" dirty="0">
                <a:solidFill>
                  <a:srgbClr val="0070C0"/>
                </a:solidFill>
              </a:endParaRPr>
            </a:p>
          </p:txBody>
        </p:sp>
      </p:grpSp>
      <p:grpSp>
        <p:nvGrpSpPr>
          <p:cNvPr id="47" name="组合 5"/>
          <p:cNvGrpSpPr/>
          <p:nvPr/>
        </p:nvGrpSpPr>
        <p:grpSpPr>
          <a:xfrm>
            <a:off x="549001" y="555626"/>
            <a:ext cx="3565799" cy="876848"/>
            <a:chOff x="326687" y="247818"/>
            <a:chExt cx="4861582" cy="725466"/>
          </a:xfrm>
        </p:grpSpPr>
        <p:sp>
          <p:nvSpPr>
            <p:cNvPr id="4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49" name="组合 8"/>
            <p:cNvGrpSpPr/>
            <p:nvPr/>
          </p:nvGrpSpPr>
          <p:grpSpPr>
            <a:xfrm>
              <a:off x="326687" y="247818"/>
              <a:ext cx="4861582" cy="725466"/>
              <a:chOff x="326687" y="247818"/>
              <a:chExt cx="4861582" cy="725466"/>
            </a:xfrm>
          </p:grpSpPr>
          <p:grpSp>
            <p:nvGrpSpPr>
              <p:cNvPr id="50" name="组合 9"/>
              <p:cNvGrpSpPr/>
              <p:nvPr/>
            </p:nvGrpSpPr>
            <p:grpSpPr>
              <a:xfrm>
                <a:off x="349799" y="247818"/>
                <a:ext cx="4791980" cy="261575"/>
                <a:chOff x="349799" y="247818"/>
                <a:chExt cx="4791980" cy="261575"/>
              </a:xfrm>
            </p:grpSpPr>
            <p:cxnSp>
              <p:nvCxnSpPr>
                <p:cNvPr id="6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1" name="组合 10"/>
              <p:cNvGrpSpPr/>
              <p:nvPr/>
            </p:nvGrpSpPr>
            <p:grpSpPr>
              <a:xfrm>
                <a:off x="349799" y="711709"/>
                <a:ext cx="4815092" cy="261575"/>
                <a:chOff x="358852" y="925118"/>
                <a:chExt cx="4815092" cy="261575"/>
              </a:xfrm>
            </p:grpSpPr>
            <p:cxnSp>
              <p:nvCxnSpPr>
                <p:cNvPr id="5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2" name="组合 11"/>
              <p:cNvGrpSpPr/>
              <p:nvPr/>
            </p:nvGrpSpPr>
            <p:grpSpPr>
              <a:xfrm>
                <a:off x="5138963" y="489126"/>
                <a:ext cx="49306" cy="329693"/>
                <a:chOff x="5138963" y="489126"/>
                <a:chExt cx="49306" cy="329693"/>
              </a:xfrm>
            </p:grpSpPr>
            <p:sp>
              <p:nvSpPr>
                <p:cNvPr id="5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3" name="组合 12"/>
              <p:cNvGrpSpPr/>
              <p:nvPr/>
            </p:nvGrpSpPr>
            <p:grpSpPr>
              <a:xfrm>
                <a:off x="326687" y="399838"/>
                <a:ext cx="49306" cy="329693"/>
                <a:chOff x="5138963" y="489126"/>
                <a:chExt cx="49306" cy="329693"/>
              </a:xfrm>
            </p:grpSpPr>
            <p:sp>
              <p:nvSpPr>
                <p:cNvPr id="5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wipe(left)">
                                      <p:cBhvr>
                                        <p:cTn id="7" dur="500"/>
                                        <p:tgtEl>
                                          <p:spTgt spid="4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Effect transition="in" filter="fade">
                                      <p:cBhvr>
                                        <p:cTn id="13" dur="500"/>
                                        <p:tgtEl>
                                          <p:spTgt spid="34"/>
                                        </p:tgtEl>
                                      </p:cBhvr>
                                    </p:animEffect>
                                  </p:childTnLst>
                                </p:cTn>
                              </p:par>
                              <p:par>
                                <p:cTn id="14" presetID="23" presetClass="entr" presetSubtype="288"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p:cTn id="16" dur="500" fill="hold"/>
                                        <p:tgtEl>
                                          <p:spTgt spid="37"/>
                                        </p:tgtEl>
                                        <p:attrNameLst>
                                          <p:attrName>ppt_w</p:attrName>
                                        </p:attrNameLst>
                                      </p:cBhvr>
                                      <p:tavLst>
                                        <p:tav tm="0">
                                          <p:val>
                                            <p:strVal val="4/3*#ppt_w"/>
                                          </p:val>
                                        </p:tav>
                                        <p:tav tm="100000">
                                          <p:val>
                                            <p:strVal val="#ppt_w"/>
                                          </p:val>
                                        </p:tav>
                                      </p:tavLst>
                                    </p:anim>
                                    <p:anim calcmode="lin" valueType="num">
                                      <p:cBhvr>
                                        <p:cTn id="17" dur="500" fill="hold"/>
                                        <p:tgtEl>
                                          <p:spTgt spid="37"/>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111"/>
                                        </p:tgtEl>
                                        <p:attrNameLst>
                                          <p:attrName>style.visibility</p:attrName>
                                        </p:attrNameLst>
                                      </p:cBhvr>
                                      <p:to>
                                        <p:strVal val="visible"/>
                                      </p:to>
                                    </p:set>
                                    <p:anim calcmode="lin" valueType="num">
                                      <p:cBhvr>
                                        <p:cTn id="21" dur="500" fill="hold"/>
                                        <p:tgtEl>
                                          <p:spTgt spid="111"/>
                                        </p:tgtEl>
                                        <p:attrNameLst>
                                          <p:attrName>ppt_w</p:attrName>
                                        </p:attrNameLst>
                                      </p:cBhvr>
                                      <p:tavLst>
                                        <p:tav tm="0">
                                          <p:val>
                                            <p:fltVal val="0"/>
                                          </p:val>
                                        </p:tav>
                                        <p:tav tm="100000">
                                          <p:val>
                                            <p:strVal val="#ppt_w"/>
                                          </p:val>
                                        </p:tav>
                                      </p:tavLst>
                                    </p:anim>
                                    <p:anim calcmode="lin" valueType="num">
                                      <p:cBhvr>
                                        <p:cTn id="22" dur="500" fill="hold"/>
                                        <p:tgtEl>
                                          <p:spTgt spid="111"/>
                                        </p:tgtEl>
                                        <p:attrNameLst>
                                          <p:attrName>ppt_h</p:attrName>
                                        </p:attrNameLst>
                                      </p:cBhvr>
                                      <p:tavLst>
                                        <p:tav tm="0">
                                          <p:val>
                                            <p:fltVal val="0"/>
                                          </p:val>
                                        </p:tav>
                                        <p:tav tm="100000">
                                          <p:val>
                                            <p:strVal val="#ppt_h"/>
                                          </p:val>
                                        </p:tav>
                                      </p:tavLst>
                                    </p:anim>
                                    <p:animEffect transition="in" filter="fade">
                                      <p:cBhvr>
                                        <p:cTn id="23"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6113417" y="1390915"/>
            <a:ext cx="5886994" cy="496040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buNone/>
            </a:pPr>
            <a:r>
              <a:rPr lang="en-US" altLang="zh-CN" sz="2400" dirty="0">
                <a:latin typeface="Times New Roman" panose="02020603050405020304" charset="0"/>
                <a:cs typeface="Times New Roman" panose="02020603050405020304" charset="0"/>
              </a:rPr>
              <a:t>//</a:t>
            </a:r>
            <a:r>
              <a:rPr lang="en-US" altLang="zh-CN" sz="2400" dirty="0" err="1">
                <a:latin typeface="Times New Roman" panose="02020603050405020304" charset="0"/>
                <a:cs typeface="Times New Roman" panose="02020603050405020304" charset="0"/>
              </a:rPr>
              <a:t>DefineClass.h</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class Student;             	//</a:t>
            </a:r>
            <a:r>
              <a:rPr lang="zh-CN" altLang="en-US" sz="2400" dirty="0">
                <a:latin typeface="Times New Roman" panose="02020603050405020304" charset="0"/>
                <a:cs typeface="Times New Roman" panose="02020603050405020304" charset="0"/>
              </a:rPr>
              <a:t>类声明</a:t>
            </a:r>
            <a:endParaRPr lang="zh-CN" altLang="en-US"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void </a:t>
            </a:r>
            <a:r>
              <a:rPr lang="en-US" altLang="zh-CN" sz="2400" dirty="0" err="1">
                <a:latin typeface="Times New Roman" panose="02020603050405020304" charset="0"/>
                <a:cs typeface="Times New Roman" panose="02020603050405020304" charset="0"/>
              </a:rPr>
              <a:t>getStudentInfo</a:t>
            </a:r>
            <a:r>
              <a:rPr lang="en-US" altLang="zh-CN" sz="2400" dirty="0">
                <a:latin typeface="Times New Roman" panose="02020603050405020304" charset="0"/>
                <a:cs typeface="Times New Roman" panose="02020603050405020304" charset="0"/>
              </a:rPr>
              <a:t>(Student&amp; s);   //</a:t>
            </a:r>
            <a:r>
              <a:rPr lang="zh-CN" altLang="en-US" sz="2400" dirty="0">
                <a:latin typeface="Times New Roman" panose="02020603050405020304" charset="0"/>
                <a:cs typeface="Times New Roman" panose="02020603050405020304" charset="0"/>
              </a:rPr>
              <a:t>函数声明</a:t>
            </a:r>
            <a:endParaRPr lang="zh-CN" altLang="en-US"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class Teacher				</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public:</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	void </a:t>
            </a:r>
            <a:r>
              <a:rPr lang="en-US" altLang="zh-CN" sz="2400" dirty="0" err="1">
                <a:latin typeface="Times New Roman" panose="02020603050405020304" charset="0"/>
                <a:cs typeface="Times New Roman" panose="02020603050405020304" charset="0"/>
              </a:rPr>
              <a:t>SetScore</a:t>
            </a:r>
            <a:r>
              <a:rPr lang="en-US" altLang="zh-CN" sz="2400" dirty="0">
                <a:latin typeface="Times New Roman" panose="02020603050405020304" charset="0"/>
                <a:cs typeface="Times New Roman" panose="02020603050405020304" charset="0"/>
              </a:rPr>
              <a:t>(Student&amp; </a:t>
            </a:r>
            <a:r>
              <a:rPr lang="en-US" altLang="zh-CN" sz="2400" dirty="0" err="1">
                <a:latin typeface="Times New Roman" panose="02020603050405020304" charset="0"/>
                <a:cs typeface="Times New Roman" panose="02020603050405020304" charset="0"/>
              </a:rPr>
              <a:t>s,double</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sc</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private:</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	long </a:t>
            </a:r>
            <a:r>
              <a:rPr lang="en-US" altLang="zh-CN" sz="2400" dirty="0" err="1">
                <a:latin typeface="Times New Roman" panose="02020603050405020304" charset="0"/>
                <a:cs typeface="Times New Roman" panose="02020603050405020304" charset="0"/>
              </a:rPr>
              <a:t>m_number</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	char </a:t>
            </a:r>
            <a:r>
              <a:rPr lang="en-US" altLang="zh-CN" sz="2400" dirty="0" err="1">
                <a:latin typeface="Times New Roman" panose="02020603050405020304" charset="0"/>
                <a:cs typeface="Times New Roman" panose="02020603050405020304" charset="0"/>
              </a:rPr>
              <a:t>m_name</a:t>
            </a:r>
            <a:r>
              <a:rPr lang="en-US" altLang="zh-CN" sz="2400" dirty="0">
                <a:latin typeface="Times New Roman" panose="02020603050405020304" charset="0"/>
                <a:cs typeface="Times New Roman" panose="02020603050405020304" charset="0"/>
              </a:rPr>
              <a:t>[10];</a:t>
            </a:r>
            <a:endParaRPr lang="en-US" altLang="zh-CN" sz="2400" dirty="0">
              <a:latin typeface="Times New Roman" panose="02020603050405020304" charset="0"/>
              <a:cs typeface="Times New Roman" panose="02020603050405020304" charset="0"/>
            </a:endParaRPr>
          </a:p>
          <a:p>
            <a:pPr marL="452755" indent="-452755">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cxnSp>
        <p:nvCxnSpPr>
          <p:cNvPr id="55" name="直接连接符 54"/>
          <p:cNvCxnSpPr/>
          <p:nvPr/>
        </p:nvCxnSpPr>
        <p:spPr>
          <a:xfrm>
            <a:off x="5913636" y="1430639"/>
            <a:ext cx="0" cy="4629388"/>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56" name="组合 55"/>
          <p:cNvGrpSpPr/>
          <p:nvPr/>
        </p:nvGrpSpPr>
        <p:grpSpPr>
          <a:xfrm>
            <a:off x="1172463" y="1756253"/>
            <a:ext cx="4408945" cy="4148157"/>
            <a:chOff x="1384152" y="2393101"/>
            <a:chExt cx="2483531" cy="2483534"/>
          </a:xfrm>
        </p:grpSpPr>
        <p:sp>
          <p:nvSpPr>
            <p:cNvPr id="57" name="椭圆 56"/>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57"/>
            <p:cNvSpPr/>
            <p:nvPr/>
          </p:nvSpPr>
          <p:spPr>
            <a:xfrm>
              <a:off x="1618059" y="2819920"/>
              <a:ext cx="2164083" cy="1976022"/>
            </a:xfrm>
            <a:prstGeom prst="rect">
              <a:avLst/>
            </a:prstGeom>
          </p:spPr>
          <p:txBody>
            <a:bodyPr wrap="square">
              <a:spAutoFit/>
            </a:bodyPr>
            <a:lstStyle/>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下面的代码中，</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普通函数</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getStudentInfo</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声明为学生类的友元函数。将教师类的成员函数</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SetScore</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声明为学生类的友元。将管理员类声明为学生类</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的友类。</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59" name="组合 58"/>
          <p:cNvGrpSpPr/>
          <p:nvPr/>
        </p:nvGrpSpPr>
        <p:grpSpPr>
          <a:xfrm>
            <a:off x="1765939" y="1645634"/>
            <a:ext cx="779195" cy="779196"/>
            <a:chOff x="777424" y="1659420"/>
            <a:chExt cx="779195" cy="779196"/>
          </a:xfrm>
        </p:grpSpPr>
        <p:grpSp>
          <p:nvGrpSpPr>
            <p:cNvPr id="60" name="组合 59"/>
            <p:cNvGrpSpPr/>
            <p:nvPr/>
          </p:nvGrpSpPr>
          <p:grpSpPr>
            <a:xfrm>
              <a:off x="777424" y="1659420"/>
              <a:ext cx="779195" cy="779196"/>
              <a:chOff x="2124362" y="2491950"/>
              <a:chExt cx="779195" cy="779196"/>
            </a:xfrm>
          </p:grpSpPr>
          <p:sp>
            <p:nvSpPr>
              <p:cNvPr id="62" name="椭圆 61"/>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3" name="组合 62"/>
              <p:cNvGrpSpPr/>
              <p:nvPr/>
            </p:nvGrpSpPr>
            <p:grpSpPr>
              <a:xfrm>
                <a:off x="2167109" y="2534697"/>
                <a:ext cx="693703" cy="693701"/>
                <a:chOff x="1187907" y="1083137"/>
                <a:chExt cx="850422" cy="850420"/>
              </a:xfrm>
            </p:grpSpPr>
            <p:sp>
              <p:nvSpPr>
                <p:cNvPr id="67" name="弧形 66"/>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8" name="弧形 67"/>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64" name="组合 63"/>
              <p:cNvGrpSpPr/>
              <p:nvPr/>
            </p:nvGrpSpPr>
            <p:grpSpPr>
              <a:xfrm>
                <a:off x="2167109" y="2534697"/>
                <a:ext cx="693703" cy="693701"/>
                <a:chOff x="1187907" y="1083137"/>
                <a:chExt cx="850422" cy="850420"/>
              </a:xfrm>
            </p:grpSpPr>
            <p:sp>
              <p:nvSpPr>
                <p:cNvPr id="65" name="弧形 64"/>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6" name="弧形 65"/>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61" name="矩形 60"/>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4</a:t>
              </a:r>
              <a:endParaRPr lang="zh-CN" altLang="en-US" sz="2400" dirty="0">
                <a:solidFill>
                  <a:srgbClr val="0070C0"/>
                </a:solidFill>
              </a:endParaRPr>
            </a:p>
          </p:txBody>
        </p:sp>
      </p:grpSp>
      <p:grpSp>
        <p:nvGrpSpPr>
          <p:cNvPr id="54" name="组合 5"/>
          <p:cNvGrpSpPr/>
          <p:nvPr/>
        </p:nvGrpSpPr>
        <p:grpSpPr>
          <a:xfrm>
            <a:off x="549001" y="555626"/>
            <a:ext cx="3565799" cy="876848"/>
            <a:chOff x="326687" y="247818"/>
            <a:chExt cx="4861582" cy="725466"/>
          </a:xfrm>
        </p:grpSpPr>
        <p:sp>
          <p:nvSpPr>
            <p:cNvPr id="69"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70" name="组合 8"/>
            <p:cNvGrpSpPr/>
            <p:nvPr/>
          </p:nvGrpSpPr>
          <p:grpSpPr>
            <a:xfrm>
              <a:off x="326687" y="247818"/>
              <a:ext cx="4861582" cy="725466"/>
              <a:chOff x="326687" y="247818"/>
              <a:chExt cx="4861582" cy="725466"/>
            </a:xfrm>
          </p:grpSpPr>
          <p:grpSp>
            <p:nvGrpSpPr>
              <p:cNvPr id="71" name="组合 9"/>
              <p:cNvGrpSpPr/>
              <p:nvPr/>
            </p:nvGrpSpPr>
            <p:grpSpPr>
              <a:xfrm>
                <a:off x="349799" y="247818"/>
                <a:ext cx="4791980" cy="261575"/>
                <a:chOff x="349799" y="247818"/>
                <a:chExt cx="4791980" cy="261575"/>
              </a:xfrm>
            </p:grpSpPr>
            <p:cxnSp>
              <p:nvCxnSpPr>
                <p:cNvPr id="86"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0"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91"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2" name="组合 10"/>
              <p:cNvGrpSpPr/>
              <p:nvPr/>
            </p:nvGrpSpPr>
            <p:grpSpPr>
              <a:xfrm>
                <a:off x="349799" y="711709"/>
                <a:ext cx="4815092" cy="261575"/>
                <a:chOff x="358852" y="925118"/>
                <a:chExt cx="4815092" cy="261575"/>
              </a:xfrm>
            </p:grpSpPr>
            <p:cxnSp>
              <p:nvCxnSpPr>
                <p:cNvPr id="79"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1"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2"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3"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4"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85"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3" name="组合 11"/>
              <p:cNvGrpSpPr/>
              <p:nvPr/>
            </p:nvGrpSpPr>
            <p:grpSpPr>
              <a:xfrm>
                <a:off x="5138963" y="489126"/>
                <a:ext cx="49306" cy="329693"/>
                <a:chOff x="5138963" y="489126"/>
                <a:chExt cx="49306" cy="329693"/>
              </a:xfrm>
            </p:grpSpPr>
            <p:sp>
              <p:nvSpPr>
                <p:cNvPr id="77"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4" name="组合 12"/>
              <p:cNvGrpSpPr/>
              <p:nvPr/>
            </p:nvGrpSpPr>
            <p:grpSpPr>
              <a:xfrm>
                <a:off x="326687" y="399838"/>
                <a:ext cx="49306" cy="329693"/>
                <a:chOff x="5138963" y="489126"/>
                <a:chExt cx="49306" cy="329693"/>
              </a:xfrm>
            </p:grpSpPr>
            <p:sp>
              <p:nvSpPr>
                <p:cNvPr id="75"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p:cTn id="11" dur="500" fill="hold"/>
                                        <p:tgtEl>
                                          <p:spTgt spid="56"/>
                                        </p:tgtEl>
                                        <p:attrNameLst>
                                          <p:attrName>ppt_w</p:attrName>
                                        </p:attrNameLst>
                                      </p:cBhvr>
                                      <p:tavLst>
                                        <p:tav tm="0">
                                          <p:val>
                                            <p:fltVal val="0"/>
                                          </p:val>
                                        </p:tav>
                                        <p:tav tm="100000">
                                          <p:val>
                                            <p:strVal val="#ppt_w"/>
                                          </p:val>
                                        </p:tav>
                                      </p:tavLst>
                                    </p:anim>
                                    <p:anim calcmode="lin" valueType="num">
                                      <p:cBhvr>
                                        <p:cTn id="12" dur="500" fill="hold"/>
                                        <p:tgtEl>
                                          <p:spTgt spid="56"/>
                                        </p:tgtEl>
                                        <p:attrNameLst>
                                          <p:attrName>ppt_h</p:attrName>
                                        </p:attrNameLst>
                                      </p:cBhvr>
                                      <p:tavLst>
                                        <p:tav tm="0">
                                          <p:val>
                                            <p:fltVal val="0"/>
                                          </p:val>
                                        </p:tav>
                                        <p:tav tm="100000">
                                          <p:val>
                                            <p:strVal val="#ppt_h"/>
                                          </p:val>
                                        </p:tav>
                                      </p:tavLst>
                                    </p:anim>
                                    <p:animEffect transition="in" filter="fade">
                                      <p:cBhvr>
                                        <p:cTn id="13" dur="500"/>
                                        <p:tgtEl>
                                          <p:spTgt spid="56"/>
                                        </p:tgtEl>
                                      </p:cBhvr>
                                    </p:animEffect>
                                  </p:childTnLst>
                                </p:cTn>
                              </p:par>
                              <p:par>
                                <p:cTn id="14" presetID="23" presetClass="entr" presetSubtype="288" fill="hold" nodeType="withEffect">
                                  <p:stCondLst>
                                    <p:cond delay="0"/>
                                  </p:stCondLst>
                                  <p:childTnLst>
                                    <p:set>
                                      <p:cBhvr>
                                        <p:cTn id="15" dur="1" fill="hold">
                                          <p:stCondLst>
                                            <p:cond delay="0"/>
                                          </p:stCondLst>
                                        </p:cTn>
                                        <p:tgtEl>
                                          <p:spTgt spid="59"/>
                                        </p:tgtEl>
                                        <p:attrNameLst>
                                          <p:attrName>style.visibility</p:attrName>
                                        </p:attrNameLst>
                                      </p:cBhvr>
                                      <p:to>
                                        <p:strVal val="visible"/>
                                      </p:to>
                                    </p:set>
                                    <p:anim calcmode="lin" valueType="num">
                                      <p:cBhvr>
                                        <p:cTn id="16" dur="500" fill="hold"/>
                                        <p:tgtEl>
                                          <p:spTgt spid="59"/>
                                        </p:tgtEl>
                                        <p:attrNameLst>
                                          <p:attrName>ppt_w</p:attrName>
                                        </p:attrNameLst>
                                      </p:cBhvr>
                                      <p:tavLst>
                                        <p:tav tm="0">
                                          <p:val>
                                            <p:strVal val="4/3*#ppt_w"/>
                                          </p:val>
                                        </p:tav>
                                        <p:tav tm="100000">
                                          <p:val>
                                            <p:strVal val="#ppt_w"/>
                                          </p:val>
                                        </p:tav>
                                      </p:tavLst>
                                    </p:anim>
                                    <p:anim calcmode="lin" valueType="num">
                                      <p:cBhvr>
                                        <p:cTn id="17" dur="500" fill="hold"/>
                                        <p:tgtEl>
                                          <p:spTgt spid="59"/>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wipe(left)">
                                      <p:cBhvr>
                                        <p:cTn id="21" dur="500"/>
                                        <p:tgtEl>
                                          <p:spTgt spid="55"/>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left)">
                                      <p:cBhvr>
                                        <p:cTn id="2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913933" y="1650254"/>
            <a:ext cx="8799095" cy="385356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class Manager</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public:</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void </a:t>
            </a:r>
            <a:r>
              <a:rPr lang="en-US" altLang="zh-CN" sz="2400" dirty="0" err="1">
                <a:latin typeface="Times New Roman" panose="02020603050405020304" charset="0"/>
                <a:cs typeface="Times New Roman" panose="02020603050405020304" charset="0"/>
              </a:rPr>
              <a:t>ModifyStudentInfo</a:t>
            </a:r>
            <a:r>
              <a:rPr lang="en-US" altLang="zh-CN" sz="2400" dirty="0">
                <a:latin typeface="Times New Roman" panose="02020603050405020304" charset="0"/>
                <a:cs typeface="Times New Roman" panose="02020603050405020304" charset="0"/>
              </a:rPr>
              <a:t>(Student&amp; s, long , char *, double);</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private:</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long </a:t>
            </a:r>
            <a:r>
              <a:rPr lang="en-US" altLang="zh-CN" sz="2400" dirty="0" err="1">
                <a:latin typeface="Times New Roman" panose="02020603050405020304" charset="0"/>
                <a:cs typeface="Times New Roman" panose="02020603050405020304" charset="0"/>
              </a:rPr>
              <a:t>m_number</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char </a:t>
            </a:r>
            <a:r>
              <a:rPr lang="en-US" altLang="zh-CN" sz="2400" dirty="0" err="1">
                <a:latin typeface="Times New Roman" panose="02020603050405020304" charset="0"/>
                <a:cs typeface="Times New Roman" panose="02020603050405020304" charset="0"/>
              </a:rPr>
              <a:t>m_name</a:t>
            </a:r>
            <a:r>
              <a:rPr lang="en-US" altLang="zh-CN" sz="2400" dirty="0">
                <a:latin typeface="Times New Roman" panose="02020603050405020304" charset="0"/>
                <a:cs typeface="Times New Roman" panose="02020603050405020304" charset="0"/>
              </a:rPr>
              <a:t>[10];</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715589" y="1594590"/>
            <a:ext cx="9544594"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class Student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public:</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friend void </a:t>
            </a:r>
            <a:r>
              <a:rPr lang="en-US" altLang="zh-CN" sz="2200" dirty="0" err="1">
                <a:latin typeface="Times New Roman" panose="02020603050405020304" charset="0"/>
                <a:cs typeface="Times New Roman" panose="02020603050405020304" charset="0"/>
              </a:rPr>
              <a:t>getStudentInfo</a:t>
            </a:r>
            <a:r>
              <a:rPr lang="en-US" altLang="zh-CN" sz="2200" dirty="0">
                <a:latin typeface="Times New Roman" panose="02020603050405020304" charset="0"/>
                <a:cs typeface="Times New Roman" panose="02020603050405020304" charset="0"/>
              </a:rPr>
              <a:t>(Student&amp; s);      			//</a:t>
            </a:r>
            <a:r>
              <a:rPr lang="zh-CN" altLang="en-US" sz="2200" dirty="0">
                <a:latin typeface="Times New Roman" panose="02020603050405020304" charset="0"/>
                <a:cs typeface="Times New Roman" panose="02020603050405020304" charset="0"/>
              </a:rPr>
              <a:t>声明友元函数</a:t>
            </a:r>
            <a:endParaRPr lang="zh-CN" altLang="en-US"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zh-CN" altLang="en-US" sz="2200" dirty="0">
                <a:latin typeface="Times New Roman" panose="02020603050405020304" charset="0"/>
                <a:cs typeface="Times New Roman" panose="02020603050405020304" charset="0"/>
              </a:rPr>
              <a:t>	</a:t>
            </a:r>
            <a:r>
              <a:rPr lang="en-US" altLang="zh-CN" sz="2200" dirty="0">
                <a:latin typeface="Times New Roman" panose="02020603050405020304" charset="0"/>
                <a:cs typeface="Times New Roman" panose="02020603050405020304" charset="0"/>
              </a:rPr>
              <a:t>friend void Teacher::</a:t>
            </a:r>
            <a:r>
              <a:rPr lang="en-US" altLang="zh-CN" sz="2200" dirty="0" err="1">
                <a:latin typeface="Times New Roman" panose="02020603050405020304" charset="0"/>
                <a:cs typeface="Times New Roman" panose="02020603050405020304" charset="0"/>
              </a:rPr>
              <a:t>SetScore</a:t>
            </a:r>
            <a:r>
              <a:rPr lang="en-US" altLang="zh-CN" sz="2200" dirty="0">
                <a:latin typeface="Times New Roman" panose="02020603050405020304" charset="0"/>
                <a:cs typeface="Times New Roman" panose="02020603050405020304" charset="0"/>
              </a:rPr>
              <a:t>(Student&amp; </a:t>
            </a:r>
            <a:r>
              <a:rPr lang="en-US" altLang="zh-CN" sz="2200" dirty="0" err="1">
                <a:latin typeface="Times New Roman" panose="02020603050405020304" charset="0"/>
                <a:cs typeface="Times New Roman" panose="02020603050405020304" charset="0"/>
              </a:rPr>
              <a:t>s,double</a:t>
            </a: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sc</a:t>
            </a:r>
            <a:r>
              <a:rPr lang="en-US" altLang="zh-CN" sz="2200" dirty="0">
                <a:latin typeface="Times New Roman" panose="02020603050405020304" charset="0"/>
                <a:cs typeface="Times New Roman" panose="02020603050405020304" charset="0"/>
              </a:rPr>
              <a:t>);   	//</a:t>
            </a:r>
            <a:r>
              <a:rPr lang="zh-CN" altLang="en-US" sz="2200" dirty="0">
                <a:latin typeface="Times New Roman" panose="02020603050405020304" charset="0"/>
                <a:cs typeface="Times New Roman" panose="02020603050405020304" charset="0"/>
              </a:rPr>
              <a:t>声明友元成员</a:t>
            </a:r>
            <a:endParaRPr lang="zh-CN" altLang="en-US"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zh-CN" altLang="en-US" sz="2200" dirty="0">
                <a:latin typeface="Times New Roman" panose="02020603050405020304" charset="0"/>
                <a:cs typeface="Times New Roman" panose="02020603050405020304" charset="0"/>
              </a:rPr>
              <a:t>	</a:t>
            </a:r>
            <a:r>
              <a:rPr lang="en-US" altLang="zh-CN" sz="2200" dirty="0">
                <a:latin typeface="Times New Roman" panose="02020603050405020304" charset="0"/>
                <a:cs typeface="Times New Roman" panose="02020603050405020304" charset="0"/>
              </a:rPr>
              <a:t>friend class Manager; 					//</a:t>
            </a:r>
            <a:r>
              <a:rPr lang="zh-CN" altLang="en-US" sz="2200" dirty="0">
                <a:latin typeface="Times New Roman" panose="02020603050405020304" charset="0"/>
                <a:cs typeface="Times New Roman" panose="02020603050405020304" charset="0"/>
              </a:rPr>
              <a:t>声明友类</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double </a:t>
            </a:r>
            <a:r>
              <a:rPr lang="en-US" altLang="zh-CN" sz="2200" dirty="0" err="1">
                <a:latin typeface="Times New Roman" panose="02020603050405020304" charset="0"/>
                <a:cs typeface="Times New Roman" panose="02020603050405020304" charset="0"/>
              </a:rPr>
              <a:t>GetScore</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	return </a:t>
            </a:r>
            <a:r>
              <a:rPr lang="en-US" altLang="zh-CN" sz="2200" dirty="0" err="1">
                <a:latin typeface="Times New Roman" panose="02020603050405020304" charset="0"/>
                <a:cs typeface="Times New Roman" panose="02020603050405020304" charset="0"/>
              </a:rPr>
              <a:t>m_score</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private:</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long </a:t>
            </a:r>
            <a:r>
              <a:rPr lang="en-US" altLang="zh-CN" sz="2200" dirty="0" err="1">
                <a:latin typeface="Times New Roman" panose="02020603050405020304" charset="0"/>
                <a:cs typeface="Times New Roman" panose="02020603050405020304" charset="0"/>
              </a:rPr>
              <a:t>m_number</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char </a:t>
            </a:r>
            <a:r>
              <a:rPr lang="en-US" altLang="zh-CN" sz="2200" dirty="0" err="1">
                <a:latin typeface="Times New Roman" panose="02020603050405020304" charset="0"/>
                <a:cs typeface="Times New Roman" panose="02020603050405020304" charset="0"/>
              </a:rPr>
              <a:t>m_name</a:t>
            </a:r>
            <a:r>
              <a:rPr lang="en-US" altLang="zh-CN" sz="2200" dirty="0">
                <a:latin typeface="Times New Roman" panose="02020603050405020304" charset="0"/>
                <a:cs typeface="Times New Roman" panose="02020603050405020304" charset="0"/>
              </a:rPr>
              <a:t>[10];</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double </a:t>
            </a:r>
            <a:r>
              <a:rPr lang="en-US" altLang="zh-CN" sz="2200" dirty="0" err="1">
                <a:latin typeface="Times New Roman" panose="02020603050405020304" charset="0"/>
                <a:cs typeface="Times New Roman" panose="02020603050405020304" charset="0"/>
              </a:rPr>
              <a:t>m_score</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p:cNvSpPr txBox="1"/>
          <p:nvPr/>
        </p:nvSpPr>
        <p:spPr bwMode="white">
          <a:xfrm>
            <a:off x="2095500" y="44450"/>
            <a:ext cx="5729288" cy="725488"/>
          </a:xfrm>
          <a:prstGeom prst="rect">
            <a:avLst/>
          </a:prstGeom>
          <a:noFill/>
          <a:ln>
            <a:noFill/>
          </a:ln>
        </p:spPr>
        <p:txBody>
          <a:bodyPr anchor="ctr"/>
          <a:lstStyle>
            <a:lvl1pPr algn="ctr" rtl="0" eaLnBrk="0" fontAlgn="base" hangingPunct="0">
              <a:spcBef>
                <a:spcPct val="0"/>
              </a:spcBef>
              <a:spcAft>
                <a:spcPct val="0"/>
              </a:spcAft>
              <a:defRPr sz="3200" b="1">
                <a:solidFill>
                  <a:schemeClr val="bg1"/>
                </a:solidFill>
                <a:latin typeface="+mj-lt"/>
                <a:ea typeface="+mj-ea"/>
                <a:cs typeface="+mj-cs"/>
              </a:defRPr>
            </a:lvl1pPr>
            <a:lvl2pPr algn="ctr" rtl="0" eaLnBrk="0" fontAlgn="base" hangingPunct="0">
              <a:spcBef>
                <a:spcPct val="0"/>
              </a:spcBef>
              <a:spcAft>
                <a:spcPct val="0"/>
              </a:spcAft>
              <a:defRPr sz="3200" b="1">
                <a:solidFill>
                  <a:schemeClr val="bg1"/>
                </a:solidFill>
                <a:latin typeface="Verdana" panose="020B0604030504040204" pitchFamily="34" charset="0"/>
              </a:defRPr>
            </a:lvl2pPr>
            <a:lvl3pPr algn="ctr" rtl="0" eaLnBrk="0" fontAlgn="base" hangingPunct="0">
              <a:spcBef>
                <a:spcPct val="0"/>
              </a:spcBef>
              <a:spcAft>
                <a:spcPct val="0"/>
              </a:spcAft>
              <a:defRPr sz="3200" b="1">
                <a:solidFill>
                  <a:schemeClr val="bg1"/>
                </a:solidFill>
                <a:latin typeface="Verdana" panose="020B0604030504040204" pitchFamily="34" charset="0"/>
              </a:defRPr>
            </a:lvl3pPr>
            <a:lvl4pPr algn="ctr" rtl="0" eaLnBrk="0" fontAlgn="base" hangingPunct="0">
              <a:spcBef>
                <a:spcPct val="0"/>
              </a:spcBef>
              <a:spcAft>
                <a:spcPct val="0"/>
              </a:spcAft>
              <a:defRPr sz="3200" b="1">
                <a:solidFill>
                  <a:schemeClr val="bg1"/>
                </a:solidFill>
                <a:latin typeface="Verdana" panose="020B0604030504040204" pitchFamily="34" charset="0"/>
              </a:defRPr>
            </a:lvl4pPr>
            <a:lvl5pPr algn="ctr" rtl="0" eaLnBrk="0" fontAlgn="base" hangingPunct="0">
              <a:spcBef>
                <a:spcPct val="0"/>
              </a:spcBef>
              <a:spcAft>
                <a:spcPct val="0"/>
              </a:spcAft>
              <a:defRPr sz="3200" b="1">
                <a:solidFill>
                  <a:schemeClr val="bg1"/>
                </a:solidFill>
                <a:latin typeface="Verdana" panose="020B0604030504040204" pitchFamily="34" charset="0"/>
              </a:defRPr>
            </a:lvl5pPr>
            <a:lvl6pPr marL="457200" algn="ctr" rtl="0" eaLnBrk="1" fontAlgn="base" hangingPunct="1">
              <a:spcBef>
                <a:spcPct val="0"/>
              </a:spcBef>
              <a:spcAft>
                <a:spcPct val="0"/>
              </a:spcAft>
              <a:defRPr sz="3200" b="1">
                <a:solidFill>
                  <a:schemeClr val="bg1"/>
                </a:solidFill>
                <a:latin typeface="Verdana" panose="020B0604030504040204" pitchFamily="34" charset="0"/>
              </a:defRPr>
            </a:lvl6pPr>
            <a:lvl7pPr marL="914400" algn="ctr" rtl="0" eaLnBrk="1" fontAlgn="base" hangingPunct="1">
              <a:spcBef>
                <a:spcPct val="0"/>
              </a:spcBef>
              <a:spcAft>
                <a:spcPct val="0"/>
              </a:spcAft>
              <a:defRPr sz="3200" b="1">
                <a:solidFill>
                  <a:schemeClr val="bg1"/>
                </a:solidFill>
                <a:latin typeface="Verdana" panose="020B0604030504040204" pitchFamily="34" charset="0"/>
              </a:defRPr>
            </a:lvl7pPr>
            <a:lvl8pPr marL="1371600" algn="ctr" rtl="0" eaLnBrk="1" fontAlgn="base" hangingPunct="1">
              <a:spcBef>
                <a:spcPct val="0"/>
              </a:spcBef>
              <a:spcAft>
                <a:spcPct val="0"/>
              </a:spcAft>
              <a:defRPr sz="3200" b="1">
                <a:solidFill>
                  <a:schemeClr val="bg1"/>
                </a:solidFill>
                <a:latin typeface="Verdana" panose="020B0604030504040204" pitchFamily="34" charset="0"/>
              </a:defRPr>
            </a:lvl8pPr>
            <a:lvl9pPr marL="1828800" algn="ctr" rtl="0" eaLnBrk="1" fontAlgn="base" hangingPunct="1">
              <a:spcBef>
                <a:spcPct val="0"/>
              </a:spcBef>
              <a:spcAft>
                <a:spcPct val="0"/>
              </a:spcAft>
              <a:defRPr sz="3200" b="1">
                <a:solidFill>
                  <a:schemeClr val="bg1"/>
                </a:solidFill>
                <a:latin typeface="Verdana" panose="020B0604030504040204" pitchFamily="34" charset="0"/>
              </a:defRPr>
            </a:lvl9pPr>
          </a:lstStyle>
          <a:p>
            <a:pPr algn="l">
              <a:defRPr/>
            </a:pPr>
            <a:endParaRPr lang="zh-CN" altLang="en-US" kern="0" dirty="0">
              <a:latin typeface="+mn-lt"/>
              <a:ea typeface="+mn-ea"/>
              <a:cs typeface="+mn-ea"/>
              <a:sym typeface="+mn-lt"/>
            </a:endParaRPr>
          </a:p>
        </p:txBody>
      </p:sp>
      <p:sp>
        <p:nvSpPr>
          <p:cNvPr id="5" name="矩形 4"/>
          <p:cNvSpPr/>
          <p:nvPr/>
        </p:nvSpPr>
        <p:spPr>
          <a:xfrm>
            <a:off x="1341405" y="1790977"/>
            <a:ext cx="9518247" cy="1200329"/>
          </a:xfrm>
          <a:prstGeom prst="rect">
            <a:avLst/>
          </a:prstGeom>
        </p:spPr>
        <p:txBody>
          <a:bodyPr wrap="square">
            <a:spAutoFit/>
          </a:bodyPr>
          <a:lstStyle/>
          <a:p>
            <a:pPr>
              <a:lnSpc>
                <a:spcPct val="150000"/>
              </a:lnSpc>
            </a:pPr>
            <a:r>
              <a:rPr lang="zh-CN" altLang="en-US" sz="2400" dirty="0">
                <a:cs typeface="+mn-ea"/>
                <a:sym typeface="+mn-lt"/>
              </a:rPr>
              <a:t>拷贝构造函数的作用是用一个</a:t>
            </a:r>
            <a:r>
              <a:rPr lang="zh-CN" altLang="en-US" sz="2400" dirty="0">
                <a:solidFill>
                  <a:srgbClr val="FF0000"/>
                </a:solidFill>
                <a:cs typeface="+mn-ea"/>
                <a:sym typeface="+mn-lt"/>
              </a:rPr>
              <a:t>已经存在</a:t>
            </a:r>
            <a:r>
              <a:rPr lang="zh-CN" altLang="en-US" sz="2400" dirty="0">
                <a:cs typeface="+mn-ea"/>
                <a:sym typeface="+mn-lt"/>
              </a:rPr>
              <a:t>的对象来初始化一个正在创建的新对象。拷贝构造函数有如下特征：</a:t>
            </a:r>
            <a:endParaRPr lang="zh-CN" altLang="en-US" sz="2400" dirty="0">
              <a:cs typeface="+mn-ea"/>
              <a:sym typeface="+mn-lt"/>
            </a:endParaRPr>
          </a:p>
        </p:txBody>
      </p:sp>
      <p:grpSp>
        <p:nvGrpSpPr>
          <p:cNvPr id="36" name="组合 35"/>
          <p:cNvGrpSpPr/>
          <p:nvPr/>
        </p:nvGrpSpPr>
        <p:grpSpPr>
          <a:xfrm>
            <a:off x="1741714" y="2991306"/>
            <a:ext cx="8638903" cy="2722872"/>
            <a:chOff x="3072309" y="2913847"/>
            <a:chExt cx="5729288" cy="2416867"/>
          </a:xfrm>
        </p:grpSpPr>
        <p:sp>
          <p:nvSpPr>
            <p:cNvPr id="2" name="矩形 1"/>
            <p:cNvSpPr/>
            <p:nvPr/>
          </p:nvSpPr>
          <p:spPr>
            <a:xfrm>
              <a:off x="3543276" y="3265744"/>
              <a:ext cx="4746501" cy="1655517"/>
            </a:xfrm>
            <a:prstGeom prst="rect">
              <a:avLst/>
            </a:prstGeom>
          </p:spPr>
          <p:txBody>
            <a:bodyPr wrap="square">
              <a:spAutoFit/>
            </a:bodyPr>
            <a:lstStyle/>
            <a:p>
              <a:pPr algn="just">
                <a:lnSpc>
                  <a:spcPct val="120000"/>
                </a:lnSpc>
              </a:pPr>
              <a:r>
                <a:rPr lang="zh-CN" altLang="en-US" sz="2400" dirty="0">
                  <a:cs typeface="+mn-ea"/>
                  <a:sym typeface="+mn-lt"/>
                </a:rPr>
                <a:t>（</a:t>
              </a:r>
              <a:r>
                <a:rPr lang="en-US" altLang="zh-CN" sz="2400" dirty="0">
                  <a:cs typeface="+mn-ea"/>
                  <a:sym typeface="+mn-lt"/>
                </a:rPr>
                <a:t>1</a:t>
              </a:r>
              <a:r>
                <a:rPr lang="zh-CN" altLang="en-US" sz="2400" dirty="0">
                  <a:cs typeface="+mn-ea"/>
                  <a:sym typeface="+mn-lt"/>
                </a:rPr>
                <a:t>）拷贝构造函数名与类名相同，</a:t>
              </a:r>
              <a:r>
                <a:rPr lang="zh-CN" altLang="en-US" sz="2400" b="1" dirty="0">
                  <a:cs typeface="+mn-ea"/>
                  <a:sym typeface="+mn-lt"/>
                </a:rPr>
                <a:t>形参只有一个，是对象的引用</a:t>
              </a:r>
              <a:r>
                <a:rPr lang="zh-CN" altLang="en-US" sz="2400" dirty="0">
                  <a:cs typeface="+mn-ea"/>
                  <a:sym typeface="+mn-lt"/>
                </a:rPr>
                <a:t>（不能重载拷贝构造函数）。拷贝构造函数的原形为：</a:t>
              </a:r>
              <a:endParaRPr lang="zh-CN" altLang="en-US" sz="2400" dirty="0">
                <a:cs typeface="+mn-ea"/>
                <a:sym typeface="+mn-lt"/>
              </a:endParaRPr>
            </a:p>
            <a:p>
              <a:pPr algn="just">
                <a:lnSpc>
                  <a:spcPct val="120000"/>
                </a:lnSpc>
              </a:pPr>
              <a:r>
                <a:rPr lang="zh-CN" altLang="en-US" sz="2400" b="1" dirty="0">
                  <a:cs typeface="+mn-ea"/>
                  <a:sym typeface="+mn-lt"/>
                </a:rPr>
                <a:t>          </a:t>
              </a:r>
              <a:r>
                <a:rPr lang="en-US" altLang="zh-CN" sz="2400" b="1" dirty="0">
                  <a:cs typeface="+mn-ea"/>
                  <a:sym typeface="+mn-lt"/>
                </a:rPr>
                <a:t>&lt;</a:t>
              </a:r>
              <a:r>
                <a:rPr lang="zh-CN" altLang="en-US" sz="2400" b="1" dirty="0">
                  <a:cs typeface="+mn-ea"/>
                  <a:sym typeface="+mn-lt"/>
                </a:rPr>
                <a:t>类名</a:t>
              </a:r>
              <a:r>
                <a:rPr lang="en-US" altLang="zh-CN" sz="2400" b="1" dirty="0">
                  <a:cs typeface="+mn-ea"/>
                  <a:sym typeface="+mn-lt"/>
                </a:rPr>
                <a:t>&gt;(&lt;</a:t>
              </a:r>
              <a:r>
                <a:rPr lang="zh-CN" altLang="en-US" sz="2400" b="1" dirty="0">
                  <a:cs typeface="+mn-ea"/>
                  <a:sym typeface="+mn-lt"/>
                </a:rPr>
                <a:t>类名</a:t>
              </a:r>
              <a:r>
                <a:rPr lang="en-US" altLang="zh-CN" sz="2400" b="1" dirty="0">
                  <a:cs typeface="+mn-ea"/>
                  <a:sym typeface="+mn-lt"/>
                </a:rPr>
                <a:t>&gt; &amp;</a:t>
              </a:r>
              <a:r>
                <a:rPr lang="zh-CN" altLang="en-US" sz="2400" b="1" dirty="0">
                  <a:cs typeface="+mn-ea"/>
                  <a:sym typeface="+mn-lt"/>
                </a:rPr>
                <a:t>对象名</a:t>
              </a:r>
              <a:r>
                <a:rPr lang="en-US" altLang="zh-CN" sz="2400" b="1" dirty="0">
                  <a:cs typeface="+mn-ea"/>
                  <a:sym typeface="+mn-lt"/>
                </a:rPr>
                <a:t>);   </a:t>
              </a:r>
              <a:endParaRPr lang="en-US" altLang="zh-CN" sz="2400" b="1" dirty="0">
                <a:cs typeface="+mn-ea"/>
                <a:sym typeface="+mn-lt"/>
              </a:endParaRPr>
            </a:p>
          </p:txBody>
        </p:sp>
        <p:grpSp>
          <p:nvGrpSpPr>
            <p:cNvPr id="64" name="组合 63"/>
            <p:cNvGrpSpPr/>
            <p:nvPr/>
          </p:nvGrpSpPr>
          <p:grpSpPr>
            <a:xfrm>
              <a:off x="3072309" y="2913847"/>
              <a:ext cx="5729288" cy="2416867"/>
              <a:chOff x="1584402" y="1903846"/>
              <a:chExt cx="9062674" cy="3823037"/>
            </a:xfrm>
          </p:grpSpPr>
          <p:grpSp>
            <p:nvGrpSpPr>
              <p:cNvPr id="65" name="组合 64"/>
              <p:cNvGrpSpPr/>
              <p:nvPr/>
            </p:nvGrpSpPr>
            <p:grpSpPr>
              <a:xfrm>
                <a:off x="1584402" y="3589771"/>
                <a:ext cx="9062674" cy="2137112"/>
                <a:chOff x="1584402" y="3589771"/>
                <a:chExt cx="9062674" cy="2137112"/>
              </a:xfrm>
            </p:grpSpPr>
            <p:sp>
              <p:nvSpPr>
                <p:cNvPr id="76"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7" name="梯形 76"/>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8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66" name="组合 65"/>
              <p:cNvGrpSpPr/>
              <p:nvPr/>
            </p:nvGrpSpPr>
            <p:grpSpPr>
              <a:xfrm flipH="1" flipV="1">
                <a:off x="1584402" y="1903846"/>
                <a:ext cx="9062674" cy="2137112"/>
                <a:chOff x="1584402" y="3589771"/>
                <a:chExt cx="9062674" cy="2137112"/>
              </a:xfrm>
            </p:grpSpPr>
            <p:sp>
              <p:nvSpPr>
                <p:cNvPr id="67"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1"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2"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5"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grpSp>
        <p:nvGrpSpPr>
          <p:cNvPr id="51" name="组合 50"/>
          <p:cNvGrpSpPr/>
          <p:nvPr/>
        </p:nvGrpSpPr>
        <p:grpSpPr>
          <a:xfrm>
            <a:off x="531854" y="555626"/>
            <a:ext cx="3614915" cy="876848"/>
            <a:chOff x="303309" y="247818"/>
            <a:chExt cx="4928547" cy="725466"/>
          </a:xfrm>
        </p:grpSpPr>
        <p:sp>
          <p:nvSpPr>
            <p:cNvPr id="52" name="文本框 51"/>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53" name="组合 52"/>
            <p:cNvGrpSpPr/>
            <p:nvPr/>
          </p:nvGrpSpPr>
          <p:grpSpPr>
            <a:xfrm>
              <a:off x="303309" y="247818"/>
              <a:ext cx="4928547" cy="725466"/>
              <a:chOff x="303309" y="247818"/>
              <a:chExt cx="4928547" cy="725466"/>
            </a:xfrm>
          </p:grpSpPr>
          <p:grpSp>
            <p:nvGrpSpPr>
              <p:cNvPr id="54" name="组合 53"/>
              <p:cNvGrpSpPr/>
              <p:nvPr/>
            </p:nvGrpSpPr>
            <p:grpSpPr>
              <a:xfrm>
                <a:off x="349799" y="247818"/>
                <a:ext cx="4791980" cy="261575"/>
                <a:chOff x="349799" y="247818"/>
                <a:chExt cx="4791980" cy="261575"/>
              </a:xfrm>
            </p:grpSpPr>
            <p:cxnSp>
              <p:nvCxnSpPr>
                <p:cNvPr id="90" name="直接连接符 8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9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95" name="任意多边形: 形状 9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5" name="组合 54"/>
              <p:cNvGrpSpPr/>
              <p:nvPr/>
            </p:nvGrpSpPr>
            <p:grpSpPr>
              <a:xfrm>
                <a:off x="349799" y="711709"/>
                <a:ext cx="4815092" cy="261575"/>
                <a:chOff x="358852" y="925118"/>
                <a:chExt cx="4815092" cy="261575"/>
              </a:xfrm>
            </p:grpSpPr>
            <p:cxnSp>
              <p:nvCxnSpPr>
                <p:cNvPr id="62" name="直接连接符 61"/>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8" name="任意多边形: 形状 8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89" name="任意多边形: 形状 8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6" name="组合 55"/>
              <p:cNvGrpSpPr/>
              <p:nvPr/>
            </p:nvGrpSpPr>
            <p:grpSpPr>
              <a:xfrm>
                <a:off x="5102914" y="489126"/>
                <a:ext cx="128942" cy="329693"/>
                <a:chOff x="5102914" y="489126"/>
                <a:chExt cx="128942" cy="329693"/>
              </a:xfrm>
            </p:grpSpPr>
            <p:sp>
              <p:nvSpPr>
                <p:cNvPr id="60" name="椭圆 59"/>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1" name="椭圆 60"/>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57" name="组合 56"/>
              <p:cNvGrpSpPr/>
              <p:nvPr/>
            </p:nvGrpSpPr>
            <p:grpSpPr>
              <a:xfrm>
                <a:off x="303309" y="399838"/>
                <a:ext cx="72685" cy="329693"/>
                <a:chOff x="5115585" y="489126"/>
                <a:chExt cx="72685" cy="329693"/>
              </a:xfrm>
            </p:grpSpPr>
            <p:sp>
              <p:nvSpPr>
                <p:cNvPr id="58" name="椭圆 57"/>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9" name="椭圆 58"/>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3247756" y="1819084"/>
            <a:ext cx="6296837" cy="438141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//DefineClass.cpp</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#include "</a:t>
            </a:r>
            <a:r>
              <a:rPr lang="en-US" altLang="zh-CN" sz="2400" dirty="0" err="1">
                <a:latin typeface="Times New Roman" panose="02020603050405020304" charset="0"/>
                <a:cs typeface="Times New Roman" panose="02020603050405020304" charset="0"/>
              </a:rPr>
              <a:t>DefineClass.h</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#include &lt;</a:t>
            </a:r>
            <a:r>
              <a:rPr lang="en-US" altLang="zh-CN" sz="2400" dirty="0" err="1">
                <a:latin typeface="Times New Roman" panose="02020603050405020304" charset="0"/>
                <a:cs typeface="Times New Roman" panose="02020603050405020304" charset="0"/>
              </a:rPr>
              <a:t>iostream</a:t>
            </a:r>
            <a:r>
              <a:rPr lang="en-US" altLang="zh-CN" sz="2400" dirty="0">
                <a:latin typeface="Times New Roman" panose="02020603050405020304" charset="0"/>
                <a:cs typeface="Times New Roman" panose="02020603050405020304" charset="0"/>
              </a:rPr>
              <a:t>&gt;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using namespace </a:t>
            </a:r>
            <a:r>
              <a:rPr lang="en-US" altLang="zh-CN" sz="2400" dirty="0" err="1">
                <a:latin typeface="Times New Roman" panose="02020603050405020304" charset="0"/>
                <a:cs typeface="Times New Roman" panose="02020603050405020304" charset="0"/>
              </a:rPr>
              <a:t>std</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void Teacher::</a:t>
            </a:r>
            <a:r>
              <a:rPr lang="en-US" altLang="zh-CN" sz="2400" dirty="0" err="1">
                <a:latin typeface="Times New Roman" panose="02020603050405020304" charset="0"/>
                <a:cs typeface="Times New Roman" panose="02020603050405020304" charset="0"/>
              </a:rPr>
              <a:t>SetScore</a:t>
            </a:r>
            <a:r>
              <a:rPr lang="en-US" altLang="zh-CN" sz="2400" dirty="0">
                <a:latin typeface="Times New Roman" panose="02020603050405020304" charset="0"/>
                <a:cs typeface="Times New Roman" panose="02020603050405020304" charset="0"/>
              </a:rPr>
              <a:t>(Student&amp; s, double </a:t>
            </a:r>
            <a:r>
              <a:rPr lang="en-US" altLang="zh-CN" sz="2400" dirty="0" err="1">
                <a:latin typeface="Times New Roman" panose="02020603050405020304" charset="0"/>
                <a:cs typeface="Times New Roman" panose="02020603050405020304" charset="0"/>
              </a:rPr>
              <a:t>sc</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s.m_score</a:t>
            </a:r>
            <a:r>
              <a:rPr lang="en-US" altLang="zh-CN" sz="2400" dirty="0">
                <a:latin typeface="Times New Roman" panose="02020603050405020304" charset="0"/>
                <a:cs typeface="Times New Roman" panose="02020603050405020304" charset="0"/>
              </a:rPr>
              <a:t>=</a:t>
            </a:r>
            <a:r>
              <a:rPr lang="en-US" altLang="zh-CN" sz="2400" dirty="0" err="1">
                <a:latin typeface="Times New Roman" panose="02020603050405020304" charset="0"/>
                <a:cs typeface="Times New Roman" panose="02020603050405020304" charset="0"/>
              </a:rPr>
              <a:t>sc</a:t>
            </a: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914400" y="1549056"/>
            <a:ext cx="10990217"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void Manager:: </a:t>
            </a:r>
            <a:r>
              <a:rPr lang="en-US" altLang="zh-CN" sz="2300" dirty="0" err="1">
                <a:latin typeface="Times New Roman" panose="02020603050405020304" charset="0"/>
                <a:cs typeface="Times New Roman" panose="02020603050405020304" charset="0"/>
              </a:rPr>
              <a:t>ModifyStudentInfo</a:t>
            </a:r>
            <a:r>
              <a:rPr lang="en-US" altLang="zh-CN" sz="2300" dirty="0">
                <a:latin typeface="Times New Roman" panose="02020603050405020304" charset="0"/>
                <a:cs typeface="Times New Roman" panose="02020603050405020304" charset="0"/>
              </a:rPr>
              <a:t>(Student&amp; s, long number, char * name, double </a:t>
            </a:r>
            <a:r>
              <a:rPr lang="en-US" altLang="zh-CN" sz="2300" dirty="0" err="1">
                <a:latin typeface="Times New Roman" panose="02020603050405020304" charset="0"/>
                <a:cs typeface="Times New Roman" panose="02020603050405020304" charset="0"/>
              </a:rPr>
              <a:t>sc</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err="1">
                <a:solidFill>
                  <a:srgbClr val="FF0000"/>
                </a:solidFill>
                <a:latin typeface="Times New Roman" panose="02020603050405020304" charset="0"/>
                <a:cs typeface="Times New Roman" panose="02020603050405020304" charset="0"/>
              </a:rPr>
              <a:t>s.m_number</a:t>
            </a:r>
            <a:r>
              <a:rPr lang="en-US" altLang="zh-CN" sz="2300" dirty="0">
                <a:latin typeface="Times New Roman" panose="02020603050405020304" charset="0"/>
                <a:cs typeface="Times New Roman" panose="02020603050405020304" charset="0"/>
              </a:rPr>
              <a:t>=number;</a:t>
            </a:r>
            <a:r>
              <a:rPr lang="en-US" altLang="zh-CN" sz="2300" dirty="0">
                <a:solidFill>
                  <a:schemeClr val="tx2"/>
                </a:solidFill>
                <a:latin typeface="Times New Roman" panose="02020603050405020304" charset="0"/>
                <a:cs typeface="Times New Roman" panose="02020603050405020304" charset="0"/>
              </a:rPr>
              <a:t> </a:t>
            </a:r>
            <a:endParaRPr lang="en-US" altLang="zh-CN" sz="2300" dirty="0">
              <a:solidFill>
                <a:schemeClr val="tx2"/>
              </a:solidFill>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strcpy</a:t>
            </a:r>
            <a:r>
              <a:rPr lang="en-US" altLang="zh-CN" sz="2300" dirty="0">
                <a:latin typeface="Times New Roman" panose="02020603050405020304" charset="0"/>
                <a:cs typeface="Times New Roman" panose="02020603050405020304" charset="0"/>
              </a:rPr>
              <a:t>(</a:t>
            </a:r>
            <a:r>
              <a:rPr lang="en-US" altLang="zh-CN" sz="2300" dirty="0" err="1">
                <a:solidFill>
                  <a:srgbClr val="FF0000"/>
                </a:solidFill>
                <a:latin typeface="Times New Roman" panose="02020603050405020304" charset="0"/>
                <a:cs typeface="Times New Roman" panose="02020603050405020304" charset="0"/>
              </a:rPr>
              <a:t>s.m_name</a:t>
            </a:r>
            <a:r>
              <a:rPr lang="en-US" altLang="zh-CN" sz="2300" dirty="0">
                <a:latin typeface="Times New Roman" panose="02020603050405020304" charset="0"/>
                <a:cs typeface="Times New Roman" panose="02020603050405020304" charset="0"/>
              </a:rPr>
              <a:t>, name); </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err="1">
                <a:solidFill>
                  <a:srgbClr val="FF0000"/>
                </a:solidFill>
                <a:latin typeface="Times New Roman" panose="02020603050405020304" charset="0"/>
                <a:cs typeface="Times New Roman" panose="02020603050405020304" charset="0"/>
              </a:rPr>
              <a:t>s.m_score</a:t>
            </a:r>
            <a:r>
              <a:rPr lang="en-US" altLang="zh-CN" sz="2300" dirty="0">
                <a:latin typeface="Times New Roman" panose="02020603050405020304" charset="0"/>
                <a:cs typeface="Times New Roman" panose="02020603050405020304" charset="0"/>
              </a:rPr>
              <a:t>=</a:t>
            </a:r>
            <a:r>
              <a:rPr lang="en-US" altLang="zh-CN" sz="2300" dirty="0" err="1">
                <a:latin typeface="Times New Roman" panose="02020603050405020304" charset="0"/>
                <a:cs typeface="Times New Roman" panose="02020603050405020304" charset="0"/>
              </a:rPr>
              <a:t>sc</a:t>
            </a:r>
            <a:r>
              <a:rPr lang="en-US" altLang="zh-CN" sz="2300" dirty="0">
                <a:latin typeface="Times New Roman" panose="02020603050405020304" charset="0"/>
                <a:cs typeface="Times New Roman" panose="02020603050405020304" charset="0"/>
              </a:rPr>
              <a:t>;</a:t>
            </a:r>
            <a:r>
              <a:rPr lang="en-US" altLang="zh-CN" sz="2300" dirty="0">
                <a:solidFill>
                  <a:schemeClr val="tx2"/>
                </a:solidFill>
                <a:latin typeface="Times New Roman" panose="02020603050405020304" charset="0"/>
                <a:cs typeface="Times New Roman" panose="02020603050405020304" charset="0"/>
              </a:rPr>
              <a:t> </a:t>
            </a:r>
            <a:endParaRPr lang="en-US" altLang="zh-CN" sz="2300" dirty="0">
              <a:solidFill>
                <a:schemeClr val="tx2"/>
              </a:solidFill>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a:t>
            </a:r>
            <a:endParaRPr lang="en-US" altLang="zh-CN" sz="2300" dirty="0">
              <a:solidFill>
                <a:schemeClr val="tx2"/>
              </a:solidFill>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void </a:t>
            </a:r>
            <a:r>
              <a:rPr lang="en-US" altLang="zh-CN" sz="2300" dirty="0" err="1">
                <a:latin typeface="Times New Roman" panose="02020603050405020304" charset="0"/>
                <a:cs typeface="Times New Roman" panose="02020603050405020304" charset="0"/>
              </a:rPr>
              <a:t>getStudentInfo</a:t>
            </a:r>
            <a:r>
              <a:rPr lang="en-US" altLang="zh-CN" sz="2300" dirty="0">
                <a:latin typeface="Times New Roman" panose="02020603050405020304" charset="0"/>
                <a:cs typeface="Times New Roman" panose="02020603050405020304" charset="0"/>
              </a:rPr>
              <a:t>(Student&amp; s)</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cout</a:t>
            </a:r>
            <a:r>
              <a:rPr lang="en-US" altLang="zh-CN" sz="2300" dirty="0">
                <a:latin typeface="Times New Roman" panose="02020603050405020304" charset="0"/>
                <a:cs typeface="Times New Roman" panose="02020603050405020304" charset="0"/>
              </a:rPr>
              <a:t>&lt;&lt;"</a:t>
            </a:r>
            <a:r>
              <a:rPr lang="zh-CN" altLang="en-US" sz="2300" dirty="0">
                <a:latin typeface="Times New Roman" panose="02020603050405020304" charset="0"/>
                <a:cs typeface="Times New Roman" panose="02020603050405020304" charset="0"/>
              </a:rPr>
              <a:t>学号</a:t>
            </a:r>
            <a:r>
              <a:rPr lang="en-US" altLang="zh-CN" sz="2300" dirty="0">
                <a:latin typeface="Times New Roman" panose="02020603050405020304" charset="0"/>
                <a:cs typeface="Times New Roman" panose="02020603050405020304" charset="0"/>
              </a:rPr>
              <a:t>:"&lt;&lt;</a:t>
            </a:r>
            <a:r>
              <a:rPr lang="en-US" altLang="zh-CN" sz="2300" dirty="0" err="1">
                <a:solidFill>
                  <a:srgbClr val="FF0000"/>
                </a:solidFill>
                <a:latin typeface="Times New Roman" panose="02020603050405020304" charset="0"/>
                <a:cs typeface="Times New Roman" panose="02020603050405020304" charset="0"/>
              </a:rPr>
              <a:t>s.m_number</a:t>
            </a:r>
            <a:r>
              <a:rPr lang="en-US" altLang="zh-CN" sz="2300" dirty="0">
                <a:solidFill>
                  <a:schemeClr val="tx2"/>
                </a:solidFill>
                <a:latin typeface="Times New Roman" panose="02020603050405020304" charset="0"/>
                <a:cs typeface="Times New Roman" panose="02020603050405020304" charset="0"/>
              </a:rPr>
              <a:t> </a:t>
            </a:r>
            <a:r>
              <a:rPr lang="en-US" altLang="zh-CN" sz="2300" dirty="0">
                <a:latin typeface="Times New Roman" panose="02020603050405020304" charset="0"/>
                <a:cs typeface="Times New Roman" panose="02020603050405020304" charset="0"/>
              </a:rPr>
              <a:t>&lt;&lt;"  </a:t>
            </a:r>
            <a:r>
              <a:rPr lang="zh-CN" altLang="en-US" sz="2300" dirty="0">
                <a:latin typeface="Times New Roman" panose="02020603050405020304" charset="0"/>
                <a:cs typeface="Times New Roman" panose="02020603050405020304" charset="0"/>
              </a:rPr>
              <a:t>姓名</a:t>
            </a:r>
            <a:r>
              <a:rPr lang="en-US" altLang="zh-CN" sz="2300" dirty="0">
                <a:latin typeface="Times New Roman" panose="02020603050405020304" charset="0"/>
                <a:cs typeface="Times New Roman" panose="02020603050405020304" charset="0"/>
              </a:rPr>
              <a:t>:"&lt;&lt;</a:t>
            </a:r>
            <a:r>
              <a:rPr lang="en-US" altLang="zh-CN" sz="2300" dirty="0" err="1">
                <a:solidFill>
                  <a:srgbClr val="FF0000"/>
                </a:solidFill>
                <a:latin typeface="Times New Roman" panose="02020603050405020304" charset="0"/>
                <a:cs typeface="Times New Roman" panose="02020603050405020304" charset="0"/>
              </a:rPr>
              <a:t>s.m_name</a:t>
            </a:r>
            <a:r>
              <a:rPr lang="en-US" altLang="zh-CN" sz="2300" dirty="0">
                <a:solidFill>
                  <a:schemeClr val="tx2"/>
                </a:solidFill>
                <a:latin typeface="Times New Roman" panose="02020603050405020304" charset="0"/>
                <a:cs typeface="Times New Roman" panose="02020603050405020304" charset="0"/>
              </a:rPr>
              <a:t> </a:t>
            </a:r>
            <a:r>
              <a:rPr lang="en-US" altLang="zh-CN" sz="2300" dirty="0">
                <a:latin typeface="Times New Roman" panose="02020603050405020304" charset="0"/>
                <a:cs typeface="Times New Roman" panose="02020603050405020304" charset="0"/>
              </a:rPr>
              <a:t>&lt;&lt;"  </a:t>
            </a:r>
            <a:r>
              <a:rPr lang="zh-CN" altLang="en-US" sz="2300" dirty="0">
                <a:latin typeface="Times New Roman" panose="02020603050405020304" charset="0"/>
                <a:cs typeface="Times New Roman" panose="02020603050405020304" charset="0"/>
              </a:rPr>
              <a:t>成绩</a:t>
            </a:r>
            <a:r>
              <a:rPr lang="en-US" altLang="zh-CN" sz="2300" dirty="0">
                <a:latin typeface="Times New Roman" panose="02020603050405020304" charset="0"/>
                <a:cs typeface="Times New Roman" panose="02020603050405020304" charset="0"/>
              </a:rPr>
              <a:t>:"&lt;&lt;</a:t>
            </a:r>
            <a:r>
              <a:rPr lang="en-US" altLang="zh-CN" sz="2300" dirty="0" err="1">
                <a:solidFill>
                  <a:srgbClr val="FF0000"/>
                </a:solidFill>
                <a:latin typeface="Times New Roman" panose="02020603050405020304" charset="0"/>
                <a:cs typeface="Times New Roman" panose="02020603050405020304" charset="0"/>
              </a:rPr>
              <a:t>s.m_score</a:t>
            </a:r>
            <a:r>
              <a:rPr lang="en-US" altLang="zh-CN" sz="2300" dirty="0">
                <a:solidFill>
                  <a:schemeClr val="tx2"/>
                </a:solidFill>
                <a:latin typeface="Times New Roman" panose="02020603050405020304" charset="0"/>
                <a:cs typeface="Times New Roman" panose="02020603050405020304" charset="0"/>
              </a:rPr>
              <a:t>;</a:t>
            </a:r>
            <a:endParaRPr lang="en-US" altLang="zh-CN" sz="2300" dirty="0">
              <a:solidFill>
                <a:schemeClr val="tx2"/>
              </a:solidFill>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a:t>
            </a:r>
            <a:endParaRPr lang="en-US" altLang="zh-CN" sz="2300" dirty="0">
              <a:solidFill>
                <a:schemeClr val="tx2"/>
              </a:solidFill>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983070" y="1525882"/>
            <a:ext cx="8358844" cy="533211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//testFriendMember.cpp</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#include &lt;</a:t>
            </a:r>
            <a:r>
              <a:rPr lang="en-US" altLang="zh-CN" sz="2200" dirty="0" err="1">
                <a:latin typeface="Times New Roman" panose="02020603050405020304" charset="0"/>
                <a:cs typeface="Times New Roman" panose="02020603050405020304" charset="0"/>
              </a:rPr>
              <a:t>iostream</a:t>
            </a:r>
            <a:r>
              <a:rPr lang="en-US" altLang="zh-CN" sz="2200" dirty="0">
                <a:latin typeface="Times New Roman" panose="02020603050405020304" charset="0"/>
                <a:cs typeface="Times New Roman" panose="02020603050405020304" charset="0"/>
              </a:rPr>
              <a:t>&gt;</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#include "</a:t>
            </a:r>
            <a:r>
              <a:rPr lang="en-US" altLang="zh-CN" sz="2200" dirty="0" err="1">
                <a:latin typeface="Times New Roman" panose="02020603050405020304" charset="0"/>
                <a:cs typeface="Times New Roman" panose="02020603050405020304" charset="0"/>
              </a:rPr>
              <a:t>DefineClass.h</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using namespace </a:t>
            </a:r>
            <a:r>
              <a:rPr lang="en-US" altLang="zh-CN" sz="2200" dirty="0" err="1">
                <a:latin typeface="Times New Roman" panose="02020603050405020304" charset="0"/>
                <a:cs typeface="Times New Roman" panose="02020603050405020304" charset="0"/>
              </a:rPr>
              <a:t>std</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err="1">
                <a:latin typeface="Times New Roman" panose="02020603050405020304" charset="0"/>
                <a:cs typeface="Times New Roman" panose="02020603050405020304" charset="0"/>
              </a:rPr>
              <a:t>int</a:t>
            </a:r>
            <a:r>
              <a:rPr lang="en-US" altLang="zh-CN" sz="2200" dirty="0">
                <a:latin typeface="Times New Roman" panose="02020603050405020304" charset="0"/>
                <a:cs typeface="Times New Roman" panose="02020603050405020304" charset="0"/>
              </a:rPr>
              <a:t> main()</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Teacher t;</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Manager m;</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Student s;</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t.SetScore</a:t>
            </a:r>
            <a:r>
              <a:rPr lang="en-US" altLang="zh-CN" sz="2200" dirty="0">
                <a:latin typeface="Times New Roman" panose="02020603050405020304" charset="0"/>
                <a:cs typeface="Times New Roman" panose="02020603050405020304" charset="0"/>
              </a:rPr>
              <a:t>(s,85.5);</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m.ModifyStudentInfo</a:t>
            </a:r>
            <a:r>
              <a:rPr lang="en-US" altLang="zh-CN" sz="2200" dirty="0">
                <a:latin typeface="Times New Roman" panose="02020603050405020304" charset="0"/>
                <a:cs typeface="Times New Roman" panose="02020603050405020304" charset="0"/>
              </a:rPr>
              <a:t>(s,1201201,"</a:t>
            </a:r>
            <a:r>
              <a:rPr lang="zh-CN" altLang="en-US" sz="2200" dirty="0">
                <a:latin typeface="Times New Roman" panose="02020603050405020304" charset="0"/>
                <a:cs typeface="Times New Roman" panose="02020603050405020304" charset="0"/>
              </a:rPr>
              <a:t>周海洋</a:t>
            </a:r>
            <a:r>
              <a:rPr lang="en-US" altLang="zh-CN" sz="2200" dirty="0">
                <a:latin typeface="Times New Roman" panose="02020603050405020304" charset="0"/>
                <a:cs typeface="Times New Roman" panose="02020603050405020304" charset="0"/>
              </a:rPr>
              <a:t>",95);</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getStudentInfo</a:t>
            </a:r>
            <a:r>
              <a:rPr lang="en-US" altLang="zh-CN" sz="2200" dirty="0">
                <a:latin typeface="Times New Roman" panose="02020603050405020304" charset="0"/>
                <a:cs typeface="Times New Roman" panose="02020603050405020304" charset="0"/>
              </a:rPr>
              <a:t>(s);</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	return 0;</a:t>
            </a:r>
            <a:endParaRPr lang="en-US" altLang="zh-CN" sz="2200" dirty="0">
              <a:latin typeface="Times New Roman" panose="02020603050405020304" charset="0"/>
              <a:cs typeface="Times New Roman" panose="02020603050405020304" charset="0"/>
            </a:endParaRPr>
          </a:p>
          <a:p>
            <a:pPr marL="452755" indent="-452755">
              <a:lnSpc>
                <a:spcPct val="95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类的友元</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549001" y="555626"/>
            <a:ext cx="3565799" cy="876848"/>
            <a:chOff x="326687" y="247818"/>
            <a:chExt cx="4861582" cy="725466"/>
          </a:xfrm>
        </p:grpSpPr>
        <p:sp>
          <p:nvSpPr>
            <p:cNvPr id="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9" name="组合 8"/>
            <p:cNvGrpSpPr/>
            <p:nvPr/>
          </p:nvGrpSpPr>
          <p:grpSpPr>
            <a:xfrm>
              <a:off x="326687" y="247818"/>
              <a:ext cx="4861582" cy="725466"/>
              <a:chOff x="326687" y="247818"/>
              <a:chExt cx="4861582" cy="725466"/>
            </a:xfrm>
          </p:grpSpPr>
          <p:grpSp>
            <p:nvGrpSpPr>
              <p:cNvPr id="10" name="组合 9"/>
              <p:cNvGrpSpPr/>
              <p:nvPr/>
            </p:nvGrpSpPr>
            <p:grpSpPr>
              <a:xfrm>
                <a:off x="349799" y="247818"/>
                <a:ext cx="4791980" cy="261575"/>
                <a:chOff x="349799" y="247818"/>
                <a:chExt cx="4791980" cy="261575"/>
              </a:xfrm>
            </p:grpSpPr>
            <p:cxnSp>
              <p:nvCxnSpPr>
                <p:cNvPr id="25"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9"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0"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1" name="组合 10"/>
              <p:cNvGrpSpPr/>
              <p:nvPr/>
            </p:nvGrpSpPr>
            <p:grpSpPr>
              <a:xfrm>
                <a:off x="349799" y="711709"/>
                <a:ext cx="4815092" cy="261575"/>
                <a:chOff x="358852" y="925118"/>
                <a:chExt cx="4815092" cy="261575"/>
              </a:xfrm>
            </p:grpSpPr>
            <p:cxnSp>
              <p:nvCxnSpPr>
                <p:cNvPr id="18"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3"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4"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12" name="组合 11"/>
              <p:cNvGrpSpPr/>
              <p:nvPr/>
            </p:nvGrpSpPr>
            <p:grpSpPr>
              <a:xfrm>
                <a:off x="5138963" y="489126"/>
                <a:ext cx="49306" cy="329693"/>
                <a:chOff x="5138963" y="489126"/>
                <a:chExt cx="49306" cy="329693"/>
              </a:xfrm>
            </p:grpSpPr>
            <p:sp>
              <p:nvSpPr>
                <p:cNvPr id="16"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nvGrpSpPr>
            <p:grpSpPr>
              <a:xfrm>
                <a:off x="326687" y="399838"/>
                <a:ext cx="49306" cy="329693"/>
                <a:chOff x="5138963" y="489126"/>
                <a:chExt cx="49306" cy="329693"/>
              </a:xfrm>
            </p:grpSpPr>
            <p:sp>
              <p:nvSpPr>
                <p:cNvPr id="14"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51" name="组合 50"/>
          <p:cNvGrpSpPr/>
          <p:nvPr/>
        </p:nvGrpSpPr>
        <p:grpSpPr>
          <a:xfrm>
            <a:off x="1227578" y="2202902"/>
            <a:ext cx="3249605" cy="3241751"/>
            <a:chOff x="927538" y="2833999"/>
            <a:chExt cx="1902126" cy="1897530"/>
          </a:xfrm>
        </p:grpSpPr>
        <p:grpSp>
          <p:nvGrpSpPr>
            <p:cNvPr id="52" name="组合 51"/>
            <p:cNvGrpSpPr>
              <a:grpSpLocks noChangeAspect="1"/>
            </p:cNvGrpSpPr>
            <p:nvPr/>
          </p:nvGrpSpPr>
          <p:grpSpPr bwMode="auto">
            <a:xfrm>
              <a:off x="927538" y="2833999"/>
              <a:ext cx="1902126" cy="1897530"/>
              <a:chOff x="3471" y="1280"/>
              <a:chExt cx="829" cy="827"/>
            </a:xfrm>
            <a:solidFill>
              <a:srgbClr val="0070C0"/>
            </a:solidFill>
          </p:grpSpPr>
          <p:sp>
            <p:nvSpPr>
              <p:cNvPr id="54"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5"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56"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68"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1"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4"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5"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6"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7"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8"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89"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0"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1"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2"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3"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4"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5"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6"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7"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8"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99"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0"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1"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2"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3"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4"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5"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6"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7"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8"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9"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0"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1"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2"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3"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4"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5"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6"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7"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8"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53" name="矩形 52"/>
            <p:cNvSpPr/>
            <p:nvPr/>
          </p:nvSpPr>
          <p:spPr>
            <a:xfrm>
              <a:off x="1283881" y="3345169"/>
              <a:ext cx="1180047" cy="918786"/>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C++</a:t>
              </a:r>
              <a:r>
                <a:rPr lang="zh-CN" altLang="en-US" sz="2400" dirty="0">
                  <a:solidFill>
                    <a:srgbClr val="0070C0"/>
                  </a:solidFill>
                  <a:latin typeface="Times New Roman" panose="02020603050405020304" charset="0"/>
                  <a:cs typeface="Times New Roman" panose="02020603050405020304" charset="0"/>
                </a:rPr>
                <a:t>语言为类和对象之间的联系提供了</a:t>
              </a:r>
              <a:r>
                <a:rPr lang="en-US" altLang="zh-CN" sz="2400" dirty="0">
                  <a:solidFill>
                    <a:srgbClr val="0070C0"/>
                  </a:solidFill>
                  <a:latin typeface="Times New Roman" panose="02020603050405020304" charset="0"/>
                  <a:cs typeface="Times New Roman" panose="02020603050405020304" charset="0"/>
                </a:rPr>
                <a:t>4</a:t>
              </a:r>
              <a:r>
                <a:rPr lang="zh-CN" altLang="en-US" sz="2400" dirty="0">
                  <a:solidFill>
                    <a:srgbClr val="0070C0"/>
                  </a:solidFill>
                  <a:latin typeface="Times New Roman" panose="02020603050405020304" charset="0"/>
                  <a:cs typeface="Times New Roman" panose="02020603050405020304" charset="0"/>
                </a:rPr>
                <a:t>种方式：</a:t>
              </a:r>
              <a:endParaRPr lang="zh-CN" altLang="en-US" sz="2400" dirty="0">
                <a:solidFill>
                  <a:srgbClr val="0070C0"/>
                </a:solidFill>
                <a:latin typeface="Times New Roman" panose="02020603050405020304" charset="0"/>
                <a:cs typeface="Times New Roman" panose="02020603050405020304" charset="0"/>
              </a:endParaRPr>
            </a:p>
          </p:txBody>
        </p:sp>
      </p:grpSp>
      <p:grpSp>
        <p:nvGrpSpPr>
          <p:cNvPr id="119" name="组合 118"/>
          <p:cNvGrpSpPr/>
          <p:nvPr/>
        </p:nvGrpSpPr>
        <p:grpSpPr>
          <a:xfrm>
            <a:off x="3877965" y="2530575"/>
            <a:ext cx="7443178" cy="2586406"/>
            <a:chOff x="2184915" y="2512645"/>
            <a:chExt cx="7242060" cy="2586406"/>
          </a:xfrm>
        </p:grpSpPr>
        <p:sp>
          <p:nvSpPr>
            <p:cNvPr id="120" name="矩形 2"/>
            <p:cNvSpPr/>
            <p:nvPr/>
          </p:nvSpPr>
          <p:spPr>
            <a:xfrm>
              <a:off x="2184915" y="2512645"/>
              <a:ext cx="7242059" cy="2586406"/>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121" name="Rectangle 3"/>
            <p:cNvSpPr txBox="1">
              <a:spLocks noChangeArrowheads="1"/>
            </p:cNvSpPr>
            <p:nvPr/>
          </p:nvSpPr>
          <p:spPr>
            <a:xfrm>
              <a:off x="3009561" y="2751410"/>
              <a:ext cx="6417414" cy="195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zh-CN" altLang="en-US" sz="2300" dirty="0">
                  <a:solidFill>
                    <a:srgbClr val="FF0000"/>
                  </a:solidFill>
                  <a:latin typeface="Times New Roman" panose="02020603050405020304" charset="0"/>
                  <a:cs typeface="Times New Roman" panose="02020603050405020304" charset="0"/>
                </a:rPr>
                <a:t>（</a:t>
              </a:r>
              <a:r>
                <a:rPr lang="en-US" altLang="zh-CN" sz="2300" dirty="0">
                  <a:solidFill>
                    <a:srgbClr val="FF0000"/>
                  </a:solidFill>
                  <a:latin typeface="Times New Roman" panose="02020603050405020304" charset="0"/>
                  <a:cs typeface="Times New Roman" panose="02020603050405020304" charset="0"/>
                </a:rPr>
                <a:t>1</a:t>
              </a:r>
              <a:r>
                <a:rPr lang="zh-CN" altLang="en-US" sz="2300" dirty="0">
                  <a:solidFill>
                    <a:srgbClr val="FF0000"/>
                  </a:solidFill>
                  <a:latin typeface="Times New Roman" panose="02020603050405020304" charset="0"/>
                  <a:cs typeface="Times New Roman" panose="02020603050405020304" charset="0"/>
                </a:rPr>
                <a:t>）一个类对象是另一个类的成员。</a:t>
              </a:r>
              <a:endParaRPr lang="zh-CN" altLang="en-US" sz="2300" dirty="0">
                <a:solidFill>
                  <a:srgbClr val="FF0000"/>
                </a:solidFill>
                <a:latin typeface="Times New Roman" panose="02020603050405020304" charset="0"/>
                <a:cs typeface="Times New Roman" panose="02020603050405020304" charset="0"/>
              </a:endParaRPr>
            </a:p>
            <a:p>
              <a:pPr marL="0" indent="0">
                <a:lnSpc>
                  <a:spcPct val="100000"/>
                </a:lnSpc>
                <a:buNone/>
              </a:pPr>
              <a:r>
                <a:rPr lang="zh-CN" altLang="en-US" sz="2300" dirty="0">
                  <a:solidFill>
                    <a:srgbClr val="0070C0"/>
                  </a:solidFill>
                  <a:latin typeface="Times New Roman" panose="02020603050405020304" charset="0"/>
                  <a:cs typeface="Times New Roman" panose="02020603050405020304" charset="0"/>
                </a:rPr>
                <a:t>（</a:t>
              </a:r>
              <a:r>
                <a:rPr lang="en-US" altLang="zh-CN" sz="2300" dirty="0">
                  <a:solidFill>
                    <a:srgbClr val="0070C0"/>
                  </a:solidFill>
                  <a:latin typeface="Times New Roman" panose="02020603050405020304" charset="0"/>
                  <a:cs typeface="Times New Roman" panose="02020603050405020304" charset="0"/>
                </a:rPr>
                <a:t>2</a:t>
              </a:r>
              <a:r>
                <a:rPr lang="zh-CN" altLang="en-US" sz="2300" dirty="0">
                  <a:solidFill>
                    <a:srgbClr val="0070C0"/>
                  </a:solidFill>
                  <a:latin typeface="Times New Roman" panose="02020603050405020304" charset="0"/>
                  <a:cs typeface="Times New Roman" panose="02020603050405020304" charset="0"/>
                </a:rPr>
                <a:t>）一个类的成员函数是另一个类的友元。</a:t>
              </a:r>
              <a:endParaRPr lang="zh-CN" altLang="en-US" sz="2300" dirty="0">
                <a:solidFill>
                  <a:srgbClr val="0070C0"/>
                </a:solidFill>
                <a:latin typeface="Times New Roman" panose="02020603050405020304" charset="0"/>
                <a:cs typeface="Times New Roman" panose="02020603050405020304" charset="0"/>
              </a:endParaRPr>
            </a:p>
            <a:p>
              <a:pPr marL="0" indent="0">
                <a:lnSpc>
                  <a:spcPct val="100000"/>
                </a:lnSpc>
                <a:buNone/>
              </a:pPr>
              <a:r>
                <a:rPr lang="zh-CN" altLang="en-US" sz="2300" dirty="0">
                  <a:solidFill>
                    <a:schemeClr val="tx1">
                      <a:lumMod val="85000"/>
                      <a:lumOff val="15000"/>
                    </a:schemeClr>
                  </a:solidFill>
                  <a:latin typeface="Times New Roman" panose="02020603050405020304" charset="0"/>
                  <a:cs typeface="Times New Roman" panose="02020603050405020304" charset="0"/>
                </a:rPr>
                <a:t>（</a:t>
              </a:r>
              <a:r>
                <a:rPr lang="en-US" altLang="zh-CN" sz="2300" dirty="0">
                  <a:solidFill>
                    <a:schemeClr val="tx1">
                      <a:lumMod val="85000"/>
                      <a:lumOff val="15000"/>
                    </a:schemeClr>
                  </a:solidFill>
                  <a:latin typeface="Times New Roman" panose="02020603050405020304" charset="0"/>
                  <a:cs typeface="Times New Roman" panose="02020603050405020304" charset="0"/>
                </a:rPr>
                <a:t>3</a:t>
              </a:r>
              <a:r>
                <a:rPr lang="zh-CN" altLang="en-US" sz="2300" dirty="0">
                  <a:solidFill>
                    <a:schemeClr val="tx1">
                      <a:lumMod val="85000"/>
                      <a:lumOff val="15000"/>
                    </a:schemeClr>
                  </a:solidFill>
                  <a:latin typeface="Times New Roman" panose="02020603050405020304" charset="0"/>
                  <a:cs typeface="Times New Roman" panose="02020603050405020304" charset="0"/>
                </a:rPr>
                <a:t>）一个类定义在另一个类的说明中，即类嵌套。</a:t>
              </a:r>
              <a:endParaRPr lang="zh-CN" altLang="en-US" sz="2300" dirty="0">
                <a:solidFill>
                  <a:schemeClr val="tx1">
                    <a:lumMod val="85000"/>
                    <a:lumOff val="15000"/>
                  </a:schemeClr>
                </a:solidFill>
                <a:latin typeface="Times New Roman" panose="02020603050405020304" charset="0"/>
                <a:cs typeface="Times New Roman" panose="02020603050405020304" charset="0"/>
              </a:endParaRPr>
            </a:p>
            <a:p>
              <a:pPr marL="0" indent="0">
                <a:lnSpc>
                  <a:spcPct val="100000"/>
                </a:lnSpc>
                <a:buNone/>
              </a:pPr>
              <a:r>
                <a:rPr lang="zh-CN" altLang="en-US" sz="2300" dirty="0">
                  <a:solidFill>
                    <a:schemeClr val="tx1">
                      <a:lumMod val="85000"/>
                      <a:lumOff val="15000"/>
                    </a:schemeClr>
                  </a:solidFill>
                  <a:latin typeface="Times New Roman" panose="02020603050405020304" charset="0"/>
                  <a:cs typeface="Times New Roman" panose="02020603050405020304" charset="0"/>
                </a:rPr>
                <a:t>（</a:t>
              </a:r>
              <a:r>
                <a:rPr lang="en-US" altLang="zh-CN" sz="2300" dirty="0">
                  <a:solidFill>
                    <a:schemeClr val="tx1">
                      <a:lumMod val="85000"/>
                      <a:lumOff val="15000"/>
                    </a:schemeClr>
                  </a:solidFill>
                  <a:latin typeface="Times New Roman" panose="02020603050405020304" charset="0"/>
                  <a:cs typeface="Times New Roman" panose="02020603050405020304" charset="0"/>
                </a:rPr>
                <a:t>4</a:t>
              </a:r>
              <a:r>
                <a:rPr lang="zh-CN" altLang="en-US" sz="2300" dirty="0">
                  <a:solidFill>
                    <a:schemeClr val="tx1">
                      <a:lumMod val="85000"/>
                      <a:lumOff val="15000"/>
                    </a:schemeClr>
                  </a:solidFill>
                  <a:latin typeface="Times New Roman" panose="02020603050405020304" charset="0"/>
                  <a:cs typeface="Times New Roman" panose="02020603050405020304" charset="0"/>
                </a:rPr>
                <a:t>）一个类作为另一个类的派生类。</a:t>
              </a:r>
              <a:endParaRPr lang="zh-CN" altLang="en-US" sz="2300" dirty="0">
                <a:solidFill>
                  <a:schemeClr val="tx1">
                    <a:lumMod val="85000"/>
                    <a:lumOff val="15000"/>
                  </a:schemeClr>
                </a:solidFill>
                <a:latin typeface="Times New Roman" panose="02020603050405020304" charset="0"/>
                <a:cs typeface="Times New Roman" panose="02020603050405020304"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p:cTn id="11" dur="500" fill="hold"/>
                                        <p:tgtEl>
                                          <p:spTgt spid="51"/>
                                        </p:tgtEl>
                                        <p:attrNameLst>
                                          <p:attrName>ppt_w</p:attrName>
                                        </p:attrNameLst>
                                      </p:cBhvr>
                                      <p:tavLst>
                                        <p:tav tm="0">
                                          <p:val>
                                            <p:fltVal val="0"/>
                                          </p:val>
                                        </p:tav>
                                        <p:tav tm="100000">
                                          <p:val>
                                            <p:strVal val="#ppt_w"/>
                                          </p:val>
                                        </p:tav>
                                      </p:tavLst>
                                    </p:anim>
                                    <p:anim calcmode="lin" valueType="num">
                                      <p:cBhvr>
                                        <p:cTn id="12" dur="500" fill="hold"/>
                                        <p:tgtEl>
                                          <p:spTgt spid="51"/>
                                        </p:tgtEl>
                                        <p:attrNameLst>
                                          <p:attrName>ppt_h</p:attrName>
                                        </p:attrNameLst>
                                      </p:cBhvr>
                                      <p:tavLst>
                                        <p:tav tm="0">
                                          <p:val>
                                            <p:fltVal val="0"/>
                                          </p:val>
                                        </p:tav>
                                        <p:tav tm="100000">
                                          <p:val>
                                            <p:strVal val="#ppt_h"/>
                                          </p:val>
                                        </p:tav>
                                      </p:tavLst>
                                    </p:anim>
                                    <p:animEffect transition="in" filter="fade">
                                      <p:cBhvr>
                                        <p:cTn id="13" dur="500"/>
                                        <p:tgtEl>
                                          <p:spTgt spid="51"/>
                                        </p:tgtEl>
                                      </p:cBhvr>
                                    </p:animEffect>
                                  </p:childTnLst>
                                </p:cTn>
                              </p:par>
                            </p:childTnLst>
                          </p:cTn>
                        </p:par>
                        <p:par>
                          <p:cTn id="14" fill="hold">
                            <p:stCondLst>
                              <p:cond delay="1000"/>
                            </p:stCondLst>
                            <p:childTnLst>
                              <p:par>
                                <p:cTn id="15" presetID="22" presetClass="entr" presetSubtype="8" fill="hold" nodeType="afterEffect">
                                  <p:stCondLst>
                                    <p:cond delay="0"/>
                                  </p:stCondLst>
                                  <p:childTnLst>
                                    <p:set>
                                      <p:cBhvr>
                                        <p:cTn id="16" dur="1" fill="hold">
                                          <p:stCondLst>
                                            <p:cond delay="0"/>
                                          </p:stCondLst>
                                        </p:cTn>
                                        <p:tgtEl>
                                          <p:spTgt spid="119"/>
                                        </p:tgtEl>
                                        <p:attrNameLst>
                                          <p:attrName>style.visibility</p:attrName>
                                        </p:attrNameLst>
                                      </p:cBhvr>
                                      <p:to>
                                        <p:strVal val="visible"/>
                                      </p:to>
                                    </p:set>
                                    <p:animEffect transition="in" filter="wipe(left)">
                                      <p:cBhvr>
                                        <p:cTn id="17"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154649" y="1709362"/>
            <a:ext cx="2828018" cy="497957"/>
          </a:xfrm>
          <a:prstGeom prst="rect">
            <a:avLst/>
          </a:prstGeom>
        </p:spPr>
        <p:txBody>
          <a:bodyPr wrap="none">
            <a:spAutoFit/>
          </a:bodyPr>
          <a:lstStyle/>
          <a:p>
            <a:pPr>
              <a:lnSpc>
                <a:spcPct val="120000"/>
              </a:lnSpc>
            </a:pPr>
            <a:r>
              <a:rPr lang="en-US" altLang="zh-CN" sz="2400" dirty="0">
                <a:solidFill>
                  <a:srgbClr val="0070C0"/>
                </a:solidFill>
                <a:latin typeface="Times New Roman" panose="02020603050405020304" charset="0"/>
                <a:cs typeface="Times New Roman" panose="02020603050405020304" charset="0"/>
              </a:rPr>
              <a:t>1</a:t>
            </a:r>
            <a:r>
              <a:rPr lang="zh-CN" altLang="en-US" sz="2400" dirty="0">
                <a:solidFill>
                  <a:srgbClr val="0070C0"/>
                </a:solidFill>
                <a:latin typeface="Times New Roman" panose="02020603050405020304" charset="0"/>
                <a:cs typeface="Times New Roman" panose="02020603050405020304" charset="0"/>
              </a:rPr>
              <a:t>．对象成员的声明</a:t>
            </a:r>
            <a:endParaRPr lang="zh-CN" altLang="en-US" sz="2400" dirty="0">
              <a:solidFill>
                <a:srgbClr val="0070C0"/>
              </a:solidFill>
              <a:latin typeface="Times New Roman" panose="02020603050405020304" charset="0"/>
              <a:cs typeface="Times New Roman" panose="02020603050405020304" charset="0"/>
            </a:endParaRPr>
          </a:p>
        </p:txBody>
      </p:sp>
      <p:grpSp>
        <p:nvGrpSpPr>
          <p:cNvPr id="42" name="组合 5"/>
          <p:cNvGrpSpPr/>
          <p:nvPr/>
        </p:nvGrpSpPr>
        <p:grpSpPr>
          <a:xfrm>
            <a:off x="549001" y="555626"/>
            <a:ext cx="3565799" cy="876848"/>
            <a:chOff x="326687" y="247818"/>
            <a:chExt cx="4861582" cy="725466"/>
          </a:xfrm>
        </p:grpSpPr>
        <p:sp>
          <p:nvSpPr>
            <p:cNvPr id="44"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1" name="组合 8"/>
            <p:cNvGrpSpPr/>
            <p:nvPr/>
          </p:nvGrpSpPr>
          <p:grpSpPr>
            <a:xfrm>
              <a:off x="326687" y="247818"/>
              <a:ext cx="4861582" cy="725466"/>
              <a:chOff x="326687" y="247818"/>
              <a:chExt cx="4861582" cy="725466"/>
            </a:xfrm>
          </p:grpSpPr>
          <p:grpSp>
            <p:nvGrpSpPr>
              <p:cNvPr id="52" name="组合 9"/>
              <p:cNvGrpSpPr/>
              <p:nvPr/>
            </p:nvGrpSpPr>
            <p:grpSpPr>
              <a:xfrm>
                <a:off x="349799" y="247818"/>
                <a:ext cx="4791980" cy="261575"/>
                <a:chOff x="349799" y="247818"/>
                <a:chExt cx="4791980" cy="261575"/>
              </a:xfrm>
            </p:grpSpPr>
            <p:cxnSp>
              <p:nvCxnSpPr>
                <p:cNvPr id="92"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97"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3" name="组合 10"/>
              <p:cNvGrpSpPr/>
              <p:nvPr/>
            </p:nvGrpSpPr>
            <p:grpSpPr>
              <a:xfrm>
                <a:off x="349799" y="711709"/>
                <a:ext cx="4815092" cy="261575"/>
                <a:chOff x="358852" y="925118"/>
                <a:chExt cx="4815092" cy="261575"/>
              </a:xfrm>
            </p:grpSpPr>
            <p:cxnSp>
              <p:nvCxnSpPr>
                <p:cNvPr id="85"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0"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1"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4" name="组合 11"/>
              <p:cNvGrpSpPr/>
              <p:nvPr/>
            </p:nvGrpSpPr>
            <p:grpSpPr>
              <a:xfrm>
                <a:off x="5138963" y="489126"/>
                <a:ext cx="49306" cy="329693"/>
                <a:chOff x="5138963" y="489126"/>
                <a:chExt cx="49306" cy="329693"/>
              </a:xfrm>
            </p:grpSpPr>
            <p:sp>
              <p:nvSpPr>
                <p:cNvPr id="83"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12"/>
              <p:cNvGrpSpPr/>
              <p:nvPr/>
            </p:nvGrpSpPr>
            <p:grpSpPr>
              <a:xfrm>
                <a:off x="326687" y="399838"/>
                <a:ext cx="49306" cy="329693"/>
                <a:chOff x="5138963" y="489126"/>
                <a:chExt cx="49306" cy="329693"/>
              </a:xfrm>
            </p:grpSpPr>
            <p:sp>
              <p:nvSpPr>
                <p:cNvPr id="56"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98" name="剪去对角的矩形 6"/>
          <p:cNvSpPr/>
          <p:nvPr/>
        </p:nvSpPr>
        <p:spPr>
          <a:xfrm>
            <a:off x="1348475" y="2417770"/>
            <a:ext cx="9458861" cy="3852401"/>
          </a:xfrm>
          <a:prstGeom prst="snip2DiagRect">
            <a:avLst>
              <a:gd name="adj1" fmla="val 15804"/>
              <a:gd name="adj2" fmla="val 16667"/>
            </a:avLst>
          </a:pr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66"/>
          <p:cNvSpPr/>
          <p:nvPr/>
        </p:nvSpPr>
        <p:spPr>
          <a:xfrm>
            <a:off x="1866357" y="2622628"/>
            <a:ext cx="8423096" cy="4081117"/>
          </a:xfrm>
          <a:prstGeom prst="rect">
            <a:avLst/>
          </a:prstGeom>
        </p:spPr>
        <p:txBody>
          <a:bodyPr wrap="square">
            <a:spAutoFit/>
          </a:bodyPr>
          <a:lstStyle/>
          <a:p>
            <a:pPr algn="just">
              <a:lnSpc>
                <a:spcPct val="130000"/>
              </a:lnSpc>
            </a:pPr>
            <a:r>
              <a:rPr lang="zh-CN" altLang="en-US" sz="2400" dirty="0">
                <a:latin typeface="Times New Roman" panose="02020603050405020304" charset="0"/>
                <a:cs typeface="Times New Roman" panose="02020603050405020304" charset="0"/>
              </a:rPr>
              <a:t>自定义类的数据成员可以是另一个类的对象，例如类</a:t>
            </a:r>
            <a:r>
              <a:rPr lang="en-US" altLang="zh-CN" sz="2400" dirty="0">
                <a:latin typeface="Times New Roman" panose="02020603050405020304" charset="0"/>
                <a:cs typeface="Times New Roman" panose="02020603050405020304" charset="0"/>
              </a:rPr>
              <a:t>B</a:t>
            </a:r>
            <a:r>
              <a:rPr lang="zh-CN" altLang="en-US" sz="2400" dirty="0">
                <a:latin typeface="Times New Roman" panose="02020603050405020304" charset="0"/>
                <a:cs typeface="Times New Roman" panose="02020603050405020304" charset="0"/>
              </a:rPr>
              <a:t>的对象是类</a:t>
            </a:r>
            <a:r>
              <a:rPr lang="en-US" altLang="zh-CN" sz="2400" dirty="0">
                <a:latin typeface="Times New Roman" panose="02020603050405020304" charset="0"/>
                <a:cs typeface="Times New Roman" panose="02020603050405020304" charset="0"/>
              </a:rPr>
              <a:t>A</a:t>
            </a:r>
            <a:r>
              <a:rPr lang="zh-CN" altLang="en-US" sz="2400" dirty="0">
                <a:latin typeface="Times New Roman" panose="02020603050405020304" charset="0"/>
                <a:cs typeface="Times New Roman" panose="02020603050405020304" charset="0"/>
              </a:rPr>
              <a:t>的一个成员，则该成员就称为类</a:t>
            </a:r>
            <a:r>
              <a:rPr lang="en-US" altLang="zh-CN" sz="2400" dirty="0">
                <a:latin typeface="Times New Roman" panose="02020603050405020304" charset="0"/>
                <a:cs typeface="Times New Roman" panose="02020603050405020304" charset="0"/>
              </a:rPr>
              <a:t>A</a:t>
            </a:r>
            <a:r>
              <a:rPr lang="zh-CN" altLang="en-US" sz="2400" dirty="0">
                <a:latin typeface="Times New Roman" panose="02020603050405020304" charset="0"/>
                <a:cs typeface="Times New Roman" panose="02020603050405020304" charset="0"/>
              </a:rPr>
              <a:t>的对象成员，这就意味着一个</a:t>
            </a:r>
            <a:r>
              <a:rPr lang="en-US" altLang="zh-CN" sz="2400" dirty="0">
                <a:latin typeface="Times New Roman" panose="02020603050405020304" charset="0"/>
                <a:cs typeface="Times New Roman" panose="02020603050405020304" charset="0"/>
              </a:rPr>
              <a:t>A</a:t>
            </a:r>
            <a:r>
              <a:rPr lang="zh-CN" altLang="en-US" sz="2400" dirty="0">
                <a:latin typeface="Times New Roman" panose="02020603050405020304" charset="0"/>
                <a:cs typeface="Times New Roman" panose="02020603050405020304" charset="0"/>
              </a:rPr>
              <a:t>类的“大对象”包含着一个</a:t>
            </a:r>
            <a:r>
              <a:rPr lang="en-US" altLang="zh-CN" sz="2400" dirty="0">
                <a:latin typeface="Times New Roman" panose="02020603050405020304" charset="0"/>
                <a:cs typeface="Times New Roman" panose="02020603050405020304" charset="0"/>
              </a:rPr>
              <a:t>B</a:t>
            </a:r>
            <a:r>
              <a:rPr lang="zh-CN" altLang="en-US" sz="2400" dirty="0">
                <a:latin typeface="Times New Roman" panose="02020603050405020304" charset="0"/>
                <a:cs typeface="Times New Roman" panose="02020603050405020304" charset="0"/>
              </a:rPr>
              <a:t>类的“小对象”，也就是说，类</a:t>
            </a:r>
            <a:r>
              <a:rPr lang="en-US" altLang="zh-CN" sz="2400" dirty="0">
                <a:latin typeface="Times New Roman" panose="02020603050405020304" charset="0"/>
                <a:cs typeface="Times New Roman" panose="02020603050405020304" charset="0"/>
              </a:rPr>
              <a:t>B</a:t>
            </a:r>
            <a:r>
              <a:rPr lang="zh-CN" altLang="en-US" sz="2400" dirty="0">
                <a:latin typeface="Times New Roman" panose="02020603050405020304" charset="0"/>
                <a:cs typeface="Times New Roman" panose="02020603050405020304" charset="0"/>
              </a:rPr>
              <a:t>对象属于类</a:t>
            </a:r>
            <a:r>
              <a:rPr lang="en-US" altLang="zh-CN" sz="2400" dirty="0">
                <a:latin typeface="Times New Roman" panose="02020603050405020304" charset="0"/>
                <a:cs typeface="Times New Roman" panose="02020603050405020304" charset="0"/>
              </a:rPr>
              <a:t>A</a:t>
            </a:r>
            <a:r>
              <a:rPr lang="zh-CN" altLang="en-US" sz="2400" dirty="0">
                <a:latin typeface="Times New Roman" panose="02020603050405020304" charset="0"/>
                <a:cs typeface="Times New Roman" panose="02020603050405020304" charset="0"/>
              </a:rPr>
              <a:t>对象。这就是类之间的聚合或组合关系。</a:t>
            </a:r>
            <a:endParaRPr lang="en-US" altLang="zh-CN" sz="2400" dirty="0">
              <a:latin typeface="Times New Roman" panose="02020603050405020304" charset="0"/>
              <a:cs typeface="Times New Roman" panose="02020603050405020304" charset="0"/>
            </a:endParaRPr>
          </a:p>
          <a:p>
            <a:pPr>
              <a:lnSpc>
                <a:spcPct val="150000"/>
              </a:lnSpc>
            </a:pPr>
            <a:r>
              <a:rPr lang="zh-CN" altLang="en-US" sz="2400" dirty="0">
                <a:latin typeface="Times New Roman" panose="02020603050405020304" charset="0"/>
                <a:cs typeface="Times New Roman" panose="02020603050405020304" charset="0"/>
              </a:rPr>
              <a:t>对象成员的声明与其他成员相同，其语法格式：</a:t>
            </a:r>
            <a:endParaRPr lang="en-US" altLang="zh-CN" sz="2400" dirty="0">
              <a:latin typeface="Times New Roman" panose="02020603050405020304" charset="0"/>
              <a:cs typeface="Times New Roman" panose="02020603050405020304" charset="0"/>
            </a:endParaRPr>
          </a:p>
          <a:p>
            <a:pPr>
              <a:lnSpc>
                <a:spcPct val="150000"/>
              </a:lnSpc>
            </a:pPr>
            <a:r>
              <a:rPr lang="en-US" altLang="zh-CN" sz="2400" dirty="0">
                <a:solidFill>
                  <a:schemeClr val="tx1">
                    <a:lumMod val="75000"/>
                    <a:lumOff val="25000"/>
                  </a:schemeClr>
                </a:solidFill>
                <a:latin typeface="Times New Roman" panose="02020603050405020304" charset="0"/>
                <a:cs typeface="Times New Roman" panose="02020603050405020304" charset="0"/>
              </a:rPr>
              <a:t>	</a:t>
            </a:r>
            <a:r>
              <a:rPr lang="zh-CN" altLang="en-US" sz="2400" dirty="0">
                <a:solidFill>
                  <a:srgbClr val="0070C0"/>
                </a:solidFill>
                <a:latin typeface="Times New Roman" panose="02020603050405020304" charset="0"/>
                <a:cs typeface="Times New Roman" panose="02020603050405020304" charset="0"/>
              </a:rPr>
              <a:t>类名 </a:t>
            </a:r>
            <a:r>
              <a:rPr lang="en-US" altLang="zh-CN" sz="2400" dirty="0">
                <a:solidFill>
                  <a:srgbClr val="0070C0"/>
                </a:solidFill>
                <a:latin typeface="Times New Roman" panose="02020603050405020304" charset="0"/>
                <a:cs typeface="Times New Roman" panose="02020603050405020304" charset="0"/>
              </a:rPr>
              <a:t>&lt;</a:t>
            </a:r>
            <a:r>
              <a:rPr lang="zh-CN" altLang="en-US" sz="2400" dirty="0">
                <a:solidFill>
                  <a:srgbClr val="0070C0"/>
                </a:solidFill>
                <a:latin typeface="Times New Roman" panose="02020603050405020304" charset="0"/>
                <a:cs typeface="Times New Roman" panose="02020603050405020304" charset="0"/>
              </a:rPr>
              <a:t>对象成员名表</a:t>
            </a:r>
            <a:r>
              <a:rPr lang="en-US" altLang="zh-CN" sz="2400" dirty="0">
                <a:solidFill>
                  <a:srgbClr val="0070C0"/>
                </a:solidFill>
                <a:latin typeface="Times New Roman" panose="02020603050405020304" charset="0"/>
                <a:cs typeface="Times New Roman" panose="02020603050405020304" charset="0"/>
              </a:rPr>
              <a:t>&gt;</a:t>
            </a:r>
            <a:endParaRPr lang="en-US" altLang="zh-CN" sz="2400" dirty="0">
              <a:solidFill>
                <a:srgbClr val="0070C0"/>
              </a:solidFill>
              <a:latin typeface="Times New Roman" panose="02020603050405020304" charset="0"/>
              <a:cs typeface="Times New Roman" panose="02020603050405020304" charset="0"/>
            </a:endParaRPr>
          </a:p>
          <a:p>
            <a:pPr algn="just">
              <a:lnSpc>
                <a:spcPct val="130000"/>
              </a:lnSpc>
            </a:pPr>
            <a:endParaRPr lang="zh-CN" altLang="en-US" sz="2400" dirty="0">
              <a:solidFill>
                <a:schemeClr val="tx1">
                  <a:lumMod val="75000"/>
                  <a:lumOff val="25000"/>
                </a:schemeClr>
              </a:solidFill>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wipe(left)">
                                      <p:cBhvr>
                                        <p:cTn id="7" dur="500"/>
                                        <p:tgtEl>
                                          <p:spTgt spid="4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98"/>
                                        </p:tgtEl>
                                        <p:attrNameLst>
                                          <p:attrName>style.visibility</p:attrName>
                                        </p:attrNameLst>
                                      </p:cBhvr>
                                      <p:to>
                                        <p:strVal val="visible"/>
                                      </p:to>
                                    </p:set>
                                    <p:anim calcmode="lin" valueType="num">
                                      <p:cBhvr>
                                        <p:cTn id="15" dur="500" fill="hold"/>
                                        <p:tgtEl>
                                          <p:spTgt spid="98"/>
                                        </p:tgtEl>
                                        <p:attrNameLst>
                                          <p:attrName>ppt_w</p:attrName>
                                        </p:attrNameLst>
                                      </p:cBhvr>
                                      <p:tavLst>
                                        <p:tav tm="0">
                                          <p:val>
                                            <p:fltVal val="0"/>
                                          </p:val>
                                        </p:tav>
                                        <p:tav tm="100000">
                                          <p:val>
                                            <p:strVal val="#ppt_w"/>
                                          </p:val>
                                        </p:tav>
                                      </p:tavLst>
                                    </p:anim>
                                    <p:anim calcmode="lin" valueType="num">
                                      <p:cBhvr>
                                        <p:cTn id="16" dur="500" fill="hold"/>
                                        <p:tgtEl>
                                          <p:spTgt spid="98"/>
                                        </p:tgtEl>
                                        <p:attrNameLst>
                                          <p:attrName>ppt_h</p:attrName>
                                        </p:attrNameLst>
                                      </p:cBhvr>
                                      <p:tavLst>
                                        <p:tav tm="0">
                                          <p:val>
                                            <p:fltVal val="0"/>
                                          </p:val>
                                        </p:tav>
                                        <p:tav tm="100000">
                                          <p:val>
                                            <p:strVal val="#ppt_h"/>
                                          </p:val>
                                        </p:tav>
                                      </p:tavLst>
                                    </p:anim>
                                    <p:animEffect transition="in" filter="fade">
                                      <p:cBhvr>
                                        <p:cTn id="17" dur="500"/>
                                        <p:tgtEl>
                                          <p:spTgt spid="98"/>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98" grpId="0" animBg="1"/>
      <p:bldP spid="30"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4285996" y="1543504"/>
            <a:ext cx="6237295"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r>
              <a:rPr lang="en-US" altLang="zh-CN" sz="2400" dirty="0" err="1">
                <a:latin typeface="Times New Roman" panose="02020603050405020304" charset="0"/>
                <a:cs typeface="Times New Roman" panose="02020603050405020304" charset="0"/>
              </a:rPr>
              <a:t>DefineClass.h</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声明点类</a:t>
            </a:r>
            <a:endParaRPr lang="zh-CN" altLang="en-US"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class Point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public:</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Point(double </a:t>
            </a:r>
            <a:r>
              <a:rPr lang="en-US" altLang="zh-CN" sz="2400" dirty="0" err="1">
                <a:latin typeface="Times New Roman" panose="02020603050405020304" charset="0"/>
                <a:cs typeface="Times New Roman" panose="02020603050405020304" charset="0"/>
              </a:rPr>
              <a:t>a,double</a:t>
            </a:r>
            <a:r>
              <a:rPr lang="en-US" altLang="zh-CN" sz="2400" dirty="0">
                <a:latin typeface="Times New Roman" panose="02020603050405020304" charset="0"/>
                <a:cs typeface="Times New Roman" panose="02020603050405020304" charset="0"/>
              </a:rPr>
              <a:t> b);   //</a:t>
            </a:r>
            <a:r>
              <a:rPr lang="zh-CN" altLang="en-US" sz="2400" dirty="0">
                <a:latin typeface="Times New Roman" panose="02020603050405020304" charset="0"/>
                <a:cs typeface="Times New Roman" panose="02020603050405020304" charset="0"/>
              </a:rPr>
              <a:t>构造函数</a:t>
            </a:r>
            <a:endParaRPr lang="zh-CN" altLang="en-US"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zh-CN" altLang="en-US" sz="2400" dirty="0">
                <a:latin typeface="Times New Roman" panose="02020603050405020304" charset="0"/>
                <a:cs typeface="Times New Roman" panose="02020603050405020304" charset="0"/>
              </a:rPr>
              <a:t>	</a:t>
            </a:r>
            <a:r>
              <a:rPr lang="en-US" altLang="zh-CN" sz="2400" dirty="0">
                <a:latin typeface="Times New Roman" panose="02020603050405020304" charset="0"/>
                <a:cs typeface="Times New Roman" panose="02020603050405020304" charset="0"/>
              </a:rPr>
              <a:t>double </a:t>
            </a:r>
            <a:r>
              <a:rPr lang="en-US" altLang="zh-CN" sz="2400" dirty="0" err="1">
                <a:latin typeface="Times New Roman" panose="02020603050405020304" charset="0"/>
                <a:cs typeface="Times New Roman" panose="02020603050405020304" charset="0"/>
              </a:rPr>
              <a:t>GetX</a:t>
            </a: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double </a:t>
            </a:r>
            <a:r>
              <a:rPr lang="en-US" altLang="zh-CN" sz="2400" dirty="0" err="1">
                <a:latin typeface="Times New Roman" panose="02020603050405020304" charset="0"/>
                <a:cs typeface="Times New Roman" panose="02020603050405020304" charset="0"/>
              </a:rPr>
              <a:t>GetY</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private:</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double </a:t>
            </a:r>
            <a:r>
              <a:rPr lang="en-US" altLang="zh-CN" sz="2400" dirty="0" err="1">
                <a:latin typeface="Times New Roman" panose="02020603050405020304" charset="0"/>
                <a:cs typeface="Times New Roman" panose="02020603050405020304" charset="0"/>
              </a:rPr>
              <a:t>m_x,m_y</a:t>
            </a: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76" name="组合 67"/>
          <p:cNvGrpSpPr/>
          <p:nvPr/>
        </p:nvGrpSpPr>
        <p:grpSpPr>
          <a:xfrm>
            <a:off x="850295" y="2170942"/>
            <a:ext cx="2946062" cy="2749944"/>
            <a:chOff x="1384153" y="2768607"/>
            <a:chExt cx="2026981" cy="2026984"/>
          </a:xfrm>
        </p:grpSpPr>
        <p:sp>
          <p:nvSpPr>
            <p:cNvPr id="77" name="椭圆 68"/>
            <p:cNvSpPr/>
            <p:nvPr/>
          </p:nvSpPr>
          <p:spPr>
            <a:xfrm rot="16200000">
              <a:off x="1384152" y="2768608"/>
              <a:ext cx="2026984" cy="202698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矩形 69"/>
            <p:cNvSpPr/>
            <p:nvPr/>
          </p:nvSpPr>
          <p:spPr>
            <a:xfrm>
              <a:off x="1575735" y="3267395"/>
              <a:ext cx="1772329" cy="1156997"/>
            </a:xfrm>
            <a:prstGeom prst="rect">
              <a:avLst/>
            </a:prstGeom>
          </p:spPr>
          <p:txBody>
            <a:bodyPr wrap="square">
              <a:spAutoFit/>
            </a:bodyPr>
            <a:lstStyle/>
            <a:p>
              <a:pPr algn="just">
                <a:spcBef>
                  <a:spcPts val="600"/>
                </a:spcBef>
                <a:buClr>
                  <a:srgbClr val="7030A0"/>
                </a:buClr>
              </a:pP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Circle</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类中表示圆心的数据成员</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m_center</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是</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Point</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类的对象。</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79" name="组合 70"/>
          <p:cNvGrpSpPr/>
          <p:nvPr/>
        </p:nvGrpSpPr>
        <p:grpSpPr>
          <a:xfrm>
            <a:off x="556612" y="1978917"/>
            <a:ext cx="969240" cy="942437"/>
            <a:chOff x="777424" y="1659420"/>
            <a:chExt cx="779195" cy="779196"/>
          </a:xfrm>
        </p:grpSpPr>
        <p:grpSp>
          <p:nvGrpSpPr>
            <p:cNvPr id="80" name="组合 71"/>
            <p:cNvGrpSpPr/>
            <p:nvPr/>
          </p:nvGrpSpPr>
          <p:grpSpPr>
            <a:xfrm>
              <a:off x="777424" y="1659420"/>
              <a:ext cx="779195" cy="779196"/>
              <a:chOff x="2124362" y="2491950"/>
              <a:chExt cx="779195" cy="779196"/>
            </a:xfrm>
          </p:grpSpPr>
          <p:sp>
            <p:nvSpPr>
              <p:cNvPr id="82" name="椭圆 73"/>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3" name="组合 74"/>
              <p:cNvGrpSpPr/>
              <p:nvPr/>
            </p:nvGrpSpPr>
            <p:grpSpPr>
              <a:xfrm>
                <a:off x="2167109" y="2534697"/>
                <a:ext cx="693703" cy="693701"/>
                <a:chOff x="1187907" y="1083137"/>
                <a:chExt cx="850422" cy="850420"/>
              </a:xfrm>
            </p:grpSpPr>
            <p:sp>
              <p:nvSpPr>
                <p:cNvPr id="87" name="弧形 78"/>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8" name="弧形 79"/>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4" name="组合 75"/>
              <p:cNvGrpSpPr/>
              <p:nvPr/>
            </p:nvGrpSpPr>
            <p:grpSpPr>
              <a:xfrm>
                <a:off x="2167109" y="2534697"/>
                <a:ext cx="693703" cy="693701"/>
                <a:chOff x="1187907" y="1083137"/>
                <a:chExt cx="850422" cy="850420"/>
              </a:xfrm>
            </p:grpSpPr>
            <p:sp>
              <p:nvSpPr>
                <p:cNvPr id="85" name="弧形 76"/>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6" name="弧形 77"/>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81" name="矩形 72"/>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例1</a:t>
              </a:r>
              <a:endParaRPr lang="zh-CN" altLang="en-US" sz="2400" dirty="0">
                <a:solidFill>
                  <a:srgbClr val="0070C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6"/>
                                        </p:tgtEl>
                                        <p:attrNameLst>
                                          <p:attrName>style.visibility</p:attrName>
                                        </p:attrNameLst>
                                      </p:cBhvr>
                                      <p:to>
                                        <p:strVal val="visible"/>
                                      </p:to>
                                    </p:set>
                                    <p:anim calcmode="lin" valueType="num">
                                      <p:cBhvr>
                                        <p:cTn id="11" dur="500" fill="hold"/>
                                        <p:tgtEl>
                                          <p:spTgt spid="76"/>
                                        </p:tgtEl>
                                        <p:attrNameLst>
                                          <p:attrName>ppt_w</p:attrName>
                                        </p:attrNameLst>
                                      </p:cBhvr>
                                      <p:tavLst>
                                        <p:tav tm="0">
                                          <p:val>
                                            <p:fltVal val="0"/>
                                          </p:val>
                                        </p:tav>
                                        <p:tav tm="100000">
                                          <p:val>
                                            <p:strVal val="#ppt_w"/>
                                          </p:val>
                                        </p:tav>
                                      </p:tavLst>
                                    </p:anim>
                                    <p:anim calcmode="lin" valueType="num">
                                      <p:cBhvr>
                                        <p:cTn id="12" dur="500" fill="hold"/>
                                        <p:tgtEl>
                                          <p:spTgt spid="76"/>
                                        </p:tgtEl>
                                        <p:attrNameLst>
                                          <p:attrName>ppt_h</p:attrName>
                                        </p:attrNameLst>
                                      </p:cBhvr>
                                      <p:tavLst>
                                        <p:tav tm="0">
                                          <p:val>
                                            <p:fltVal val="0"/>
                                          </p:val>
                                        </p:tav>
                                        <p:tav tm="100000">
                                          <p:val>
                                            <p:strVal val="#ppt_h"/>
                                          </p:val>
                                        </p:tav>
                                      </p:tavLst>
                                    </p:anim>
                                    <p:animEffect transition="in" filter="fade">
                                      <p:cBhvr>
                                        <p:cTn id="13" dur="500"/>
                                        <p:tgtEl>
                                          <p:spTgt spid="76"/>
                                        </p:tgtEl>
                                      </p:cBhvr>
                                    </p:animEffect>
                                  </p:childTnLst>
                                </p:cTn>
                              </p:par>
                              <p:par>
                                <p:cTn id="14" presetID="23" presetClass="entr" presetSubtype="288" fill="hold" nodeType="withEffect">
                                  <p:stCondLst>
                                    <p:cond delay="0"/>
                                  </p:stCondLst>
                                  <p:childTnLst>
                                    <p:set>
                                      <p:cBhvr>
                                        <p:cTn id="15" dur="1" fill="hold">
                                          <p:stCondLst>
                                            <p:cond delay="0"/>
                                          </p:stCondLst>
                                        </p:cTn>
                                        <p:tgtEl>
                                          <p:spTgt spid="79"/>
                                        </p:tgtEl>
                                        <p:attrNameLst>
                                          <p:attrName>style.visibility</p:attrName>
                                        </p:attrNameLst>
                                      </p:cBhvr>
                                      <p:to>
                                        <p:strVal val="visible"/>
                                      </p:to>
                                    </p:set>
                                    <p:anim calcmode="lin" valueType="num">
                                      <p:cBhvr>
                                        <p:cTn id="16" dur="500" fill="hold"/>
                                        <p:tgtEl>
                                          <p:spTgt spid="79"/>
                                        </p:tgtEl>
                                        <p:attrNameLst>
                                          <p:attrName>ppt_w</p:attrName>
                                        </p:attrNameLst>
                                      </p:cBhvr>
                                      <p:tavLst>
                                        <p:tav tm="0">
                                          <p:val>
                                            <p:strVal val="4/3*#ppt_w"/>
                                          </p:val>
                                        </p:tav>
                                        <p:tav tm="100000">
                                          <p:val>
                                            <p:strVal val="#ppt_w"/>
                                          </p:val>
                                        </p:tav>
                                      </p:tavLst>
                                    </p:anim>
                                    <p:anim calcmode="lin" valueType="num">
                                      <p:cBhvr>
                                        <p:cTn id="17" dur="500" fill="hold"/>
                                        <p:tgtEl>
                                          <p:spTgt spid="79"/>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22" presetClass="entr" presetSubtype="1" fill="hold" grpId="0"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wipe(up)">
                                      <p:cBhvr>
                                        <p:cTn id="2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3575850" y="1865598"/>
            <a:ext cx="5935027"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声明圆类</a:t>
            </a:r>
            <a:endParaRPr lang="zh-CN" altLang="en-US"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class Circle</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public:</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Circle(double </a:t>
            </a:r>
            <a:r>
              <a:rPr lang="en-US" altLang="zh-CN" sz="2400" dirty="0" err="1">
                <a:latin typeface="Times New Roman" panose="02020603050405020304" charset="0"/>
                <a:cs typeface="Times New Roman" panose="02020603050405020304" charset="0"/>
              </a:rPr>
              <a:t>cx,double</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cy,double</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cr</a:t>
            </a: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void </a:t>
            </a:r>
            <a:r>
              <a:rPr lang="en-US" altLang="zh-CN" sz="2400" dirty="0" err="1">
                <a:latin typeface="Times New Roman" panose="02020603050405020304" charset="0"/>
                <a:cs typeface="Times New Roman" panose="02020603050405020304" charset="0"/>
              </a:rPr>
              <a:t>DisplayCircleInfo</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private:</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solidFill>
                  <a:schemeClr val="tx2"/>
                </a:solidFill>
                <a:latin typeface="Times New Roman" panose="02020603050405020304" charset="0"/>
                <a:cs typeface="Times New Roman" panose="02020603050405020304" charset="0"/>
              </a:rPr>
              <a:t>	</a:t>
            </a:r>
            <a:r>
              <a:rPr lang="en-US" altLang="zh-CN" sz="2400" dirty="0">
                <a:solidFill>
                  <a:srgbClr val="FF0000"/>
                </a:solidFill>
                <a:latin typeface="Times New Roman" panose="02020603050405020304" charset="0"/>
                <a:cs typeface="Times New Roman" panose="02020603050405020304" charset="0"/>
              </a:rPr>
              <a:t>Point </a:t>
            </a:r>
            <a:r>
              <a:rPr lang="en-US" altLang="zh-CN" sz="2400" dirty="0" err="1">
                <a:solidFill>
                  <a:srgbClr val="FF0000"/>
                </a:solidFill>
                <a:latin typeface="Times New Roman" panose="02020603050405020304" charset="0"/>
                <a:cs typeface="Times New Roman" panose="02020603050405020304" charset="0"/>
              </a:rPr>
              <a:t>m_center</a:t>
            </a:r>
            <a:r>
              <a:rPr lang="en-US" altLang="zh-CN" sz="2400" dirty="0">
                <a:solidFill>
                  <a:srgbClr val="FF0000"/>
                </a:solidFill>
                <a:latin typeface="Times New Roman" panose="02020603050405020304" charset="0"/>
                <a:cs typeface="Times New Roman" panose="02020603050405020304" charset="0"/>
              </a:rPr>
              <a:t>;		//</a:t>
            </a:r>
            <a:r>
              <a:rPr lang="zh-CN" altLang="en-US" sz="2400" dirty="0">
                <a:solidFill>
                  <a:srgbClr val="FF0000"/>
                </a:solidFill>
                <a:latin typeface="Times New Roman" panose="02020603050405020304" charset="0"/>
                <a:cs typeface="Times New Roman" panose="02020603050405020304" charset="0"/>
              </a:rPr>
              <a:t>对象成员</a:t>
            </a:r>
            <a:endParaRPr lang="zh-CN" altLang="en-US" sz="2400" dirty="0">
              <a:solidFill>
                <a:srgbClr val="FF0000"/>
              </a:solidFill>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zh-CN" altLang="en-US" sz="2400" dirty="0">
                <a:solidFill>
                  <a:schemeClr val="tx2"/>
                </a:solidFill>
                <a:latin typeface="Times New Roman" panose="02020603050405020304" charset="0"/>
                <a:cs typeface="Times New Roman" panose="02020603050405020304" charset="0"/>
              </a:rPr>
              <a:t>	</a:t>
            </a:r>
            <a:r>
              <a:rPr lang="en-US" altLang="zh-CN" sz="2400" dirty="0">
                <a:latin typeface="Times New Roman" panose="02020603050405020304" charset="0"/>
                <a:cs typeface="Times New Roman" panose="02020603050405020304" charset="0"/>
              </a:rPr>
              <a:t>double </a:t>
            </a:r>
            <a:r>
              <a:rPr lang="en-US" altLang="zh-CN" sz="2400" dirty="0" err="1">
                <a:latin typeface="Times New Roman" panose="02020603050405020304" charset="0"/>
                <a:cs typeface="Times New Roman" panose="02020603050405020304" charset="0"/>
              </a:rPr>
              <a:t>m_radius</a:t>
            </a:r>
            <a:r>
              <a:rPr lang="en-US" altLang="zh-CN" sz="2400" dirty="0">
                <a:latin typeface="Times New Roman" panose="02020603050405020304" charset="0"/>
                <a:cs typeface="Times New Roman" panose="02020603050405020304" charset="0"/>
              </a:rPr>
              <a:t>;		//</a:t>
            </a:r>
            <a:r>
              <a:rPr lang="zh-CN" altLang="en-US" sz="2400">
                <a:latin typeface="Times New Roman" panose="02020603050405020304" charset="0"/>
                <a:cs typeface="Times New Roman" panose="02020603050405020304" charset="0"/>
              </a:rPr>
              <a:t>非对</a:t>
            </a:r>
            <a:r>
              <a:rPr lang="zh-CN" altLang="en-US" sz="2400" dirty="0">
                <a:latin typeface="Times New Roman" panose="02020603050405020304" charset="0"/>
                <a:cs typeface="Times New Roman" panose="02020603050405020304" charset="0"/>
              </a:rPr>
              <a:t>象成员</a:t>
            </a:r>
            <a:endParaRPr lang="zh-CN" altLang="en-US"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546416" y="1630985"/>
            <a:ext cx="3135795" cy="497957"/>
          </a:xfrm>
          <a:prstGeom prst="rect">
            <a:avLst/>
          </a:prstGeom>
        </p:spPr>
        <p:txBody>
          <a:bodyPr wrap="none">
            <a:spAutoFit/>
          </a:bodyPr>
          <a:lstStyle/>
          <a:p>
            <a:pPr>
              <a:lnSpc>
                <a:spcPct val="120000"/>
              </a:lnSpc>
            </a:pPr>
            <a:r>
              <a:rPr lang="en-US" altLang="zh-CN" sz="2400" dirty="0">
                <a:solidFill>
                  <a:srgbClr val="0070C0"/>
                </a:solidFill>
                <a:latin typeface="Times New Roman" panose="02020603050405020304" charset="0"/>
                <a:cs typeface="Times New Roman" panose="02020603050405020304" charset="0"/>
              </a:rPr>
              <a:t>2</a:t>
            </a:r>
            <a:r>
              <a:rPr lang="zh-CN" altLang="en-US" sz="2400" dirty="0">
                <a:solidFill>
                  <a:srgbClr val="0070C0"/>
                </a:solidFill>
                <a:latin typeface="Times New Roman" panose="02020603050405020304" charset="0"/>
                <a:cs typeface="Times New Roman" panose="02020603050405020304" charset="0"/>
              </a:rPr>
              <a:t>．对象成员的初始化</a:t>
            </a:r>
            <a:endParaRPr lang="zh-CN" altLang="en-US" sz="2400" dirty="0">
              <a:solidFill>
                <a:srgbClr val="0070C0"/>
              </a:solidFill>
              <a:latin typeface="Times New Roman" panose="02020603050405020304" charset="0"/>
              <a:cs typeface="Times New Roman" panose="02020603050405020304" charset="0"/>
            </a:endParaRPr>
          </a:p>
        </p:txBody>
      </p:sp>
      <p:sp>
        <p:nvSpPr>
          <p:cNvPr id="55" name="Rectangle 3"/>
          <p:cNvSpPr txBox="1">
            <a:spLocks noChangeArrowheads="1"/>
          </p:cNvSpPr>
          <p:nvPr/>
        </p:nvSpPr>
        <p:spPr>
          <a:xfrm>
            <a:off x="1969209" y="2623522"/>
            <a:ext cx="8095978" cy="33157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50000"/>
              </a:lnSpc>
              <a:buNone/>
            </a:pPr>
            <a:r>
              <a:rPr lang="zh-CN" altLang="en-US" sz="2200" dirty="0">
                <a:latin typeface="Times New Roman" panose="02020603050405020304" charset="0"/>
                <a:cs typeface="Times New Roman" panose="02020603050405020304" charset="0"/>
              </a:rPr>
              <a:t>一个对象数据成员的初始化是</a:t>
            </a:r>
            <a:r>
              <a:rPr lang="zh-CN" altLang="en-US" sz="2200" dirty="0">
                <a:solidFill>
                  <a:srgbClr val="FF0000"/>
                </a:solidFill>
                <a:latin typeface="Times New Roman" panose="02020603050405020304" charset="0"/>
                <a:cs typeface="Times New Roman" panose="02020603050405020304" charset="0"/>
              </a:rPr>
              <a:t>通过调用构造函数</a:t>
            </a:r>
            <a:r>
              <a:rPr lang="zh-CN" altLang="en-US" sz="2200" dirty="0">
                <a:latin typeface="Times New Roman" panose="02020603050405020304" charset="0"/>
                <a:cs typeface="Times New Roman" panose="02020603050405020304" charset="0"/>
              </a:rPr>
              <a:t>来完成的，即一个对象成员的初始化是“大对象”被创建时一同被创建的。在定义“大对象”所在类的构造函数时，需要在函数体外通过成员初始化列表将参数传递到对象成员的构造函数中。</a:t>
            </a:r>
            <a:endParaRPr lang="en-US" altLang="zh-CN" sz="2200" dirty="0">
              <a:latin typeface="Times New Roman" panose="02020603050405020304" charset="0"/>
              <a:cs typeface="Times New Roman" panose="02020603050405020304" charset="0"/>
            </a:endParaRPr>
          </a:p>
          <a:p>
            <a:pPr marL="0" indent="0" algn="just">
              <a:lnSpc>
                <a:spcPct val="150000"/>
              </a:lnSpc>
              <a:buNone/>
            </a:pPr>
            <a:r>
              <a:rPr lang="zh-CN" altLang="en-US" sz="2200" dirty="0">
                <a:latin typeface="Times New Roman" panose="02020603050405020304" charset="0"/>
                <a:cs typeface="Times New Roman" panose="02020603050405020304" charset="0"/>
              </a:rPr>
              <a:t>成员初始化列表的格式：</a:t>
            </a:r>
            <a:endParaRPr lang="en-US" altLang="zh-CN" sz="2200" dirty="0">
              <a:latin typeface="Times New Roman" panose="02020603050405020304" charset="0"/>
              <a:cs typeface="Times New Roman" panose="02020603050405020304" charset="0"/>
            </a:endParaRPr>
          </a:p>
          <a:p>
            <a:pPr marL="0" indent="0" algn="just">
              <a:lnSpc>
                <a:spcPct val="150000"/>
              </a:lnSpc>
              <a:buNone/>
            </a:pPr>
            <a:r>
              <a:rPr lang="en-US" altLang="zh-CN" sz="2200" dirty="0">
                <a:solidFill>
                  <a:srgbClr val="0070C0"/>
                </a:solidFill>
                <a:latin typeface="Times New Roman" panose="02020603050405020304" charset="0"/>
                <a:cs typeface="Times New Roman" panose="02020603050405020304" charset="0"/>
              </a:rPr>
              <a:t>&lt;</a:t>
            </a:r>
            <a:r>
              <a:rPr lang="zh-CN" altLang="en-US" sz="2200" dirty="0">
                <a:solidFill>
                  <a:srgbClr val="0070C0"/>
                </a:solidFill>
                <a:latin typeface="Times New Roman" panose="02020603050405020304" charset="0"/>
                <a:cs typeface="Times New Roman" panose="02020603050405020304" charset="0"/>
              </a:rPr>
              <a:t>对象成员</a:t>
            </a:r>
            <a:r>
              <a:rPr lang="en-US" altLang="zh-CN" sz="2200" dirty="0">
                <a:solidFill>
                  <a:srgbClr val="0070C0"/>
                </a:solidFill>
                <a:latin typeface="Times New Roman" panose="02020603050405020304" charset="0"/>
                <a:cs typeface="Times New Roman" panose="02020603050405020304" charset="0"/>
              </a:rPr>
              <a:t>1&gt;</a:t>
            </a:r>
            <a:r>
              <a:rPr lang="zh-CN" altLang="en-US" sz="2200" dirty="0">
                <a:solidFill>
                  <a:srgbClr val="0070C0"/>
                </a:solidFill>
                <a:latin typeface="Times New Roman" panose="02020603050405020304" charset="0"/>
                <a:cs typeface="Times New Roman" panose="02020603050405020304" charset="0"/>
              </a:rPr>
              <a:t>（</a:t>
            </a:r>
            <a:r>
              <a:rPr lang="en-US" altLang="zh-CN" sz="2200" dirty="0">
                <a:solidFill>
                  <a:srgbClr val="0070C0"/>
                </a:solidFill>
                <a:latin typeface="Times New Roman" panose="02020603050405020304" charset="0"/>
                <a:cs typeface="Times New Roman" panose="02020603050405020304" charset="0"/>
              </a:rPr>
              <a:t>&lt;</a:t>
            </a:r>
            <a:r>
              <a:rPr lang="zh-CN" altLang="en-US" sz="2200" dirty="0">
                <a:solidFill>
                  <a:srgbClr val="0070C0"/>
                </a:solidFill>
                <a:latin typeface="Times New Roman" panose="02020603050405020304" charset="0"/>
                <a:cs typeface="Times New Roman" panose="02020603050405020304" charset="0"/>
              </a:rPr>
              <a:t>初值表</a:t>
            </a:r>
            <a:r>
              <a:rPr lang="en-US" altLang="zh-CN" sz="2200" dirty="0">
                <a:solidFill>
                  <a:srgbClr val="0070C0"/>
                </a:solidFill>
                <a:latin typeface="Times New Roman" panose="02020603050405020304" charset="0"/>
                <a:cs typeface="Times New Roman" panose="02020603050405020304" charset="0"/>
              </a:rPr>
              <a:t>&gt;</a:t>
            </a:r>
            <a:r>
              <a:rPr lang="zh-CN" altLang="en-US" sz="2200" dirty="0">
                <a:solidFill>
                  <a:srgbClr val="0070C0"/>
                </a:solidFill>
                <a:latin typeface="Times New Roman" panose="02020603050405020304" charset="0"/>
                <a:cs typeface="Times New Roman" panose="02020603050405020304" charset="0"/>
              </a:rPr>
              <a:t>）</a:t>
            </a:r>
            <a:r>
              <a:rPr lang="en-US" altLang="zh-CN" sz="2200" dirty="0">
                <a:solidFill>
                  <a:srgbClr val="0070C0"/>
                </a:solidFill>
                <a:latin typeface="Times New Roman" panose="02020603050405020304" charset="0"/>
                <a:cs typeface="Times New Roman" panose="02020603050405020304" charset="0"/>
              </a:rPr>
              <a:t>[,…, &lt;</a:t>
            </a:r>
            <a:r>
              <a:rPr lang="zh-CN" altLang="en-US" sz="2200" dirty="0">
                <a:solidFill>
                  <a:srgbClr val="0070C0"/>
                </a:solidFill>
                <a:latin typeface="Times New Roman" panose="02020603050405020304" charset="0"/>
                <a:cs typeface="Times New Roman" panose="02020603050405020304" charset="0"/>
              </a:rPr>
              <a:t>对象成员</a:t>
            </a:r>
            <a:r>
              <a:rPr lang="en-US" altLang="zh-CN" sz="2200" dirty="0">
                <a:solidFill>
                  <a:srgbClr val="0070C0"/>
                </a:solidFill>
                <a:latin typeface="Times New Roman" panose="02020603050405020304" charset="0"/>
                <a:cs typeface="Times New Roman" panose="02020603050405020304" charset="0"/>
              </a:rPr>
              <a:t>n&gt;</a:t>
            </a:r>
            <a:r>
              <a:rPr lang="zh-CN" altLang="en-US" sz="2200" dirty="0">
                <a:solidFill>
                  <a:srgbClr val="0070C0"/>
                </a:solidFill>
                <a:latin typeface="Times New Roman" panose="02020603050405020304" charset="0"/>
                <a:cs typeface="Times New Roman" panose="02020603050405020304" charset="0"/>
              </a:rPr>
              <a:t>（</a:t>
            </a:r>
            <a:r>
              <a:rPr lang="en-US" altLang="zh-CN" sz="2200" dirty="0">
                <a:solidFill>
                  <a:srgbClr val="0070C0"/>
                </a:solidFill>
                <a:latin typeface="Times New Roman" panose="02020603050405020304" charset="0"/>
                <a:cs typeface="Times New Roman" panose="02020603050405020304" charset="0"/>
              </a:rPr>
              <a:t>&lt;</a:t>
            </a:r>
            <a:r>
              <a:rPr lang="zh-CN" altLang="en-US" sz="2200" dirty="0">
                <a:solidFill>
                  <a:srgbClr val="0070C0"/>
                </a:solidFill>
                <a:latin typeface="Times New Roman" panose="02020603050405020304" charset="0"/>
                <a:cs typeface="Times New Roman" panose="02020603050405020304" charset="0"/>
              </a:rPr>
              <a:t>初值表</a:t>
            </a:r>
            <a:r>
              <a:rPr lang="en-US" altLang="zh-CN" sz="2200" dirty="0">
                <a:solidFill>
                  <a:srgbClr val="0070C0"/>
                </a:solidFill>
                <a:latin typeface="Times New Roman" panose="02020603050405020304" charset="0"/>
                <a:cs typeface="Times New Roman" panose="02020603050405020304" charset="0"/>
              </a:rPr>
              <a:t>&gt;</a:t>
            </a:r>
            <a:r>
              <a:rPr lang="zh-CN" altLang="en-US" sz="2200" dirty="0">
                <a:solidFill>
                  <a:srgbClr val="0070C0"/>
                </a:solidFill>
                <a:latin typeface="Times New Roman" panose="02020603050405020304" charset="0"/>
                <a:cs typeface="Times New Roman" panose="02020603050405020304" charset="0"/>
              </a:rPr>
              <a:t>）</a:t>
            </a:r>
            <a:r>
              <a:rPr lang="en-US" altLang="zh-CN" sz="2200" dirty="0">
                <a:solidFill>
                  <a:srgbClr val="0070C0"/>
                </a:solidFill>
                <a:latin typeface="Times New Roman" panose="02020603050405020304" charset="0"/>
                <a:cs typeface="Times New Roman" panose="02020603050405020304" charset="0"/>
              </a:rPr>
              <a:t>]</a:t>
            </a:r>
            <a:endParaRPr lang="en-US" altLang="zh-CN" sz="2200" dirty="0">
              <a:solidFill>
                <a:srgbClr val="0070C0"/>
              </a:solidFill>
              <a:latin typeface="Times New Roman" panose="02020603050405020304" charset="0"/>
              <a:cs typeface="Times New Roman" panose="02020603050405020304" charset="0"/>
            </a:endParaRPr>
          </a:p>
          <a:p>
            <a:pPr marL="0" indent="0" algn="just">
              <a:lnSpc>
                <a:spcPct val="150000"/>
              </a:lnSpc>
              <a:buNone/>
            </a:pPr>
            <a:endParaRPr lang="zh-CN" altLang="en-US" sz="2000" dirty="0">
              <a:solidFill>
                <a:schemeClr val="tx1">
                  <a:lumMod val="75000"/>
                  <a:lumOff val="25000"/>
                </a:schemeClr>
              </a:solidFill>
              <a:latin typeface="Times New Roman" panose="02020603050405020304" charset="0"/>
              <a:cs typeface="Times New Roman" panose="02020603050405020304" charset="0"/>
            </a:endParaRPr>
          </a:p>
        </p:txBody>
      </p:sp>
      <p:sp>
        <p:nvSpPr>
          <p:cNvPr id="7" name="剪去对角的矩形 6"/>
          <p:cNvSpPr/>
          <p:nvPr/>
        </p:nvSpPr>
        <p:spPr>
          <a:xfrm>
            <a:off x="1574344" y="2414079"/>
            <a:ext cx="8885708" cy="3795131"/>
          </a:xfrm>
          <a:prstGeom prst="snip2DiagRect">
            <a:avLst>
              <a:gd name="adj1" fmla="val 15804"/>
              <a:gd name="adj2" fmla="val 16667"/>
            </a:avLst>
          </a:prstGeom>
          <a:noFill/>
          <a:ln w="571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0" name="组合 5"/>
          <p:cNvGrpSpPr/>
          <p:nvPr/>
        </p:nvGrpSpPr>
        <p:grpSpPr>
          <a:xfrm>
            <a:off x="549001" y="555626"/>
            <a:ext cx="3565799" cy="876848"/>
            <a:chOff x="326687" y="247818"/>
            <a:chExt cx="4861582" cy="725466"/>
          </a:xfrm>
        </p:grpSpPr>
        <p:sp>
          <p:nvSpPr>
            <p:cNvPr id="31"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32" name="组合 8"/>
            <p:cNvGrpSpPr/>
            <p:nvPr/>
          </p:nvGrpSpPr>
          <p:grpSpPr>
            <a:xfrm>
              <a:off x="326687" y="247818"/>
              <a:ext cx="4861582" cy="725466"/>
              <a:chOff x="326687" y="247818"/>
              <a:chExt cx="4861582" cy="725466"/>
            </a:xfrm>
          </p:grpSpPr>
          <p:grpSp>
            <p:nvGrpSpPr>
              <p:cNvPr id="33" name="组合 9"/>
              <p:cNvGrpSpPr/>
              <p:nvPr/>
            </p:nvGrpSpPr>
            <p:grpSpPr>
              <a:xfrm>
                <a:off x="349799" y="247818"/>
                <a:ext cx="4791980" cy="261575"/>
                <a:chOff x="349799" y="247818"/>
                <a:chExt cx="4791980" cy="261575"/>
              </a:xfrm>
            </p:grpSpPr>
            <p:cxnSp>
              <p:nvCxnSpPr>
                <p:cNvPr id="5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56"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10"/>
              <p:cNvGrpSpPr/>
              <p:nvPr/>
            </p:nvGrpSpPr>
            <p:grpSpPr>
              <a:xfrm>
                <a:off x="349799" y="711709"/>
                <a:ext cx="4815092" cy="261575"/>
                <a:chOff x="358852" y="925118"/>
                <a:chExt cx="4815092" cy="261575"/>
              </a:xfrm>
            </p:grpSpPr>
            <p:cxnSp>
              <p:nvCxnSpPr>
                <p:cNvPr id="4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4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4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5" name="组合 11"/>
              <p:cNvGrpSpPr/>
              <p:nvPr/>
            </p:nvGrpSpPr>
            <p:grpSpPr>
              <a:xfrm>
                <a:off x="5138963" y="489126"/>
                <a:ext cx="49306" cy="329693"/>
                <a:chOff x="5138963" y="489126"/>
                <a:chExt cx="49306" cy="329693"/>
              </a:xfrm>
            </p:grpSpPr>
            <p:sp>
              <p:nvSpPr>
                <p:cNvPr id="40"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12"/>
              <p:cNvGrpSpPr/>
              <p:nvPr/>
            </p:nvGrpSpPr>
            <p:grpSpPr>
              <a:xfrm>
                <a:off x="326687" y="399838"/>
                <a:ext cx="49306" cy="329693"/>
                <a:chOff x="5138963" y="489126"/>
                <a:chExt cx="49306" cy="329693"/>
              </a:xfrm>
            </p:grpSpPr>
            <p:sp>
              <p:nvSpPr>
                <p:cNvPr id="38"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500"/>
                                        <p:tgtEl>
                                          <p:spTgt spid="37"/>
                                        </p:tgtEl>
                                      </p:cBhvr>
                                    </p:animEffect>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fltVal val="0"/>
                                          </p:val>
                                        </p:tav>
                                        <p:tav tm="100000">
                                          <p:val>
                                            <p:strVal val="#ppt_h"/>
                                          </p:val>
                                        </p:tav>
                                      </p:tavLst>
                                    </p:anim>
                                    <p:animEffect transition="in" filter="fade">
                                      <p:cBhvr>
                                        <p:cTn id="17" dur="500"/>
                                        <p:tgtEl>
                                          <p:spTgt spid="7"/>
                                        </p:tgtEl>
                                      </p:cBhvr>
                                    </p:animEffect>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55"/>
                                        </p:tgtEl>
                                        <p:attrNameLst>
                                          <p:attrName>style.visibility</p:attrName>
                                        </p:attrNameLst>
                                      </p:cBhvr>
                                      <p:to>
                                        <p:strVal val="visible"/>
                                      </p:to>
                                    </p:set>
                                    <p:animEffect transition="in" filter="randombar(horizontal)">
                                      <p:cBhvr>
                                        <p:cTn id="2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5" grpId="0"/>
      <p:bldP spid="7"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4911634" y="1397079"/>
            <a:ext cx="4946469"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//DefineClass.cpp</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#include "</a:t>
            </a:r>
            <a:r>
              <a:rPr lang="en-US" altLang="zh-CN" sz="2400" dirty="0" err="1">
                <a:latin typeface="Times New Roman" panose="02020603050405020304" charset="0"/>
                <a:cs typeface="Times New Roman" panose="02020603050405020304" charset="0"/>
              </a:rPr>
              <a:t>DefineClass.h</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#include &lt;</a:t>
            </a:r>
            <a:r>
              <a:rPr lang="en-US" altLang="zh-CN" sz="2400" dirty="0" err="1">
                <a:latin typeface="Times New Roman" panose="02020603050405020304" charset="0"/>
                <a:cs typeface="Times New Roman" panose="02020603050405020304" charset="0"/>
              </a:rPr>
              <a:t>iostream</a:t>
            </a:r>
            <a:r>
              <a:rPr lang="en-US" altLang="zh-CN" sz="2400" dirty="0">
                <a:latin typeface="Times New Roman" panose="02020603050405020304" charset="0"/>
                <a:cs typeface="Times New Roman" panose="02020603050405020304" charset="0"/>
              </a:rPr>
              <a:t>&gt;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using namespace </a:t>
            </a:r>
            <a:r>
              <a:rPr lang="en-US" altLang="zh-CN" sz="2400" dirty="0" err="1">
                <a:latin typeface="Times New Roman" panose="02020603050405020304" charset="0"/>
                <a:cs typeface="Times New Roman" panose="02020603050405020304" charset="0"/>
              </a:rPr>
              <a:t>std</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Point::Point(double a, double b)</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m_x</a:t>
            </a:r>
            <a:r>
              <a:rPr lang="en-US" altLang="zh-CN" sz="2400" dirty="0">
                <a:latin typeface="Times New Roman" panose="02020603050405020304" charset="0"/>
                <a:cs typeface="Times New Roman" panose="02020603050405020304" charset="0"/>
              </a:rPr>
              <a:t>=a;</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m_y</a:t>
            </a:r>
            <a:r>
              <a:rPr lang="en-US" altLang="zh-CN" sz="2400" dirty="0">
                <a:latin typeface="Times New Roman" panose="02020603050405020304" charset="0"/>
                <a:cs typeface="Times New Roman" panose="02020603050405020304" charset="0"/>
              </a:rPr>
              <a:t>=b;</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89" name="组合 67"/>
          <p:cNvGrpSpPr/>
          <p:nvPr/>
        </p:nvGrpSpPr>
        <p:grpSpPr>
          <a:xfrm>
            <a:off x="850295" y="2109439"/>
            <a:ext cx="2946063" cy="2749944"/>
            <a:chOff x="1384153" y="2723273"/>
            <a:chExt cx="2026982" cy="2026984"/>
          </a:xfrm>
        </p:grpSpPr>
        <p:sp>
          <p:nvSpPr>
            <p:cNvPr id="90" name="椭圆 68"/>
            <p:cNvSpPr/>
            <p:nvPr/>
          </p:nvSpPr>
          <p:spPr>
            <a:xfrm rot="16200000">
              <a:off x="1384152" y="2723274"/>
              <a:ext cx="2026984" cy="202698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矩形 69"/>
            <p:cNvSpPr/>
            <p:nvPr/>
          </p:nvSpPr>
          <p:spPr>
            <a:xfrm>
              <a:off x="1638806" y="2984494"/>
              <a:ext cx="1772329" cy="1213713"/>
            </a:xfrm>
            <a:prstGeom prst="rect">
              <a:avLst/>
            </a:prstGeom>
          </p:spPr>
          <p:txBody>
            <a:bodyPr wrap="square">
              <a:spAutoFit/>
            </a:bodyPr>
            <a:lstStyle/>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  </a:t>
              </a:r>
              <a:endPar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a:p>
              <a:pP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对</a:t>
              </a:r>
              <a:r>
                <a:rPr lang="en-US" altLang="zh-CN"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Circle</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类中对象成员</a:t>
              </a:r>
              <a:r>
                <a:rPr lang="en-US" altLang="zh-CN" sz="2400" dirty="0" err="1">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m_center</a:t>
              </a: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进行初始化。</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92" name="组合 70"/>
          <p:cNvGrpSpPr/>
          <p:nvPr/>
        </p:nvGrpSpPr>
        <p:grpSpPr>
          <a:xfrm>
            <a:off x="556612" y="1978917"/>
            <a:ext cx="969240" cy="942437"/>
            <a:chOff x="777424" y="1659420"/>
            <a:chExt cx="779195" cy="779196"/>
          </a:xfrm>
        </p:grpSpPr>
        <p:grpSp>
          <p:nvGrpSpPr>
            <p:cNvPr id="93" name="组合 71"/>
            <p:cNvGrpSpPr/>
            <p:nvPr/>
          </p:nvGrpSpPr>
          <p:grpSpPr>
            <a:xfrm>
              <a:off x="777424" y="1659420"/>
              <a:ext cx="779195" cy="779196"/>
              <a:chOff x="2124362" y="2491950"/>
              <a:chExt cx="779195" cy="779196"/>
            </a:xfrm>
          </p:grpSpPr>
          <p:sp>
            <p:nvSpPr>
              <p:cNvPr id="95" name="椭圆 73"/>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6" name="组合 74"/>
              <p:cNvGrpSpPr/>
              <p:nvPr/>
            </p:nvGrpSpPr>
            <p:grpSpPr>
              <a:xfrm>
                <a:off x="2167109" y="2534697"/>
                <a:ext cx="693703" cy="693701"/>
                <a:chOff x="1187907" y="1083137"/>
                <a:chExt cx="850422" cy="850420"/>
              </a:xfrm>
            </p:grpSpPr>
            <p:sp>
              <p:nvSpPr>
                <p:cNvPr id="100" name="弧形 78"/>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01" name="弧形 79"/>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97" name="组合 75"/>
              <p:cNvGrpSpPr/>
              <p:nvPr/>
            </p:nvGrpSpPr>
            <p:grpSpPr>
              <a:xfrm>
                <a:off x="2167109" y="2534697"/>
                <a:ext cx="693703" cy="693701"/>
                <a:chOff x="1187907" y="1083137"/>
                <a:chExt cx="850422" cy="850420"/>
              </a:xfrm>
            </p:grpSpPr>
            <p:sp>
              <p:nvSpPr>
                <p:cNvPr id="98" name="弧形 76"/>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9" name="弧形 77"/>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94" name="矩形 72"/>
            <p:cNvSpPr/>
            <p:nvPr/>
          </p:nvSpPr>
          <p:spPr>
            <a:xfrm>
              <a:off x="867542" y="1818184"/>
              <a:ext cx="519601" cy="381699"/>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up)">
                                      <p:cBhvr>
                                        <p:cTn id="11" dur="500"/>
                                        <p:tgtEl>
                                          <p:spTgt spid="29"/>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89"/>
                                        </p:tgtEl>
                                        <p:attrNameLst>
                                          <p:attrName>style.visibility</p:attrName>
                                        </p:attrNameLst>
                                      </p:cBhvr>
                                      <p:to>
                                        <p:strVal val="visible"/>
                                      </p:to>
                                    </p:set>
                                    <p:anim calcmode="lin" valueType="num">
                                      <p:cBhvr>
                                        <p:cTn id="15" dur="500" fill="hold"/>
                                        <p:tgtEl>
                                          <p:spTgt spid="89"/>
                                        </p:tgtEl>
                                        <p:attrNameLst>
                                          <p:attrName>ppt_w</p:attrName>
                                        </p:attrNameLst>
                                      </p:cBhvr>
                                      <p:tavLst>
                                        <p:tav tm="0">
                                          <p:val>
                                            <p:fltVal val="0"/>
                                          </p:val>
                                        </p:tav>
                                        <p:tav tm="100000">
                                          <p:val>
                                            <p:strVal val="#ppt_w"/>
                                          </p:val>
                                        </p:tav>
                                      </p:tavLst>
                                    </p:anim>
                                    <p:anim calcmode="lin" valueType="num">
                                      <p:cBhvr>
                                        <p:cTn id="16" dur="500" fill="hold"/>
                                        <p:tgtEl>
                                          <p:spTgt spid="89"/>
                                        </p:tgtEl>
                                        <p:attrNameLst>
                                          <p:attrName>ppt_h</p:attrName>
                                        </p:attrNameLst>
                                      </p:cBhvr>
                                      <p:tavLst>
                                        <p:tav tm="0">
                                          <p:val>
                                            <p:fltVal val="0"/>
                                          </p:val>
                                        </p:tav>
                                        <p:tav tm="100000">
                                          <p:val>
                                            <p:strVal val="#ppt_h"/>
                                          </p:val>
                                        </p:tav>
                                      </p:tavLst>
                                    </p:anim>
                                    <p:animEffect transition="in" filter="fade">
                                      <p:cBhvr>
                                        <p:cTn id="17" dur="500"/>
                                        <p:tgtEl>
                                          <p:spTgt spid="89"/>
                                        </p:tgtEl>
                                      </p:cBhvr>
                                    </p:animEffect>
                                  </p:childTnLst>
                                </p:cTn>
                              </p:par>
                              <p:par>
                                <p:cTn id="18" presetID="23" presetClass="entr" presetSubtype="288" fill="hold" nodeType="withEffect">
                                  <p:stCondLst>
                                    <p:cond delay="0"/>
                                  </p:stCondLst>
                                  <p:childTnLst>
                                    <p:set>
                                      <p:cBhvr>
                                        <p:cTn id="19" dur="1" fill="hold">
                                          <p:stCondLst>
                                            <p:cond delay="0"/>
                                          </p:stCondLst>
                                        </p:cTn>
                                        <p:tgtEl>
                                          <p:spTgt spid="92"/>
                                        </p:tgtEl>
                                        <p:attrNameLst>
                                          <p:attrName>style.visibility</p:attrName>
                                        </p:attrNameLst>
                                      </p:cBhvr>
                                      <p:to>
                                        <p:strVal val="visible"/>
                                      </p:to>
                                    </p:set>
                                    <p:anim calcmode="lin" valueType="num">
                                      <p:cBhvr>
                                        <p:cTn id="20" dur="500" fill="hold"/>
                                        <p:tgtEl>
                                          <p:spTgt spid="92"/>
                                        </p:tgtEl>
                                        <p:attrNameLst>
                                          <p:attrName>ppt_w</p:attrName>
                                        </p:attrNameLst>
                                      </p:cBhvr>
                                      <p:tavLst>
                                        <p:tav tm="0">
                                          <p:val>
                                            <p:strVal val="4/3*#ppt_w"/>
                                          </p:val>
                                        </p:tav>
                                        <p:tav tm="100000">
                                          <p:val>
                                            <p:strVal val="#ppt_w"/>
                                          </p:val>
                                        </p:tav>
                                      </p:tavLst>
                                    </p:anim>
                                    <p:anim calcmode="lin" valueType="num">
                                      <p:cBhvr>
                                        <p:cTn id="21" dur="500" fill="hold"/>
                                        <p:tgtEl>
                                          <p:spTgt spid="92"/>
                                        </p:tgtEl>
                                        <p:attrNameLst>
                                          <p:attrName>ppt_h</p:attrName>
                                        </p:attrNameLst>
                                      </p:cBhvr>
                                      <p:tavLst>
                                        <p:tav tm="0">
                                          <p:val>
                                            <p:strVal val="4/3*#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762492" y="1828643"/>
            <a:ext cx="5197144" cy="410189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double Point::</a:t>
            </a:r>
            <a:r>
              <a:rPr lang="en-US" altLang="zh-CN" sz="2400" dirty="0" err="1">
                <a:latin typeface="Times New Roman" panose="02020603050405020304" charset="0"/>
                <a:cs typeface="Times New Roman" panose="02020603050405020304" charset="0"/>
              </a:rPr>
              <a:t>GetX</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	return </a:t>
            </a:r>
            <a:r>
              <a:rPr lang="en-US" altLang="zh-CN" sz="2400" dirty="0" err="1">
                <a:latin typeface="Times New Roman" panose="02020603050405020304" charset="0"/>
                <a:cs typeface="Times New Roman" panose="02020603050405020304" charset="0"/>
              </a:rPr>
              <a:t>m_x</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double Point::</a:t>
            </a:r>
            <a:r>
              <a:rPr lang="en-US" altLang="zh-CN" sz="2400" dirty="0" err="1">
                <a:latin typeface="Times New Roman" panose="02020603050405020304" charset="0"/>
                <a:cs typeface="Times New Roman" panose="02020603050405020304" charset="0"/>
              </a:rPr>
              <a:t>GetY</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	return </a:t>
            </a:r>
            <a:r>
              <a:rPr lang="en-US" altLang="zh-CN" sz="2400" dirty="0" err="1">
                <a:latin typeface="Times New Roman" panose="02020603050405020304" charset="0"/>
                <a:cs typeface="Times New Roman" panose="02020603050405020304" charset="0"/>
              </a:rPr>
              <a:t>m_y</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linds(horizontal)">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3"/>
          <p:cNvSpPr txBox="1">
            <a:spLocks noChangeArrowheads="1"/>
          </p:cNvSpPr>
          <p:nvPr/>
        </p:nvSpPr>
        <p:spPr>
          <a:xfrm>
            <a:off x="1263196" y="1889365"/>
            <a:ext cx="10467250" cy="479010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50000"/>
              </a:lnSpc>
              <a:spcBef>
                <a:spcPts val="600"/>
              </a:spcBef>
              <a:buClr>
                <a:srgbClr val="7030A0"/>
              </a:buClr>
              <a:buFont typeface="Arial" panose="020B0604020202020204" pitchFamily="34" charset="0"/>
              <a:buNone/>
            </a:pPr>
            <a:endParaRPr lang="en-US" altLang="zh-CN" sz="1800" dirty="0">
              <a:solidFill>
                <a:schemeClr val="tx2"/>
              </a:solidFill>
              <a:cs typeface="+mn-ea"/>
              <a:sym typeface="+mn-lt"/>
            </a:endParaRPr>
          </a:p>
        </p:txBody>
      </p:sp>
      <p:grpSp>
        <p:nvGrpSpPr>
          <p:cNvPr id="41" name="组合 40"/>
          <p:cNvGrpSpPr/>
          <p:nvPr/>
        </p:nvGrpSpPr>
        <p:grpSpPr>
          <a:xfrm>
            <a:off x="531854" y="555626"/>
            <a:ext cx="3614915" cy="876848"/>
            <a:chOff x="303309" y="247818"/>
            <a:chExt cx="4928547" cy="725466"/>
          </a:xfrm>
        </p:grpSpPr>
        <p:sp>
          <p:nvSpPr>
            <p:cNvPr id="43" name="文本框 42"/>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44" name="组合 43"/>
            <p:cNvGrpSpPr/>
            <p:nvPr/>
          </p:nvGrpSpPr>
          <p:grpSpPr>
            <a:xfrm>
              <a:off x="303309" y="247818"/>
              <a:ext cx="4928547" cy="725466"/>
              <a:chOff x="303309" y="247818"/>
              <a:chExt cx="4928547" cy="725466"/>
            </a:xfrm>
          </p:grpSpPr>
          <p:grpSp>
            <p:nvGrpSpPr>
              <p:cNvPr id="45" name="组合 44"/>
              <p:cNvGrpSpPr/>
              <p:nvPr/>
            </p:nvGrpSpPr>
            <p:grpSpPr>
              <a:xfrm>
                <a:off x="349799" y="247818"/>
                <a:ext cx="4791980" cy="261575"/>
                <a:chOff x="349799" y="247818"/>
                <a:chExt cx="4791980" cy="261575"/>
              </a:xfrm>
            </p:grpSpPr>
            <p:cxnSp>
              <p:nvCxnSpPr>
                <p:cNvPr id="60" name="直接连接符 5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6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65" name="任意多边形: 形状 6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6" name="组合 45"/>
              <p:cNvGrpSpPr/>
              <p:nvPr/>
            </p:nvGrpSpPr>
            <p:grpSpPr>
              <a:xfrm>
                <a:off x="349799" y="711709"/>
                <a:ext cx="4815092" cy="261575"/>
                <a:chOff x="358852" y="925118"/>
                <a:chExt cx="4815092" cy="261575"/>
              </a:xfrm>
            </p:grpSpPr>
            <p:cxnSp>
              <p:nvCxnSpPr>
                <p:cNvPr id="53" name="直接连接符 5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5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59" name="任意多边形: 形状 5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5102914" y="489126"/>
                <a:ext cx="128942" cy="329693"/>
                <a:chOff x="5102914" y="489126"/>
                <a:chExt cx="128942" cy="329693"/>
              </a:xfrm>
            </p:grpSpPr>
            <p:sp>
              <p:nvSpPr>
                <p:cNvPr id="51" name="椭圆 50"/>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椭圆 51"/>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48" name="组合 47"/>
              <p:cNvGrpSpPr/>
              <p:nvPr/>
            </p:nvGrpSpPr>
            <p:grpSpPr>
              <a:xfrm>
                <a:off x="303309" y="399838"/>
                <a:ext cx="72685" cy="329693"/>
                <a:chOff x="5115585" y="489126"/>
                <a:chExt cx="72685" cy="329693"/>
              </a:xfrm>
            </p:grpSpPr>
            <p:sp>
              <p:nvSpPr>
                <p:cNvPr id="49" name="椭圆 48"/>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0" name="椭圆 49"/>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grpSp>
        <p:nvGrpSpPr>
          <p:cNvPr id="27" name="组合 35"/>
          <p:cNvGrpSpPr/>
          <p:nvPr/>
        </p:nvGrpSpPr>
        <p:grpSpPr>
          <a:xfrm>
            <a:off x="1161846" y="1745725"/>
            <a:ext cx="9802246" cy="4540852"/>
            <a:chOff x="3072309" y="2913847"/>
            <a:chExt cx="5729288" cy="2416868"/>
          </a:xfrm>
        </p:grpSpPr>
        <p:sp>
          <p:nvSpPr>
            <p:cNvPr id="28" name="矩形 1"/>
            <p:cNvSpPr/>
            <p:nvPr/>
          </p:nvSpPr>
          <p:spPr>
            <a:xfrm>
              <a:off x="3512161" y="3099822"/>
              <a:ext cx="4746501" cy="2195108"/>
            </a:xfrm>
            <a:prstGeom prst="rect">
              <a:avLst/>
            </a:prstGeom>
          </p:spPr>
          <p:txBody>
            <a:bodyPr wrap="square">
              <a:spAutoFit/>
            </a:bodyPr>
            <a:lstStyle/>
            <a:p>
              <a:pPr marL="452755" indent="-452755">
                <a:lnSpc>
                  <a:spcPct val="150000"/>
                </a:lnSpc>
                <a:spcBef>
                  <a:spcPts val="600"/>
                </a:spcBef>
                <a:buClr>
                  <a:srgbClr val="7030A0"/>
                </a:buClr>
                <a:buNone/>
              </a:pPr>
              <a:r>
                <a:rPr lang="zh-CN" altLang="en-US" sz="2400" dirty="0">
                  <a:cs typeface="+mn-ea"/>
                  <a:sym typeface="+mn-lt"/>
                </a:rPr>
                <a:t>（</a:t>
              </a:r>
              <a:r>
                <a:rPr lang="en-US" altLang="zh-CN" sz="2400" dirty="0">
                  <a:cs typeface="+mn-ea"/>
                  <a:sym typeface="+mn-lt"/>
                </a:rPr>
                <a:t>2</a:t>
              </a:r>
              <a:r>
                <a:rPr lang="zh-CN" altLang="en-US" sz="2400" dirty="0">
                  <a:cs typeface="+mn-ea"/>
                  <a:sym typeface="+mn-lt"/>
                </a:rPr>
                <a:t>）拷贝构造函数无任何函数返回类型说明。</a:t>
              </a:r>
              <a:endParaRPr lang="zh-CN" altLang="en-US" sz="2400" dirty="0">
                <a:cs typeface="+mn-ea"/>
                <a:sym typeface="+mn-lt"/>
              </a:endParaRPr>
            </a:p>
            <a:p>
              <a:pPr marL="452755" indent="-452755">
                <a:lnSpc>
                  <a:spcPct val="150000"/>
                </a:lnSpc>
                <a:spcBef>
                  <a:spcPts val="600"/>
                </a:spcBef>
                <a:buClr>
                  <a:srgbClr val="7030A0"/>
                </a:buClr>
                <a:buNone/>
              </a:pPr>
              <a:r>
                <a:rPr lang="zh-CN" altLang="en-US" sz="2400" dirty="0">
                  <a:cs typeface="+mn-ea"/>
                  <a:sym typeface="+mn-lt"/>
                </a:rPr>
                <a:t>（</a:t>
              </a:r>
              <a:r>
                <a:rPr lang="en-US" altLang="zh-CN" sz="2400" dirty="0">
                  <a:cs typeface="+mn-ea"/>
                  <a:sym typeface="+mn-lt"/>
                </a:rPr>
                <a:t>3</a:t>
              </a:r>
              <a:r>
                <a:rPr lang="zh-CN" altLang="en-US" sz="2400" dirty="0">
                  <a:cs typeface="+mn-ea"/>
                  <a:sym typeface="+mn-lt"/>
                </a:rPr>
                <a:t>）如果在类声明中没有给出拷贝构造函数，系统会自动给出一个默认的拷贝构造函数，该拷贝构造函数只进行对象数据成员间的对位拷贝，即所谓的“浅拷贝”。</a:t>
              </a:r>
              <a:endParaRPr lang="en-US" altLang="zh-CN" sz="2400" dirty="0">
                <a:cs typeface="+mn-ea"/>
                <a:sym typeface="+mn-lt"/>
              </a:endParaRPr>
            </a:p>
            <a:p>
              <a:pPr marL="452755" indent="-452755">
                <a:lnSpc>
                  <a:spcPct val="150000"/>
                </a:lnSpc>
                <a:spcBef>
                  <a:spcPts val="600"/>
                </a:spcBef>
                <a:buClr>
                  <a:srgbClr val="7030A0"/>
                </a:buClr>
                <a:buNone/>
              </a:pPr>
              <a:r>
                <a:rPr lang="zh-CN" altLang="en-US" sz="2400" dirty="0">
                  <a:cs typeface="+mn-ea"/>
                  <a:sym typeface="+mn-lt"/>
                </a:rPr>
                <a:t>（</a:t>
              </a:r>
              <a:r>
                <a:rPr lang="en-US" altLang="zh-CN" sz="2400" dirty="0">
                  <a:cs typeface="+mn-ea"/>
                  <a:sym typeface="+mn-lt"/>
                </a:rPr>
                <a:t>4</a:t>
              </a:r>
              <a:r>
                <a:rPr lang="zh-CN" altLang="en-US" sz="2400" dirty="0">
                  <a:cs typeface="+mn-ea"/>
                  <a:sym typeface="+mn-lt"/>
                </a:rPr>
                <a:t>）在某些情况下，用户必须在类定义中给出一个显式的拷贝构造函数，以实现用户指定的用一个对象初始化另一个对象的功能，即所谓的“深拷贝”。</a:t>
              </a:r>
              <a:endParaRPr lang="zh-CN" altLang="en-US" sz="2400" dirty="0">
                <a:cs typeface="+mn-ea"/>
                <a:sym typeface="+mn-lt"/>
              </a:endParaRPr>
            </a:p>
          </p:txBody>
        </p:sp>
        <p:grpSp>
          <p:nvGrpSpPr>
            <p:cNvPr id="29" name="组合 63"/>
            <p:cNvGrpSpPr/>
            <p:nvPr/>
          </p:nvGrpSpPr>
          <p:grpSpPr>
            <a:xfrm>
              <a:off x="3072309" y="2913847"/>
              <a:ext cx="5729288" cy="2416868"/>
              <a:chOff x="1584402" y="1903846"/>
              <a:chExt cx="9062674" cy="3823038"/>
            </a:xfrm>
          </p:grpSpPr>
          <p:grpSp>
            <p:nvGrpSpPr>
              <p:cNvPr id="30" name="组合 64"/>
              <p:cNvGrpSpPr/>
              <p:nvPr/>
            </p:nvGrpSpPr>
            <p:grpSpPr>
              <a:xfrm>
                <a:off x="1584402" y="2366907"/>
                <a:ext cx="9062674" cy="3359977"/>
                <a:chOff x="1584402" y="2366907"/>
                <a:chExt cx="9062674" cy="3359977"/>
              </a:xfrm>
            </p:grpSpPr>
            <p:sp>
              <p:nvSpPr>
                <p:cNvPr id="66" name="任意多边形: 形状 75"/>
                <p:cNvSpPr/>
                <p:nvPr/>
              </p:nvSpPr>
              <p:spPr>
                <a:xfrm>
                  <a:off x="1652007" y="2366907"/>
                  <a:ext cx="8888987" cy="3228670"/>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7" name="梯形 76"/>
                <p:cNvSpPr/>
                <p:nvPr/>
              </p:nvSpPr>
              <p:spPr>
                <a:xfrm flipV="1">
                  <a:off x="2795159" y="5595579"/>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8" name="梯形 77"/>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9"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0" name="椭圆 79"/>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71"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2"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3"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1" name="组合 65"/>
              <p:cNvGrpSpPr/>
              <p:nvPr/>
            </p:nvGrpSpPr>
            <p:grpSpPr>
              <a:xfrm flipH="1" flipV="1">
                <a:off x="1584402" y="1903846"/>
                <a:ext cx="9062674" cy="2137112"/>
                <a:chOff x="1584402" y="3589771"/>
                <a:chExt cx="9062674" cy="2137112"/>
              </a:xfrm>
            </p:grpSpPr>
            <p:sp>
              <p:nvSpPr>
                <p:cNvPr id="32"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梯形 67"/>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梯形 68"/>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70"/>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7"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grpId="0" nodeType="afterEffect" nodePh="1">
                                  <p:stCondLst>
                                    <p:cond delay="0"/>
                                  </p:stCondLst>
                                  <p:endCondLst>
                                    <p:cond evt="begin" delay="0">
                                      <p:tn val="9"/>
                                    </p:cond>
                                  </p:end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fltVal val="0"/>
                                          </p:val>
                                        </p:tav>
                                        <p:tav tm="100000">
                                          <p:val>
                                            <p:strVal val="#ppt_w"/>
                                          </p:val>
                                        </p:tav>
                                      </p:tavLst>
                                    </p:anim>
                                    <p:anim calcmode="lin" valueType="num">
                                      <p:cBhvr>
                                        <p:cTn id="12" dur="500" fill="hold"/>
                                        <p:tgtEl>
                                          <p:spTgt spid="42"/>
                                        </p:tgtEl>
                                        <p:attrNameLst>
                                          <p:attrName>ppt_h</p:attrName>
                                        </p:attrNameLst>
                                      </p:cBhvr>
                                      <p:tavLst>
                                        <p:tav tm="0">
                                          <p:val>
                                            <p:fltVal val="0"/>
                                          </p:val>
                                        </p:tav>
                                        <p:tav tm="100000">
                                          <p:val>
                                            <p:strVal val="#ppt_h"/>
                                          </p:val>
                                        </p:tav>
                                      </p:tavLst>
                                    </p:anim>
                                    <p:animEffect transition="in" filter="fade">
                                      <p:cBhvr>
                                        <p:cTn id="13" dur="500"/>
                                        <p:tgtEl>
                                          <p:spTgt spid="42"/>
                                        </p:tgtEl>
                                      </p:cBhvr>
                                    </p:animEffect>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additive="base">
                                        <p:cTn id="17" dur="500" fill="hold"/>
                                        <p:tgtEl>
                                          <p:spTgt spid="27"/>
                                        </p:tgtEl>
                                        <p:attrNameLst>
                                          <p:attrName>ppt_x</p:attrName>
                                        </p:attrNameLst>
                                      </p:cBhvr>
                                      <p:tavLst>
                                        <p:tav tm="0">
                                          <p:val>
                                            <p:strVal val="#ppt_x"/>
                                          </p:val>
                                        </p:tav>
                                        <p:tav tm="100000">
                                          <p:val>
                                            <p:strVal val="#ppt_x"/>
                                          </p:val>
                                        </p:tav>
                                      </p:tavLst>
                                    </p:anim>
                                    <p:anim calcmode="lin" valueType="num">
                                      <p:cBhvr additive="base">
                                        <p:cTn id="1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1484205" y="1590184"/>
            <a:ext cx="9854355"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Circle::Circle(double </a:t>
            </a:r>
            <a:r>
              <a:rPr lang="en-US" altLang="zh-CN" sz="2400" dirty="0" err="1">
                <a:latin typeface="Times New Roman" panose="02020603050405020304" charset="0"/>
                <a:cs typeface="Times New Roman" panose="02020603050405020304" charset="0"/>
              </a:rPr>
              <a:t>cx,double</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cy,double</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cr</a:t>
            </a:r>
            <a:r>
              <a:rPr lang="en-US" altLang="zh-CN" sz="2400" dirty="0">
                <a:latin typeface="Times New Roman" panose="02020603050405020304" charset="0"/>
                <a:cs typeface="Times New Roman" panose="02020603050405020304" charset="0"/>
              </a:rPr>
              <a:t>): </a:t>
            </a:r>
            <a:r>
              <a:rPr lang="en-US" altLang="zh-CN" sz="2400" dirty="0" err="1">
                <a:solidFill>
                  <a:srgbClr val="FF0000"/>
                </a:solidFill>
                <a:latin typeface="Times New Roman" panose="02020603050405020304" charset="0"/>
                <a:cs typeface="Times New Roman" panose="02020603050405020304" charset="0"/>
              </a:rPr>
              <a:t>m_center</a:t>
            </a:r>
            <a:r>
              <a:rPr lang="en-US" altLang="zh-CN" sz="2400" dirty="0">
                <a:solidFill>
                  <a:srgbClr val="FF0000"/>
                </a:solidFill>
                <a:latin typeface="Times New Roman" panose="02020603050405020304" charset="0"/>
                <a:cs typeface="Times New Roman" panose="02020603050405020304" charset="0"/>
              </a:rPr>
              <a:t>(cx, cy) </a:t>
            </a: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构造函数</a:t>
            </a:r>
            <a:endParaRPr lang="zh-CN" altLang="en-US"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m_radius</a:t>
            </a:r>
            <a:r>
              <a:rPr lang="en-US" altLang="zh-CN" sz="2400" dirty="0">
                <a:latin typeface="Times New Roman" panose="02020603050405020304" charset="0"/>
                <a:cs typeface="Times New Roman" panose="02020603050405020304" charset="0"/>
              </a:rPr>
              <a:t>=</a:t>
            </a:r>
            <a:r>
              <a:rPr lang="en-US" altLang="zh-CN" sz="2400" dirty="0" err="1">
                <a:latin typeface="Times New Roman" panose="02020603050405020304" charset="0"/>
                <a:cs typeface="Times New Roman" panose="02020603050405020304" charset="0"/>
              </a:rPr>
              <a:t>cr</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1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void Circle::</a:t>
            </a:r>
            <a:r>
              <a:rPr lang="en-US" altLang="zh-CN" sz="2400" dirty="0" err="1">
                <a:latin typeface="Times New Roman" panose="02020603050405020304" charset="0"/>
                <a:cs typeface="Times New Roman" panose="02020603050405020304" charset="0"/>
              </a:rPr>
              <a:t>DisplayCircleInfo</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cout</a:t>
            </a:r>
            <a:r>
              <a:rPr lang="en-US" altLang="zh-CN" sz="2400" dirty="0">
                <a:latin typeface="Times New Roman" panose="02020603050405020304" charset="0"/>
                <a:cs typeface="Times New Roman" panose="02020603050405020304" charset="0"/>
              </a:rPr>
              <a:t>&lt;&lt;"</a:t>
            </a:r>
            <a:r>
              <a:rPr lang="zh-CN" altLang="en-US" sz="2400" dirty="0">
                <a:latin typeface="Times New Roman" panose="02020603050405020304" charset="0"/>
                <a:cs typeface="Times New Roman" panose="02020603050405020304" charset="0"/>
              </a:rPr>
              <a:t>圆心为</a:t>
            </a:r>
            <a:r>
              <a:rPr lang="en-US" altLang="zh-CN" sz="2400" dirty="0">
                <a:latin typeface="Times New Roman" panose="02020603050405020304" charset="0"/>
                <a:cs typeface="Times New Roman" panose="02020603050405020304" charset="0"/>
              </a:rPr>
              <a:t>:"&lt;&lt;</a:t>
            </a:r>
            <a:r>
              <a:rPr lang="en-US" altLang="zh-CN" sz="2400" dirty="0" err="1">
                <a:latin typeface="Times New Roman" panose="02020603050405020304" charset="0"/>
                <a:cs typeface="Times New Roman" panose="02020603050405020304" charset="0"/>
              </a:rPr>
              <a:t>m_center.GetX</a:t>
            </a:r>
            <a:r>
              <a:rPr lang="en-US" altLang="zh-CN" sz="2400" dirty="0">
                <a:latin typeface="Times New Roman" panose="02020603050405020304" charset="0"/>
                <a:cs typeface="Times New Roman" panose="02020603050405020304" charset="0"/>
              </a:rPr>
              <a:t>()&lt;&lt;" , "&lt;&lt;</a:t>
            </a:r>
            <a:r>
              <a:rPr lang="en-US" altLang="zh-CN" sz="2400" dirty="0" err="1">
                <a:latin typeface="Times New Roman" panose="02020603050405020304" charset="0"/>
                <a:cs typeface="Times New Roman" panose="02020603050405020304" charset="0"/>
              </a:rPr>
              <a:t>m_center.GetY</a:t>
            </a:r>
            <a:r>
              <a:rPr lang="en-US" altLang="zh-CN" sz="2400" dirty="0">
                <a:latin typeface="Times New Roman" panose="02020603050405020304" charset="0"/>
                <a:cs typeface="Times New Roman" panose="02020603050405020304" charset="0"/>
              </a:rPr>
              <a:t>()&lt;&lt;</a:t>
            </a:r>
            <a:r>
              <a:rPr lang="en-US" altLang="zh-CN" sz="2400" dirty="0" err="1">
                <a:latin typeface="Times New Roman" panose="02020603050405020304" charset="0"/>
                <a:cs typeface="Times New Roman" panose="02020603050405020304" charset="0"/>
              </a:rPr>
              <a:t>endl</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cout</a:t>
            </a:r>
            <a:r>
              <a:rPr lang="en-US" altLang="zh-CN" sz="2400" dirty="0">
                <a:latin typeface="Times New Roman" panose="02020603050405020304" charset="0"/>
                <a:cs typeface="Times New Roman" panose="02020603050405020304" charset="0"/>
              </a:rPr>
              <a:t>&lt;&lt;"</a:t>
            </a:r>
            <a:r>
              <a:rPr lang="zh-CN" altLang="en-US" sz="2400" dirty="0">
                <a:latin typeface="Times New Roman" panose="02020603050405020304" charset="0"/>
                <a:cs typeface="Times New Roman" panose="02020603050405020304" charset="0"/>
              </a:rPr>
              <a:t>半径为</a:t>
            </a:r>
            <a:r>
              <a:rPr lang="en-US" altLang="zh-CN" sz="2400" dirty="0">
                <a:latin typeface="Times New Roman" panose="02020603050405020304" charset="0"/>
                <a:cs typeface="Times New Roman" panose="02020603050405020304" charset="0"/>
              </a:rPr>
              <a:t>:"&lt;&lt;</a:t>
            </a:r>
            <a:r>
              <a:rPr lang="en-US" altLang="zh-CN" sz="2400" dirty="0" err="1">
                <a:latin typeface="Times New Roman" panose="02020603050405020304" charset="0"/>
                <a:cs typeface="Times New Roman" panose="02020603050405020304" charset="0"/>
              </a:rPr>
              <a:t>m_radius</a:t>
            </a:r>
            <a:r>
              <a:rPr lang="en-US" altLang="zh-CN" sz="2400" dirty="0">
                <a:latin typeface="Times New Roman" panose="02020603050405020304" charset="0"/>
                <a:cs typeface="Times New Roman" panose="02020603050405020304" charset="0"/>
              </a:rPr>
              <a:t>&lt;&lt;</a:t>
            </a:r>
            <a:r>
              <a:rPr lang="en-US" altLang="zh-CN" sz="2400" dirty="0" err="1">
                <a:latin typeface="Times New Roman" panose="02020603050405020304" charset="0"/>
                <a:cs typeface="Times New Roman" panose="02020603050405020304" charset="0"/>
              </a:rPr>
              <a:t>endl</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3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54" name="组合 5"/>
          <p:cNvGrpSpPr/>
          <p:nvPr/>
        </p:nvGrpSpPr>
        <p:grpSpPr>
          <a:xfrm>
            <a:off x="549001" y="555626"/>
            <a:ext cx="3565799" cy="876848"/>
            <a:chOff x="326687" y="247818"/>
            <a:chExt cx="4861582" cy="725466"/>
          </a:xfrm>
        </p:grpSpPr>
        <p:sp>
          <p:nvSpPr>
            <p:cNvPr id="75"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76" name="组合 8"/>
            <p:cNvGrpSpPr/>
            <p:nvPr/>
          </p:nvGrpSpPr>
          <p:grpSpPr>
            <a:xfrm>
              <a:off x="326687" y="247818"/>
              <a:ext cx="4861582" cy="725466"/>
              <a:chOff x="326687" y="247818"/>
              <a:chExt cx="4861582" cy="725466"/>
            </a:xfrm>
          </p:grpSpPr>
          <p:grpSp>
            <p:nvGrpSpPr>
              <p:cNvPr id="77" name="组合 9"/>
              <p:cNvGrpSpPr/>
              <p:nvPr/>
            </p:nvGrpSpPr>
            <p:grpSpPr>
              <a:xfrm>
                <a:off x="349799" y="247818"/>
                <a:ext cx="4791980" cy="261575"/>
                <a:chOff x="349799" y="247818"/>
                <a:chExt cx="4791980" cy="261575"/>
              </a:xfrm>
            </p:grpSpPr>
            <p:cxnSp>
              <p:nvCxnSpPr>
                <p:cNvPr id="92"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97"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8" name="组合 10"/>
              <p:cNvGrpSpPr/>
              <p:nvPr/>
            </p:nvGrpSpPr>
            <p:grpSpPr>
              <a:xfrm>
                <a:off x="349799" y="711709"/>
                <a:ext cx="4815092" cy="261575"/>
                <a:chOff x="358852" y="925118"/>
                <a:chExt cx="4815092" cy="261575"/>
              </a:xfrm>
            </p:grpSpPr>
            <p:cxnSp>
              <p:nvCxnSpPr>
                <p:cNvPr id="85"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9"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0"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1"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9" name="组合 11"/>
              <p:cNvGrpSpPr/>
              <p:nvPr/>
            </p:nvGrpSpPr>
            <p:grpSpPr>
              <a:xfrm>
                <a:off x="5138963" y="489126"/>
                <a:ext cx="49306" cy="329693"/>
                <a:chOff x="5138963" y="489126"/>
                <a:chExt cx="49306" cy="329693"/>
              </a:xfrm>
            </p:grpSpPr>
            <p:sp>
              <p:nvSpPr>
                <p:cNvPr id="83"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12"/>
              <p:cNvGrpSpPr/>
              <p:nvPr/>
            </p:nvGrpSpPr>
            <p:grpSpPr>
              <a:xfrm>
                <a:off x="326687" y="399838"/>
                <a:ext cx="49306" cy="329693"/>
                <a:chOff x="5138963" y="489126"/>
                <a:chExt cx="49306" cy="329693"/>
              </a:xfrm>
            </p:grpSpPr>
            <p:sp>
              <p:nvSpPr>
                <p:cNvPr id="81"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2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425425" y="1724140"/>
            <a:ext cx="6681335" cy="459828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//testObjectMember.cpp</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#include &lt;</a:t>
            </a:r>
            <a:r>
              <a:rPr lang="en-US" altLang="zh-CN" sz="2400" dirty="0" err="1">
                <a:latin typeface="Times New Roman" panose="02020603050405020304" charset="0"/>
                <a:cs typeface="Times New Roman" panose="02020603050405020304" charset="0"/>
              </a:rPr>
              <a:t>iostream</a:t>
            </a:r>
            <a:r>
              <a:rPr lang="en-US" altLang="zh-CN" sz="2400" dirty="0">
                <a:latin typeface="Times New Roman" panose="02020603050405020304" charset="0"/>
                <a:cs typeface="Times New Roman" panose="02020603050405020304" charset="0"/>
              </a:rPr>
              <a:t>&gt;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#include "</a:t>
            </a:r>
            <a:r>
              <a:rPr lang="en-US" altLang="zh-CN" sz="2400" dirty="0" err="1">
                <a:latin typeface="Times New Roman" panose="02020603050405020304" charset="0"/>
                <a:cs typeface="Times New Roman" panose="02020603050405020304" charset="0"/>
              </a:rPr>
              <a:t>DefineClass.h</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using namespace </a:t>
            </a:r>
            <a:r>
              <a:rPr lang="en-US" altLang="zh-CN" sz="2400" dirty="0" err="1">
                <a:latin typeface="Times New Roman" panose="02020603050405020304" charset="0"/>
                <a:cs typeface="Times New Roman" panose="02020603050405020304" charset="0"/>
              </a:rPr>
              <a:t>std</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err="1">
                <a:latin typeface="Times New Roman" panose="02020603050405020304" charset="0"/>
                <a:cs typeface="Times New Roman" panose="02020603050405020304" charset="0"/>
              </a:rPr>
              <a:t>int</a:t>
            </a:r>
            <a:r>
              <a:rPr lang="en-US" altLang="zh-CN" sz="2400" dirty="0">
                <a:latin typeface="Times New Roman" panose="02020603050405020304" charset="0"/>
                <a:cs typeface="Times New Roman" panose="02020603050405020304" charset="0"/>
              </a:rPr>
              <a:t> main()</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Circle circle(2.3,4.6,12.5);</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circle.DisplayCircleInfo</a:t>
            </a: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	return 0;</a:t>
            </a:r>
            <a:endParaRPr lang="en-US" altLang="zh-CN" sz="24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p:txBody>
      </p:sp>
      <p:grpSp>
        <p:nvGrpSpPr>
          <p:cNvPr id="27" name="组合 5"/>
          <p:cNvGrpSpPr/>
          <p:nvPr/>
        </p:nvGrpSpPr>
        <p:grpSpPr>
          <a:xfrm>
            <a:off x="549001" y="555626"/>
            <a:ext cx="3565799" cy="876848"/>
            <a:chOff x="326687" y="247818"/>
            <a:chExt cx="4861582" cy="725466"/>
          </a:xfrm>
        </p:grpSpPr>
        <p:sp>
          <p:nvSpPr>
            <p:cNvPr id="28" name="文本框 7"/>
            <p:cNvSpPr txBox="1"/>
            <p:nvPr/>
          </p:nvSpPr>
          <p:spPr bwMode="auto">
            <a:xfrm>
              <a:off x="1416685" y="412399"/>
              <a:ext cx="2936607"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类的对象成员 </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8"/>
            <p:cNvGrpSpPr/>
            <p:nvPr/>
          </p:nvGrpSpPr>
          <p:grpSpPr>
            <a:xfrm>
              <a:off x="326687" y="247818"/>
              <a:ext cx="4861582" cy="725466"/>
              <a:chOff x="326687" y="247818"/>
              <a:chExt cx="4861582" cy="725466"/>
            </a:xfrm>
          </p:grpSpPr>
          <p:grpSp>
            <p:nvGrpSpPr>
              <p:cNvPr id="55" name="组合 9"/>
              <p:cNvGrpSpPr/>
              <p:nvPr/>
            </p:nvGrpSpPr>
            <p:grpSpPr>
              <a:xfrm>
                <a:off x="349799" y="247818"/>
                <a:ext cx="4791980" cy="261575"/>
                <a:chOff x="349799" y="247818"/>
                <a:chExt cx="4791980" cy="261575"/>
              </a:xfrm>
            </p:grpSpPr>
            <p:cxnSp>
              <p:nvCxnSpPr>
                <p:cNvPr id="70" name="直接连接符 24"/>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5"/>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28"/>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29"/>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0"/>
              <p:cNvGrpSpPr/>
              <p:nvPr/>
            </p:nvGrpSpPr>
            <p:grpSpPr>
              <a:xfrm>
                <a:off x="349799" y="711709"/>
                <a:ext cx="4815092" cy="261575"/>
                <a:chOff x="358852" y="925118"/>
                <a:chExt cx="4815092" cy="261575"/>
              </a:xfrm>
            </p:grpSpPr>
            <p:cxnSp>
              <p:nvCxnSpPr>
                <p:cNvPr id="63" name="直接连接符 17"/>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8"/>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9"/>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20"/>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21"/>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2"/>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3"/>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11"/>
              <p:cNvGrpSpPr/>
              <p:nvPr/>
            </p:nvGrpSpPr>
            <p:grpSpPr>
              <a:xfrm>
                <a:off x="5138963" y="489126"/>
                <a:ext cx="49306" cy="329693"/>
                <a:chOff x="5138963" y="489126"/>
                <a:chExt cx="49306" cy="329693"/>
              </a:xfrm>
            </p:grpSpPr>
            <p:sp>
              <p:nvSpPr>
                <p:cNvPr id="61" name="椭圆 15"/>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16"/>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12"/>
              <p:cNvGrpSpPr/>
              <p:nvPr/>
            </p:nvGrpSpPr>
            <p:grpSpPr>
              <a:xfrm>
                <a:off x="326687" y="399838"/>
                <a:ext cx="49306" cy="329693"/>
                <a:chOff x="5138963" y="489126"/>
                <a:chExt cx="49306" cy="329693"/>
              </a:xfrm>
            </p:grpSpPr>
            <p:sp>
              <p:nvSpPr>
                <p:cNvPr id="59" name="椭圆 1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1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6" presetClass="entr" presetSubtype="42"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Horizontal)">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0" name="组合 39"/>
          <p:cNvGrpSpPr/>
          <p:nvPr/>
        </p:nvGrpSpPr>
        <p:grpSpPr>
          <a:xfrm>
            <a:off x="410612" y="555626"/>
            <a:ext cx="5389213" cy="876848"/>
            <a:chOff x="215713" y="247818"/>
            <a:chExt cx="5060152" cy="725466"/>
          </a:xfrm>
        </p:grpSpPr>
        <p:sp>
          <p:nvSpPr>
            <p:cNvPr id="33"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36" name="组合 35"/>
            <p:cNvGrpSpPr/>
            <p:nvPr/>
          </p:nvGrpSpPr>
          <p:grpSpPr>
            <a:xfrm>
              <a:off x="326687" y="247818"/>
              <a:ext cx="4861582" cy="725466"/>
              <a:chOff x="326687" y="247818"/>
              <a:chExt cx="4861582" cy="725466"/>
            </a:xfrm>
          </p:grpSpPr>
          <p:grpSp>
            <p:nvGrpSpPr>
              <p:cNvPr id="3" name="组合 2"/>
              <p:cNvGrpSpPr/>
              <p:nvPr/>
            </p:nvGrpSpPr>
            <p:grpSpPr>
              <a:xfrm>
                <a:off x="349799" y="247818"/>
                <a:ext cx="4791980" cy="261575"/>
                <a:chOff x="349799" y="247818"/>
                <a:chExt cx="4791980" cy="261575"/>
              </a:xfrm>
            </p:grpSpPr>
            <p:cxnSp>
              <p:nvCxnSpPr>
                <p:cNvPr id="24"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3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3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2" name="组合 1"/>
              <p:cNvGrpSpPr/>
              <p:nvPr/>
            </p:nvGrpSpPr>
            <p:grpSpPr>
              <a:xfrm>
                <a:off x="349799" y="711709"/>
                <a:ext cx="4815092" cy="261575"/>
                <a:chOff x="358852" y="925118"/>
                <a:chExt cx="4815092" cy="261575"/>
              </a:xfrm>
            </p:grpSpPr>
            <p:cxnSp>
              <p:nvCxnSpPr>
                <p:cNvPr id="1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22"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23"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34" name="组合 33"/>
              <p:cNvGrpSpPr/>
              <p:nvPr/>
            </p:nvGrpSpPr>
            <p:grpSpPr>
              <a:xfrm>
                <a:off x="5138963" y="489126"/>
                <a:ext cx="49306" cy="329693"/>
                <a:chOff x="5138963" y="489126"/>
                <a:chExt cx="49306" cy="329693"/>
              </a:xfrm>
            </p:grpSpPr>
            <p:sp>
              <p:nvSpPr>
                <p:cNvPr id="4"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7" name="组合 36"/>
              <p:cNvGrpSpPr/>
              <p:nvPr/>
            </p:nvGrpSpPr>
            <p:grpSpPr>
              <a:xfrm>
                <a:off x="326687" y="399838"/>
                <a:ext cx="49306" cy="329693"/>
                <a:chOff x="5138963" y="489126"/>
                <a:chExt cx="49306" cy="329693"/>
              </a:xfrm>
            </p:grpSpPr>
            <p:sp>
              <p:nvSpPr>
                <p:cNvPr id="3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
        <p:nvSpPr>
          <p:cNvPr id="41" name="矩形 40"/>
          <p:cNvSpPr/>
          <p:nvPr/>
        </p:nvSpPr>
        <p:spPr>
          <a:xfrm>
            <a:off x="992926" y="2325554"/>
            <a:ext cx="5212724" cy="2862322"/>
          </a:xfrm>
          <a:prstGeom prst="rect">
            <a:avLst/>
          </a:prstGeom>
        </p:spPr>
        <p:txBody>
          <a:bodyPr wrap="square">
            <a:spAutoFit/>
          </a:bodyPr>
          <a:lstStyle/>
          <a:p>
            <a:pPr algn="just">
              <a:lnSpc>
                <a:spcPct val="150000"/>
              </a:lnSpc>
            </a:pPr>
            <a:r>
              <a:rPr lang="en-US" altLang="zh-CN" sz="2400" b="1" dirty="0">
                <a:latin typeface="Times New Roman" panose="02020603050405020304" charset="0"/>
                <a:cs typeface="Times New Roman" panose="02020603050405020304" charset="0"/>
              </a:rPr>
              <a:t>C++</a:t>
            </a:r>
            <a:r>
              <a:rPr lang="zh-CN" altLang="en-US" sz="2400" dirty="0">
                <a:latin typeface="Times New Roman" panose="02020603050405020304" charset="0"/>
                <a:cs typeface="Times New Roman" panose="02020603050405020304" charset="0"/>
              </a:rPr>
              <a:t>中预定义的运算符的操作对象只能是基本数据类型。对于许多用户自定义类型（例如类）也需要类似的运算操作。这就需要进行运算符重载。运算符重载表现了</a:t>
            </a:r>
            <a:r>
              <a:rPr lang="en-US" altLang="zh-CN" sz="2400" b="1" dirty="0">
                <a:latin typeface="Times New Roman" panose="02020603050405020304" charset="0"/>
                <a:cs typeface="Times New Roman" panose="02020603050405020304" charset="0"/>
              </a:rPr>
              <a:t>C++</a:t>
            </a:r>
            <a:r>
              <a:rPr lang="zh-CN" altLang="en-US" sz="2400" dirty="0">
                <a:latin typeface="Times New Roman" panose="02020603050405020304" charset="0"/>
                <a:cs typeface="Times New Roman" panose="02020603050405020304" charset="0"/>
              </a:rPr>
              <a:t>的可扩展性。</a:t>
            </a:r>
            <a:endParaRPr lang="zh-CN" altLang="en-US" sz="2400" dirty="0">
              <a:latin typeface="Times New Roman" panose="02020603050405020304" charset="0"/>
              <a:cs typeface="Times New Roman" panose="02020603050405020304" charset="0"/>
            </a:endParaRPr>
          </a:p>
        </p:txBody>
      </p:sp>
      <p:grpSp>
        <p:nvGrpSpPr>
          <p:cNvPr id="44" name="组合 43"/>
          <p:cNvGrpSpPr/>
          <p:nvPr/>
        </p:nvGrpSpPr>
        <p:grpSpPr>
          <a:xfrm>
            <a:off x="6669483" y="2027135"/>
            <a:ext cx="4302259" cy="3459162"/>
            <a:chOff x="6929120" y="2200155"/>
            <a:chExt cx="4302259" cy="3459162"/>
          </a:xfrm>
        </p:grpSpPr>
        <p:sp>
          <p:nvSpPr>
            <p:cNvPr id="48" name="Rectangle 3"/>
            <p:cNvSpPr txBox="1">
              <a:spLocks noChangeArrowheads="1"/>
            </p:cNvSpPr>
            <p:nvPr/>
          </p:nvSpPr>
          <p:spPr>
            <a:xfrm>
              <a:off x="7278504" y="2810723"/>
              <a:ext cx="3579623" cy="230737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latin typeface="+mn-ea"/>
                </a:rPr>
                <a:t>运算符函数的定义由关键字</a:t>
              </a:r>
              <a:r>
                <a:rPr lang="en-US" altLang="zh-CN" sz="2400" b="1" dirty="0">
                  <a:latin typeface="Times New Roman" panose="02020603050405020304" charset="0"/>
                  <a:cs typeface="Times New Roman" panose="02020603050405020304" charset="0"/>
                </a:rPr>
                <a:t>operator</a:t>
              </a:r>
              <a:r>
                <a:rPr lang="zh-CN" altLang="en-US" sz="2400" dirty="0">
                  <a:latin typeface="+mn-ea"/>
                </a:rPr>
                <a:t>和其后要重载的运算符符号构成的。</a:t>
              </a:r>
              <a:endParaRPr lang="zh-CN" altLang="en-US" sz="2400" dirty="0">
                <a:latin typeface="+mn-ea"/>
              </a:endParaRPr>
            </a:p>
            <a:p>
              <a:pPr marL="0" indent="0" algn="ctr">
                <a:lnSpc>
                  <a:spcPct val="150000"/>
                </a:lnSpc>
                <a:buNone/>
              </a:pPr>
              <a:r>
                <a:rPr lang="zh-CN" altLang="en-US" sz="2400" dirty="0">
                  <a:solidFill>
                    <a:srgbClr val="0070C0"/>
                  </a:solidFill>
                  <a:latin typeface="+mn-ea"/>
                </a:rPr>
                <a:t>如：</a:t>
              </a:r>
              <a:r>
                <a:rPr lang="en-US" altLang="zh-CN" sz="2400" b="1" dirty="0">
                  <a:solidFill>
                    <a:srgbClr val="0070C0"/>
                  </a:solidFill>
                  <a:latin typeface="Times New Roman" panose="02020603050405020304" charset="0"/>
                  <a:cs typeface="Times New Roman" panose="02020603050405020304" charset="0"/>
                </a:rPr>
                <a:t>operator+</a:t>
              </a:r>
              <a:endParaRPr lang="en-US" altLang="zh-CN" sz="2400" b="1" dirty="0">
                <a:solidFill>
                  <a:srgbClr val="0070C0"/>
                </a:solidFill>
                <a:latin typeface="Times New Roman" panose="02020603050405020304" charset="0"/>
                <a:cs typeface="Times New Roman" panose="02020603050405020304" charset="0"/>
              </a:endParaRPr>
            </a:p>
          </p:txBody>
        </p:sp>
        <p:grpSp>
          <p:nvGrpSpPr>
            <p:cNvPr id="49" name="组合 48"/>
            <p:cNvGrpSpPr/>
            <p:nvPr/>
          </p:nvGrpSpPr>
          <p:grpSpPr>
            <a:xfrm rot="16200000">
              <a:off x="7350669" y="1778606"/>
              <a:ext cx="3459162" cy="4302259"/>
              <a:chOff x="1280369" y="2576747"/>
              <a:chExt cx="2118361" cy="2634666"/>
            </a:xfrm>
            <a:solidFill>
              <a:srgbClr val="0070C0"/>
            </a:solidFill>
          </p:grpSpPr>
          <p:sp>
            <p:nvSpPr>
              <p:cNvPr id="50" name="任意多边形: 形状 49"/>
              <p:cNvSpPr/>
              <p:nvPr/>
            </p:nvSpPr>
            <p:spPr>
              <a:xfrm>
                <a:off x="1280369" y="2576747"/>
                <a:ext cx="2118361" cy="2627523"/>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50"/>
              <p:cNvSpPr/>
              <p:nvPr/>
            </p:nvSpPr>
            <p:spPr>
              <a:xfrm>
                <a:off x="3114675" y="4951727"/>
                <a:ext cx="274529" cy="25968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wipe(left)">
                                      <p:cBhvr>
                                        <p:cTn id="11" dur="500"/>
                                        <p:tgtEl>
                                          <p:spTgt spid="4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wipe(left)">
                                      <p:cBhvr>
                                        <p:cTn id="15"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矩形 43"/>
          <p:cNvSpPr/>
          <p:nvPr/>
        </p:nvSpPr>
        <p:spPr>
          <a:xfrm>
            <a:off x="891313" y="1664116"/>
            <a:ext cx="4352827" cy="535531"/>
          </a:xfrm>
          <a:prstGeom prst="rect">
            <a:avLst/>
          </a:prstGeom>
        </p:spPr>
        <p:txBody>
          <a:bodyPr wrap="square">
            <a:spAutoFit/>
          </a:bodyPr>
          <a:lstStyle/>
          <a:p>
            <a:pPr>
              <a:lnSpc>
                <a:spcPct val="120000"/>
              </a:lnSpc>
            </a:pPr>
            <a:r>
              <a:rPr lang="zh-CN" altLang="en-US" sz="2400" dirty="0">
                <a:latin typeface="Times New Roman" panose="02020603050405020304" charset="0"/>
                <a:cs typeface="Times New Roman" panose="02020603050405020304" charset="0"/>
              </a:rPr>
              <a:t>运算符重载时要遵循的</a:t>
            </a:r>
            <a:r>
              <a:rPr lang="zh-CN" altLang="en-US" sz="2400" dirty="0">
                <a:solidFill>
                  <a:srgbClr val="0070C0"/>
                </a:solidFill>
                <a:latin typeface="Times New Roman" panose="02020603050405020304" charset="0"/>
                <a:cs typeface="Times New Roman" panose="02020603050405020304" charset="0"/>
              </a:rPr>
              <a:t>规则：</a:t>
            </a:r>
            <a:endParaRPr lang="zh-CN" altLang="en-US" sz="2400" dirty="0">
              <a:solidFill>
                <a:srgbClr val="0070C0"/>
              </a:solidFill>
              <a:latin typeface="Times New Roman" panose="02020603050405020304" charset="0"/>
              <a:cs typeface="Times New Roman" panose="02020603050405020304" charset="0"/>
            </a:endParaRPr>
          </a:p>
        </p:txBody>
      </p:sp>
      <p:grpSp>
        <p:nvGrpSpPr>
          <p:cNvPr id="54" name="组合 39"/>
          <p:cNvGrpSpPr/>
          <p:nvPr/>
        </p:nvGrpSpPr>
        <p:grpSpPr>
          <a:xfrm>
            <a:off x="410612" y="555626"/>
            <a:ext cx="5389213" cy="876848"/>
            <a:chOff x="215713" y="247818"/>
            <a:chExt cx="5060152" cy="725466"/>
          </a:xfrm>
        </p:grpSpPr>
        <p:sp>
          <p:nvSpPr>
            <p:cNvPr id="55"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6" name="组合 35"/>
            <p:cNvGrpSpPr/>
            <p:nvPr/>
          </p:nvGrpSpPr>
          <p:grpSpPr>
            <a:xfrm>
              <a:off x="326687" y="247818"/>
              <a:ext cx="4861582" cy="725466"/>
              <a:chOff x="326687" y="247818"/>
              <a:chExt cx="4861582" cy="725466"/>
            </a:xfrm>
          </p:grpSpPr>
          <p:grpSp>
            <p:nvGrpSpPr>
              <p:cNvPr id="83" name="组合 2"/>
              <p:cNvGrpSpPr/>
              <p:nvPr/>
            </p:nvGrpSpPr>
            <p:grpSpPr>
              <a:xfrm>
                <a:off x="349799" y="247818"/>
                <a:ext cx="4791980" cy="261575"/>
                <a:chOff x="349799" y="247818"/>
                <a:chExt cx="4791980" cy="261575"/>
              </a:xfrm>
            </p:grpSpPr>
            <p:cxnSp>
              <p:nvCxnSpPr>
                <p:cNvPr id="98"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0"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2"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3"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4" name="组合 1"/>
              <p:cNvGrpSpPr/>
              <p:nvPr/>
            </p:nvGrpSpPr>
            <p:grpSpPr>
              <a:xfrm>
                <a:off x="349799" y="711709"/>
                <a:ext cx="4815092" cy="261575"/>
                <a:chOff x="358852" y="925118"/>
                <a:chExt cx="4815092" cy="261575"/>
              </a:xfrm>
            </p:grpSpPr>
            <p:cxnSp>
              <p:nvCxnSpPr>
                <p:cNvPr id="91"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4"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5"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6"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7"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5" name="组合 33"/>
              <p:cNvGrpSpPr/>
              <p:nvPr/>
            </p:nvGrpSpPr>
            <p:grpSpPr>
              <a:xfrm>
                <a:off x="5138963" y="489126"/>
                <a:ext cx="49306" cy="329693"/>
                <a:chOff x="5138963" y="489126"/>
                <a:chExt cx="49306" cy="329693"/>
              </a:xfrm>
            </p:grpSpPr>
            <p:sp>
              <p:nvSpPr>
                <p:cNvPr id="89"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6" name="组合 36"/>
              <p:cNvGrpSpPr/>
              <p:nvPr/>
            </p:nvGrpSpPr>
            <p:grpSpPr>
              <a:xfrm>
                <a:off x="326687" y="399838"/>
                <a:ext cx="49306" cy="329693"/>
                <a:chOff x="5138963" y="489126"/>
                <a:chExt cx="49306" cy="329693"/>
              </a:xfrm>
            </p:grpSpPr>
            <p:sp>
              <p:nvSpPr>
                <p:cNvPr id="87"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grpSp>
        <p:nvGrpSpPr>
          <p:cNvPr id="30" name="组合 29"/>
          <p:cNvGrpSpPr/>
          <p:nvPr/>
        </p:nvGrpSpPr>
        <p:grpSpPr>
          <a:xfrm>
            <a:off x="1398449" y="2289713"/>
            <a:ext cx="9428642" cy="3892361"/>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9"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flipH="1" flipV="1">
              <a:off x="1584402" y="1903846"/>
              <a:ext cx="9062674" cy="2137114"/>
              <a:chOff x="1584402" y="3589769"/>
              <a:chExt cx="9062674" cy="2137114"/>
            </a:xfrm>
          </p:grpSpPr>
          <p:sp>
            <p:nvSpPr>
              <p:cNvPr id="34" name="任意多边形: 形状 33"/>
              <p:cNvSpPr/>
              <p:nvPr/>
            </p:nvSpPr>
            <p:spPr>
              <a:xfrm>
                <a:off x="1652007" y="3589769"/>
                <a:ext cx="8888987" cy="2005808"/>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1" name="矩形 30"/>
          <p:cNvSpPr/>
          <p:nvPr/>
        </p:nvSpPr>
        <p:spPr>
          <a:xfrm>
            <a:off x="2017656" y="2610937"/>
            <a:ext cx="8440652" cy="3453253"/>
          </a:xfrm>
          <a:prstGeom prst="rect">
            <a:avLst/>
          </a:prstGeom>
        </p:spPr>
        <p:txBody>
          <a:bodyPr wrap="square">
            <a:spAutoFit/>
          </a:bodyPr>
          <a:lstStyle/>
          <a:p>
            <a:pPr marL="457200" indent="-457200">
              <a:lnSpc>
                <a:spcPct val="130000"/>
              </a:lnSpc>
              <a:buFont typeface="+mj-lt"/>
              <a:buAutoNum type="arabicPeriod"/>
            </a:pPr>
            <a:r>
              <a:rPr lang="zh-CN" altLang="en-US" sz="2400" dirty="0">
                <a:latin typeface="Times New Roman" panose="02020603050405020304" charset="0"/>
                <a:cs typeface="Times New Roman" panose="02020603050405020304" charset="0"/>
              </a:rPr>
              <a:t>除了类属关系运算符“</a:t>
            </a: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 “ 、成员指针运算符</a:t>
            </a:r>
            <a:r>
              <a:rPr lang="en-US" altLang="zh-CN" sz="2400" dirty="0">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a:t>
            </a: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 “ 、作用域运算符“</a:t>
            </a: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 “ 、</a:t>
            </a:r>
            <a:r>
              <a:rPr lang="en-US" altLang="zh-CN" sz="2400" b="1" dirty="0" err="1">
                <a:latin typeface="Times New Roman" panose="02020603050405020304" charset="0"/>
                <a:cs typeface="Times New Roman" panose="02020603050405020304" charset="0"/>
              </a:rPr>
              <a:t>sizeof</a:t>
            </a:r>
            <a:r>
              <a:rPr lang="en-US" altLang="zh-CN" sz="2400" b="1" dirty="0">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运算符和三目运算符“</a:t>
            </a:r>
            <a:r>
              <a:rPr lang="en-US" altLang="zh-CN" sz="2400" dirty="0">
                <a:latin typeface="Times New Roman" panose="02020603050405020304" charset="0"/>
                <a:cs typeface="Times New Roman" panose="02020603050405020304" charset="0"/>
              </a:rPr>
              <a:t>?:</a:t>
            </a:r>
            <a:r>
              <a:rPr lang="zh-CN" altLang="en-US" sz="2400" dirty="0">
                <a:latin typeface="Times New Roman" panose="02020603050405020304" charset="0"/>
                <a:cs typeface="Times New Roman" panose="02020603050405020304" charset="0"/>
              </a:rPr>
              <a:t> “ 等</a:t>
            </a:r>
            <a:r>
              <a:rPr lang="en-US" altLang="zh-CN" sz="2400" dirty="0">
                <a:latin typeface="Times New Roman" panose="02020603050405020304" charset="0"/>
                <a:cs typeface="Times New Roman" panose="02020603050405020304" charset="0"/>
              </a:rPr>
              <a:t>5</a:t>
            </a:r>
            <a:r>
              <a:rPr lang="zh-CN" altLang="en-US" sz="2400" dirty="0">
                <a:latin typeface="Times New Roman" panose="02020603050405020304" charset="0"/>
                <a:cs typeface="Times New Roman" panose="02020603050405020304" charset="0"/>
              </a:rPr>
              <a:t>种运算符以外，</a:t>
            </a:r>
            <a:r>
              <a:rPr lang="en-US" altLang="zh-CN" sz="2400" b="1" dirty="0">
                <a:latin typeface="Times New Roman" panose="02020603050405020304" charset="0"/>
                <a:cs typeface="Times New Roman" panose="02020603050405020304" charset="0"/>
              </a:rPr>
              <a:t>C++</a:t>
            </a:r>
            <a:r>
              <a:rPr lang="zh-CN" altLang="en-US" sz="2400" dirty="0">
                <a:latin typeface="Times New Roman" panose="02020603050405020304" charset="0"/>
                <a:cs typeface="Times New Roman" panose="02020603050405020304" charset="0"/>
              </a:rPr>
              <a:t>中的其他运算符都可以重载。</a:t>
            </a:r>
            <a:endParaRPr lang="zh-CN" altLang="en-US" sz="2400" dirty="0">
              <a:latin typeface="Times New Roman" panose="02020603050405020304" charset="0"/>
              <a:cs typeface="Times New Roman" panose="02020603050405020304" charset="0"/>
            </a:endParaRPr>
          </a:p>
          <a:p>
            <a:pPr marL="457200" indent="-457200">
              <a:lnSpc>
                <a:spcPct val="130000"/>
              </a:lnSpc>
              <a:buFont typeface="+mj-lt"/>
              <a:buAutoNum type="arabicPeriod"/>
            </a:pPr>
            <a:r>
              <a:rPr lang="zh-CN" altLang="en-US" sz="2400" dirty="0">
                <a:latin typeface="Times New Roman" panose="02020603050405020304" charset="0"/>
                <a:cs typeface="Times New Roman" panose="02020603050405020304" charset="0"/>
              </a:rPr>
              <a:t>重载运算符限制在</a:t>
            </a:r>
            <a:r>
              <a:rPr lang="en-US" altLang="zh-CN" sz="2400" b="1" dirty="0">
                <a:latin typeface="Times New Roman" panose="02020603050405020304" charset="0"/>
                <a:cs typeface="Times New Roman" panose="02020603050405020304" charset="0"/>
              </a:rPr>
              <a:t>C++</a:t>
            </a:r>
            <a:r>
              <a:rPr lang="zh-CN" altLang="en-US" sz="2400" dirty="0">
                <a:latin typeface="Times New Roman" panose="02020603050405020304" charset="0"/>
                <a:cs typeface="Times New Roman" panose="02020603050405020304" charset="0"/>
              </a:rPr>
              <a:t>语言中已有的运算符范围内的允许重载的运算符之中，不能创建新的运算符。</a:t>
            </a:r>
            <a:endParaRPr lang="zh-CN" altLang="en-US" sz="2400" dirty="0">
              <a:latin typeface="Times New Roman" panose="02020603050405020304" charset="0"/>
              <a:cs typeface="Times New Roman" panose="02020603050405020304" charset="0"/>
            </a:endParaRPr>
          </a:p>
          <a:p>
            <a:pPr marL="457200" indent="-457200">
              <a:lnSpc>
                <a:spcPct val="130000"/>
              </a:lnSpc>
              <a:buFont typeface="+mj-lt"/>
              <a:buAutoNum type="arabicPeriod"/>
            </a:pPr>
            <a:r>
              <a:rPr lang="zh-CN" altLang="en-US" sz="2400" dirty="0">
                <a:latin typeface="Times New Roman" panose="02020603050405020304" charset="0"/>
                <a:cs typeface="Times New Roman" panose="02020603050405020304" charset="0"/>
              </a:rPr>
              <a:t>运算符重载实质上是函数重载，因此编译程序对运算符重载的选择，遵循函数重载的选择原则。</a:t>
            </a:r>
            <a:endParaRPr lang="zh-CN" altLang="en-US" sz="2400" dirty="0">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wipe(left)">
                                      <p:cBhvr>
                                        <p:cTn id="11" dur="500"/>
                                        <p:tgtEl>
                                          <p:spTgt spid="4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par>
                          <p:cTn id="16" fill="hold">
                            <p:stCondLst>
                              <p:cond delay="1500"/>
                            </p:stCondLst>
                            <p:childTnLst>
                              <p:par>
                                <p:cTn id="17" presetID="2" presetClass="entr" presetSubtype="4" fill="hold" nodeType="afterEffect">
                                  <p:stCondLst>
                                    <p:cond delay="0"/>
                                  </p:stCondLst>
                                  <p:childTnLst>
                                    <p:set>
                                      <p:cBhvr>
                                        <p:cTn id="18" dur="1" fill="hold">
                                          <p:stCondLst>
                                            <p:cond delay="0"/>
                                          </p:stCondLst>
                                        </p:cTn>
                                        <p:tgtEl>
                                          <p:spTgt spid="31">
                                            <p:txEl>
                                              <p:pRg st="0" end="0"/>
                                            </p:txEl>
                                          </p:spTgt>
                                        </p:tgtEl>
                                        <p:attrNameLst>
                                          <p:attrName>style.visibility</p:attrName>
                                        </p:attrNameLst>
                                      </p:cBhvr>
                                      <p:to>
                                        <p:strVal val="visible"/>
                                      </p:to>
                                    </p:set>
                                    <p:anim calcmode="lin" valueType="num">
                                      <p:cBhvr additive="base">
                                        <p:cTn id="19"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1">
                                            <p:txEl>
                                              <p:pRg st="1" end="1"/>
                                            </p:txEl>
                                          </p:spTgt>
                                        </p:tgtEl>
                                        <p:attrNameLst>
                                          <p:attrName>style.visibility</p:attrName>
                                        </p:attrNameLst>
                                      </p:cBhvr>
                                      <p:to>
                                        <p:strVal val="visible"/>
                                      </p:to>
                                    </p:set>
                                    <p:anim calcmode="lin" valueType="num">
                                      <p:cBhvr additive="base">
                                        <p:cTn id="25"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1">
                                            <p:txEl>
                                              <p:pRg st="2" end="2"/>
                                            </p:txEl>
                                          </p:spTgt>
                                        </p:tgtEl>
                                        <p:attrNameLst>
                                          <p:attrName>style.visibility</p:attrName>
                                        </p:attrNameLst>
                                      </p:cBhvr>
                                      <p:to>
                                        <p:strVal val="visible"/>
                                      </p:to>
                                    </p:set>
                                    <p:anim calcmode="lin" valueType="num">
                                      <p:cBhvr additive="base">
                                        <p:cTn id="31" dur="500" fill="hold"/>
                                        <p:tgtEl>
                                          <p:spTgt spid="31">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1">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1385410" y="1645634"/>
            <a:ext cx="9428642" cy="2350161"/>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梯形 4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梯形 4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梯形 4"/>
              <p:cNvSpPr/>
              <p:nvPr/>
            </p:nvSpPr>
            <p:spPr>
              <a:xfrm rot="2634774" flipV="1">
                <a:off x="1600821" y="5387490"/>
                <a:ext cx="352544" cy="84400"/>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9"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p:cNvGrpSpPr/>
            <p:nvPr/>
          </p:nvGrpSpPr>
          <p:grpSpPr>
            <a:xfrm flipH="1" flipV="1">
              <a:off x="1584402" y="1903846"/>
              <a:ext cx="9062674" cy="2137112"/>
              <a:chOff x="1584402" y="3589771"/>
              <a:chExt cx="9062674" cy="2137112"/>
            </a:xfrm>
          </p:grpSpPr>
          <p:sp>
            <p:nvSpPr>
              <p:cNvPr id="34"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梯形 4"/>
              <p:cNvSpPr/>
              <p:nvPr/>
            </p:nvSpPr>
            <p:spPr>
              <a:xfrm rot="3120575" flipV="1">
                <a:off x="1513118" y="5379725"/>
                <a:ext cx="495967" cy="77953"/>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1" name="矩形 30"/>
          <p:cNvSpPr/>
          <p:nvPr/>
        </p:nvSpPr>
        <p:spPr>
          <a:xfrm>
            <a:off x="2124517" y="2021788"/>
            <a:ext cx="8195139" cy="1608133"/>
          </a:xfrm>
          <a:prstGeom prst="rect">
            <a:avLst/>
          </a:prstGeom>
        </p:spPr>
        <p:txBody>
          <a:bodyPr wrap="square">
            <a:spAutoFit/>
          </a:bodyPr>
          <a:lstStyle/>
          <a:p>
            <a:pPr marL="457200" indent="-457200">
              <a:spcBef>
                <a:spcPts val="300"/>
              </a:spcBef>
              <a:buFont typeface="+mj-lt"/>
              <a:buAutoNum type="arabicPeriod" startAt="4"/>
            </a:pPr>
            <a:r>
              <a:rPr lang="zh-CN" altLang="en-US" sz="2400" dirty="0">
                <a:latin typeface="Times New Roman" panose="02020603050405020304" charset="0"/>
                <a:cs typeface="Times New Roman" panose="02020603050405020304" charset="0"/>
              </a:rPr>
              <a:t>重载之后的运算符不能改变运算符的优先级和结合性，也不能改变运算符操作数的个数及语法结构。 </a:t>
            </a:r>
            <a:endParaRPr lang="zh-CN" altLang="en-US" sz="2400" dirty="0">
              <a:latin typeface="Times New Roman" panose="02020603050405020304" charset="0"/>
              <a:cs typeface="Times New Roman" panose="02020603050405020304" charset="0"/>
            </a:endParaRPr>
          </a:p>
          <a:p>
            <a:pPr marL="457200" indent="-457200">
              <a:spcBef>
                <a:spcPts val="300"/>
              </a:spcBef>
              <a:buFont typeface="+mj-lt"/>
              <a:buAutoNum type="arabicPeriod" startAt="4"/>
            </a:pPr>
            <a:r>
              <a:rPr lang="zh-CN" altLang="en-US" sz="2400" dirty="0">
                <a:latin typeface="Times New Roman" panose="02020603050405020304" charset="0"/>
                <a:cs typeface="Times New Roman" panose="02020603050405020304" charset="0"/>
              </a:rPr>
              <a:t>运算符重载是针对新类型数据的实际需要对原有运算符进行的适当的改造，重载的功能应当与原有功能相类似。</a:t>
            </a:r>
            <a:endParaRPr lang="zh-CN" altLang="en-US" sz="2400" dirty="0">
              <a:latin typeface="Times New Roman" panose="02020603050405020304" charset="0"/>
              <a:cs typeface="Times New Roman" panose="02020603050405020304" charset="0"/>
            </a:endParaRPr>
          </a:p>
        </p:txBody>
      </p:sp>
      <p:sp>
        <p:nvSpPr>
          <p:cNvPr id="54" name="矩形 53"/>
          <p:cNvSpPr/>
          <p:nvPr/>
        </p:nvSpPr>
        <p:spPr>
          <a:xfrm>
            <a:off x="1848625" y="4871378"/>
            <a:ext cx="8895091" cy="1200329"/>
          </a:xfrm>
          <a:prstGeom prst="rect">
            <a:avLst/>
          </a:prstGeom>
        </p:spPr>
        <p:txBody>
          <a:bodyPr wrap="square">
            <a:spAutoFit/>
          </a:bodyPr>
          <a:lstStyle/>
          <a:p>
            <a:pPr marL="897255" indent="-897255"/>
            <a:r>
              <a:rPr lang="zh-CN" altLang="en-US" sz="2400" dirty="0">
                <a:solidFill>
                  <a:srgbClr val="0070C0"/>
                </a:solidFill>
              </a:rPr>
              <a:t>提示：</a:t>
            </a:r>
            <a:r>
              <a:rPr lang="zh-CN" altLang="en-US" sz="2400" dirty="0"/>
              <a:t>对于自定义类的运算符重载函数，</a:t>
            </a:r>
            <a:r>
              <a:rPr lang="zh-CN" altLang="en-US" sz="2400" dirty="0">
                <a:solidFill>
                  <a:srgbClr val="FF0000"/>
                </a:solidFill>
              </a:rPr>
              <a:t>大部分</a:t>
            </a:r>
            <a:r>
              <a:rPr lang="zh-CN" altLang="en-US" sz="2400" dirty="0"/>
              <a:t>运算符可以将其定义为类的成员函数，也可以将其定义为类的非成员函数，而非成员函数一般采用</a:t>
            </a:r>
            <a:r>
              <a:rPr lang="zh-CN" altLang="en-US" sz="2400" dirty="0">
                <a:solidFill>
                  <a:srgbClr val="FF0000"/>
                </a:solidFill>
              </a:rPr>
              <a:t>友元</a:t>
            </a:r>
            <a:r>
              <a:rPr lang="zh-CN" altLang="en-US" sz="2400" dirty="0"/>
              <a:t>函数形式。</a:t>
            </a:r>
            <a:endParaRPr lang="zh-CN" altLang="en-US" sz="2400" dirty="0"/>
          </a:p>
        </p:txBody>
      </p:sp>
      <p:grpSp>
        <p:nvGrpSpPr>
          <p:cNvPr id="53" name="组合 39"/>
          <p:cNvGrpSpPr/>
          <p:nvPr/>
        </p:nvGrpSpPr>
        <p:grpSpPr>
          <a:xfrm>
            <a:off x="410612" y="555626"/>
            <a:ext cx="5389213" cy="876848"/>
            <a:chOff x="215713" y="247818"/>
            <a:chExt cx="5060152" cy="725466"/>
          </a:xfrm>
        </p:grpSpPr>
        <p:sp>
          <p:nvSpPr>
            <p:cNvPr id="55"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6" name="组合 35"/>
            <p:cNvGrpSpPr/>
            <p:nvPr/>
          </p:nvGrpSpPr>
          <p:grpSpPr>
            <a:xfrm>
              <a:off x="326687" y="247818"/>
              <a:ext cx="4861582" cy="725466"/>
              <a:chOff x="326687" y="247818"/>
              <a:chExt cx="4861582" cy="725466"/>
            </a:xfrm>
          </p:grpSpPr>
          <p:grpSp>
            <p:nvGrpSpPr>
              <p:cNvPr id="68" name="组合 2"/>
              <p:cNvGrpSpPr/>
              <p:nvPr/>
            </p:nvGrpSpPr>
            <p:grpSpPr>
              <a:xfrm>
                <a:off x="349799" y="247818"/>
                <a:ext cx="4791980" cy="261575"/>
                <a:chOff x="349799" y="247818"/>
                <a:chExt cx="4791980" cy="261575"/>
              </a:xfrm>
            </p:grpSpPr>
            <p:cxnSp>
              <p:nvCxnSpPr>
                <p:cNvPr id="96"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7"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8"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9"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0"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01"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2" name="组合 1"/>
              <p:cNvGrpSpPr/>
              <p:nvPr/>
            </p:nvGrpSpPr>
            <p:grpSpPr>
              <a:xfrm>
                <a:off x="349799" y="711709"/>
                <a:ext cx="4815092" cy="261575"/>
                <a:chOff x="358852" y="925118"/>
                <a:chExt cx="4815092" cy="261575"/>
              </a:xfrm>
            </p:grpSpPr>
            <p:cxnSp>
              <p:nvCxnSpPr>
                <p:cNvPr id="89"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0"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1"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2"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93"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94"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95"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3" name="组合 33"/>
              <p:cNvGrpSpPr/>
              <p:nvPr/>
            </p:nvGrpSpPr>
            <p:grpSpPr>
              <a:xfrm>
                <a:off x="5138963" y="489126"/>
                <a:ext cx="49306" cy="329693"/>
                <a:chOff x="5138963" y="489126"/>
                <a:chExt cx="49306" cy="329693"/>
              </a:xfrm>
            </p:grpSpPr>
            <p:sp>
              <p:nvSpPr>
                <p:cNvPr id="87"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4" name="组合 36"/>
              <p:cNvGrpSpPr/>
              <p:nvPr/>
            </p:nvGrpSpPr>
            <p:grpSpPr>
              <a:xfrm>
                <a:off x="326687" y="399838"/>
                <a:ext cx="49306" cy="329693"/>
                <a:chOff x="5138963" y="489126"/>
                <a:chExt cx="49306" cy="329693"/>
              </a:xfrm>
            </p:grpSpPr>
            <p:sp>
              <p:nvSpPr>
                <p:cNvPr id="85"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left)">
                                      <p:cBhvr>
                                        <p:cTn id="7" dur="500"/>
                                        <p:tgtEl>
                                          <p:spTgt spid="5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childTnLst>
                          </p:cTn>
                        </p:par>
                        <p:par>
                          <p:cTn id="12" fill="hold">
                            <p:stCondLst>
                              <p:cond delay="1000"/>
                            </p:stCondLst>
                            <p:childTnLst>
                              <p:par>
                                <p:cTn id="13" presetID="2" presetClass="entr" presetSubtype="4" fill="hold" nodeType="afterEffect">
                                  <p:stCondLst>
                                    <p:cond delay="0"/>
                                  </p:stCondLst>
                                  <p:childTnLst>
                                    <p:set>
                                      <p:cBhvr>
                                        <p:cTn id="14" dur="1" fill="hold">
                                          <p:stCondLst>
                                            <p:cond delay="0"/>
                                          </p:stCondLst>
                                        </p:cTn>
                                        <p:tgtEl>
                                          <p:spTgt spid="31">
                                            <p:txEl>
                                              <p:pRg st="0" end="0"/>
                                            </p:txEl>
                                          </p:spTgt>
                                        </p:tgtEl>
                                        <p:attrNameLst>
                                          <p:attrName>style.visibility</p:attrName>
                                        </p:attrNameLst>
                                      </p:cBhvr>
                                      <p:to>
                                        <p:strVal val="visible"/>
                                      </p:to>
                                    </p:set>
                                    <p:anim calcmode="lin" valueType="num">
                                      <p:cBhvr additive="base">
                                        <p:cTn id="15" dur="500" fill="hold"/>
                                        <p:tgtEl>
                                          <p:spTgt spid="31">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1">
                                            <p:txEl>
                                              <p:pRg st="1" end="1"/>
                                            </p:txEl>
                                          </p:spTgt>
                                        </p:tgtEl>
                                        <p:attrNameLst>
                                          <p:attrName>style.visibility</p:attrName>
                                        </p:attrNameLst>
                                      </p:cBhvr>
                                      <p:to>
                                        <p:strVal val="visible"/>
                                      </p:to>
                                    </p:set>
                                    <p:anim calcmode="lin" valueType="num">
                                      <p:cBhvr additive="base">
                                        <p:cTn id="21" dur="500" fill="hold"/>
                                        <p:tgtEl>
                                          <p:spTgt spid="31">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additive="base">
                                        <p:cTn id="27" dur="500" fill="hold"/>
                                        <p:tgtEl>
                                          <p:spTgt spid="54"/>
                                        </p:tgtEl>
                                        <p:attrNameLst>
                                          <p:attrName>ppt_x</p:attrName>
                                        </p:attrNameLst>
                                      </p:cBhvr>
                                      <p:tavLst>
                                        <p:tav tm="0">
                                          <p:val>
                                            <p:strVal val="#ppt_x"/>
                                          </p:val>
                                        </p:tav>
                                        <p:tav tm="100000">
                                          <p:val>
                                            <p:strVal val="#ppt_x"/>
                                          </p:val>
                                        </p:tav>
                                      </p:tavLst>
                                    </p:anim>
                                    <p:anim calcmode="lin" valueType="num">
                                      <p:cBhvr additive="base">
                                        <p:cTn id="2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组合 147"/>
          <p:cNvGrpSpPr/>
          <p:nvPr/>
        </p:nvGrpSpPr>
        <p:grpSpPr>
          <a:xfrm>
            <a:off x="3804091" y="1942013"/>
            <a:ext cx="7816896" cy="3021873"/>
            <a:chOff x="2184916" y="2879471"/>
            <a:chExt cx="6841390" cy="2116327"/>
          </a:xfrm>
        </p:grpSpPr>
        <p:sp>
          <p:nvSpPr>
            <p:cNvPr id="149" name="矩形 2"/>
            <p:cNvSpPr/>
            <p:nvPr/>
          </p:nvSpPr>
          <p:spPr>
            <a:xfrm>
              <a:off x="2184916" y="2879471"/>
              <a:ext cx="6841390" cy="2116327"/>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150" name="Rectangle 3"/>
            <p:cNvSpPr txBox="1">
              <a:spLocks noChangeArrowheads="1"/>
            </p:cNvSpPr>
            <p:nvPr/>
          </p:nvSpPr>
          <p:spPr>
            <a:xfrm>
              <a:off x="2612134" y="3008741"/>
              <a:ext cx="6189856" cy="195209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400" dirty="0">
                  <a:latin typeface="Times New Roman" panose="02020603050405020304" charset="0"/>
                  <a:cs typeface="Times New Roman" panose="02020603050405020304" charset="0"/>
                </a:rPr>
                <a:t>成员函数形式的运算符函数定义的一般形式：</a:t>
              </a:r>
              <a:endParaRPr lang="zh-CN" altLang="en-US" sz="2400" dirty="0">
                <a:latin typeface="Times New Roman" panose="02020603050405020304" charset="0"/>
                <a:cs typeface="Times New Roman" panose="02020603050405020304" charset="0"/>
              </a:endParaRPr>
            </a:p>
            <a:p>
              <a:pPr marL="0" indent="0">
                <a:lnSpc>
                  <a:spcPct val="120000"/>
                </a:lnSpc>
                <a:buNone/>
              </a:pPr>
              <a:r>
                <a:rPr lang="en-US" altLang="zh-CN" sz="2200" dirty="0">
                  <a:solidFill>
                    <a:srgbClr val="0070C0"/>
                  </a:solidFill>
                  <a:latin typeface="Times New Roman" panose="02020603050405020304" charset="0"/>
                  <a:cs typeface="Times New Roman" panose="02020603050405020304" charset="0"/>
                </a:rPr>
                <a:t>&lt;</a:t>
              </a:r>
              <a:r>
                <a:rPr lang="zh-CN" altLang="en-US" sz="2200" dirty="0">
                  <a:solidFill>
                    <a:srgbClr val="0070C0"/>
                  </a:solidFill>
                  <a:latin typeface="Times New Roman" panose="02020603050405020304" charset="0"/>
                  <a:cs typeface="Times New Roman" panose="02020603050405020304" charset="0"/>
                </a:rPr>
                <a:t>返回类型说明符</a:t>
              </a:r>
              <a:r>
                <a:rPr lang="en-US" altLang="zh-CN" sz="2200" dirty="0">
                  <a:solidFill>
                    <a:srgbClr val="0070C0"/>
                  </a:solidFill>
                  <a:latin typeface="Times New Roman" panose="02020603050405020304" charset="0"/>
                  <a:cs typeface="Times New Roman" panose="02020603050405020304" charset="0"/>
                </a:rPr>
                <a:t>&gt; operator &lt;</a:t>
              </a:r>
              <a:r>
                <a:rPr lang="zh-CN" altLang="en-US" sz="2200" dirty="0">
                  <a:solidFill>
                    <a:srgbClr val="0070C0"/>
                  </a:solidFill>
                  <a:latin typeface="Times New Roman" panose="02020603050405020304" charset="0"/>
                  <a:cs typeface="Times New Roman" panose="02020603050405020304" charset="0"/>
                </a:rPr>
                <a:t>运算符符号</a:t>
              </a:r>
              <a:r>
                <a:rPr lang="en-US" altLang="zh-CN" sz="2200" dirty="0">
                  <a:solidFill>
                    <a:srgbClr val="0070C0"/>
                  </a:solidFill>
                  <a:latin typeface="Times New Roman" panose="02020603050405020304" charset="0"/>
                  <a:cs typeface="Times New Roman" panose="02020603050405020304" charset="0"/>
                </a:rPr>
                <a:t>&gt;(&lt;</a:t>
              </a:r>
              <a:r>
                <a:rPr lang="zh-CN" altLang="en-US" sz="2200" dirty="0">
                  <a:solidFill>
                    <a:srgbClr val="0070C0"/>
                  </a:solidFill>
                  <a:latin typeface="Times New Roman" panose="02020603050405020304" charset="0"/>
                  <a:cs typeface="Times New Roman" panose="02020603050405020304" charset="0"/>
                </a:rPr>
                <a:t>参数表</a:t>
              </a:r>
              <a:r>
                <a:rPr lang="en-US" altLang="zh-CN" sz="2200" dirty="0">
                  <a:solidFill>
                    <a:srgbClr val="0070C0"/>
                  </a:solidFill>
                  <a:latin typeface="Times New Roman" panose="02020603050405020304" charset="0"/>
                  <a:cs typeface="Times New Roman" panose="02020603050405020304" charset="0"/>
                </a:rPr>
                <a:t>&gt;)</a:t>
              </a:r>
              <a:endParaRPr lang="en-US" altLang="zh-CN" sz="2200" dirty="0">
                <a:solidFill>
                  <a:srgbClr val="0070C0"/>
                </a:solidFill>
                <a:latin typeface="Times New Roman" panose="02020603050405020304" charset="0"/>
                <a:cs typeface="Times New Roman" panose="02020603050405020304" charset="0"/>
              </a:endParaRPr>
            </a:p>
            <a:p>
              <a:pPr marL="0" indent="0">
                <a:lnSpc>
                  <a:spcPct val="120000"/>
                </a:lnSpc>
                <a:buNone/>
              </a:pPr>
              <a:r>
                <a:rPr lang="en-US" altLang="zh-CN" sz="2200" dirty="0">
                  <a:solidFill>
                    <a:srgbClr val="0070C0"/>
                  </a:solidFill>
                  <a:latin typeface="Times New Roman" panose="02020603050405020304" charset="0"/>
                  <a:cs typeface="Times New Roman" panose="02020603050405020304" charset="0"/>
                </a:rPr>
                <a:t> {</a:t>
              </a:r>
              <a:endParaRPr lang="en-US" altLang="zh-CN" sz="2200" dirty="0">
                <a:solidFill>
                  <a:srgbClr val="0070C0"/>
                </a:solidFill>
                <a:latin typeface="Times New Roman" panose="02020603050405020304" charset="0"/>
                <a:cs typeface="Times New Roman" panose="02020603050405020304" charset="0"/>
              </a:endParaRPr>
            </a:p>
            <a:p>
              <a:pPr marL="0" indent="0">
                <a:lnSpc>
                  <a:spcPct val="120000"/>
                </a:lnSpc>
                <a:buNone/>
              </a:pPr>
              <a:r>
                <a:rPr lang="en-US" altLang="zh-CN" sz="2200" dirty="0">
                  <a:solidFill>
                    <a:srgbClr val="0070C0"/>
                  </a:solidFill>
                  <a:latin typeface="Times New Roman" panose="02020603050405020304" charset="0"/>
                  <a:cs typeface="Times New Roman" panose="02020603050405020304" charset="0"/>
                </a:rPr>
                <a:t>		&lt;</a:t>
              </a:r>
              <a:r>
                <a:rPr lang="zh-CN" altLang="en-US" sz="2200" dirty="0">
                  <a:solidFill>
                    <a:srgbClr val="0070C0"/>
                  </a:solidFill>
                  <a:latin typeface="Times New Roman" panose="02020603050405020304" charset="0"/>
                  <a:cs typeface="Times New Roman" panose="02020603050405020304" charset="0"/>
                </a:rPr>
                <a:t>函数体</a:t>
              </a:r>
              <a:r>
                <a:rPr lang="en-US" altLang="zh-CN" sz="2200" dirty="0">
                  <a:solidFill>
                    <a:srgbClr val="0070C0"/>
                  </a:solidFill>
                  <a:latin typeface="Times New Roman" panose="02020603050405020304" charset="0"/>
                  <a:cs typeface="Times New Roman" panose="02020603050405020304" charset="0"/>
                </a:rPr>
                <a:t>&gt;</a:t>
              </a:r>
              <a:endParaRPr lang="en-US" altLang="zh-CN" sz="2200" dirty="0">
                <a:solidFill>
                  <a:srgbClr val="0070C0"/>
                </a:solidFill>
                <a:latin typeface="Times New Roman" panose="02020603050405020304" charset="0"/>
                <a:cs typeface="Times New Roman" panose="02020603050405020304" charset="0"/>
              </a:endParaRPr>
            </a:p>
            <a:p>
              <a:pPr marL="0" indent="0">
                <a:lnSpc>
                  <a:spcPct val="120000"/>
                </a:lnSpc>
                <a:buNone/>
              </a:pPr>
              <a:r>
                <a:rPr lang="en-US" altLang="zh-CN" sz="2200" dirty="0">
                  <a:solidFill>
                    <a:srgbClr val="0070C0"/>
                  </a:solidFill>
                  <a:latin typeface="Times New Roman" panose="02020603050405020304" charset="0"/>
                  <a:cs typeface="Times New Roman" panose="02020603050405020304" charset="0"/>
                </a:rPr>
                <a:t>}</a:t>
              </a:r>
              <a:endParaRPr lang="en-US" altLang="zh-CN" sz="2200" dirty="0">
                <a:solidFill>
                  <a:srgbClr val="0070C0"/>
                </a:solidFill>
                <a:latin typeface="Times New Roman" panose="02020603050405020304" charset="0"/>
                <a:cs typeface="Times New Roman" panose="02020603050405020304" charset="0"/>
              </a:endParaRPr>
            </a:p>
          </p:txBody>
        </p:sp>
      </p:grpSp>
      <p:grpSp>
        <p:nvGrpSpPr>
          <p:cNvPr id="2" name="Group 1"/>
          <p:cNvGrpSpPr/>
          <p:nvPr/>
        </p:nvGrpSpPr>
        <p:grpSpPr>
          <a:xfrm>
            <a:off x="860485" y="2081663"/>
            <a:ext cx="2826027" cy="2819197"/>
            <a:chOff x="691285" y="2235152"/>
            <a:chExt cx="2826027" cy="2819197"/>
          </a:xfrm>
        </p:grpSpPr>
        <p:grpSp>
          <p:nvGrpSpPr>
            <p:cNvPr id="105" name="组合 104"/>
            <p:cNvGrpSpPr/>
            <p:nvPr/>
          </p:nvGrpSpPr>
          <p:grpSpPr>
            <a:xfrm>
              <a:off x="691285" y="2235152"/>
              <a:ext cx="2826027" cy="2819197"/>
              <a:chOff x="927538" y="2833999"/>
              <a:chExt cx="1902126" cy="1897530"/>
            </a:xfrm>
          </p:grpSpPr>
          <p:grpSp>
            <p:nvGrpSpPr>
              <p:cNvPr id="106" name="组合 105"/>
              <p:cNvGrpSpPr>
                <a:grpSpLocks noChangeAspect="1"/>
              </p:cNvGrpSpPr>
              <p:nvPr/>
            </p:nvGrpSpPr>
            <p:grpSpPr bwMode="auto">
              <a:xfrm>
                <a:off x="927538" y="2833999"/>
                <a:ext cx="1902126" cy="1897530"/>
                <a:chOff x="3471" y="1280"/>
                <a:chExt cx="829" cy="827"/>
              </a:xfrm>
              <a:solidFill>
                <a:srgbClr val="0070C0"/>
              </a:solidFill>
            </p:grpSpPr>
            <p:sp>
              <p:nvSpPr>
                <p:cNvPr id="10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107" name="矩形 106"/>
              <p:cNvSpPr/>
              <p:nvPr/>
            </p:nvSpPr>
            <p:spPr>
              <a:xfrm>
                <a:off x="1258031" y="3259631"/>
                <a:ext cx="1276232" cy="310735"/>
              </a:xfrm>
              <a:prstGeom prst="rect">
                <a:avLst/>
              </a:prstGeom>
            </p:spPr>
            <p:txBody>
              <a:bodyPr wrap="square">
                <a:spAutoFit/>
              </a:bodyPr>
              <a:lstStyle/>
              <a:p>
                <a:pPr algn="ctr"/>
                <a:endParaRPr lang="zh-CN" altLang="en-US" sz="2400" dirty="0">
                  <a:solidFill>
                    <a:srgbClr val="0070C0"/>
                  </a:solidFill>
                  <a:latin typeface="Times New Roman" panose="02020603050405020304" charset="0"/>
                  <a:cs typeface="Times New Roman" panose="02020603050405020304" charset="0"/>
                </a:endParaRPr>
              </a:p>
            </p:txBody>
          </p:sp>
        </p:grpSp>
        <p:sp>
          <p:nvSpPr>
            <p:cNvPr id="151" name="矩形 150"/>
            <p:cNvSpPr/>
            <p:nvPr/>
          </p:nvSpPr>
          <p:spPr>
            <a:xfrm>
              <a:off x="1074792" y="2714852"/>
              <a:ext cx="1980605" cy="1827552"/>
            </a:xfrm>
            <a:prstGeom prst="rect">
              <a:avLst/>
            </a:prstGeom>
          </p:spPr>
          <p:txBody>
            <a:bodyPr wrap="square">
              <a:spAutoFit/>
            </a:bodyPr>
            <a:lstStyle/>
            <a:p>
              <a:pPr algn="ctr">
                <a:lnSpc>
                  <a:spcPct val="120000"/>
                </a:lnSpc>
              </a:pPr>
              <a:r>
                <a:rPr lang="zh-CN" altLang="en-US" sz="2400" dirty="0">
                  <a:solidFill>
                    <a:srgbClr val="0070C0"/>
                  </a:solidFill>
                  <a:latin typeface="Times New Roman" panose="02020603050405020304" charset="0"/>
                  <a:cs typeface="Times New Roman" panose="02020603050405020304" charset="0"/>
                </a:rPr>
                <a:t>（</a:t>
              </a:r>
              <a:r>
                <a:rPr lang="en-US" altLang="zh-CN" sz="2400" dirty="0">
                  <a:solidFill>
                    <a:srgbClr val="0070C0"/>
                  </a:solidFill>
                  <a:latin typeface="Times New Roman" panose="02020603050405020304" charset="0"/>
                  <a:cs typeface="Times New Roman" panose="02020603050405020304" charset="0"/>
                </a:rPr>
                <a:t>1</a:t>
              </a:r>
              <a:r>
                <a:rPr lang="zh-CN" altLang="en-US"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a:p>
              <a:pPr algn="ctr">
                <a:lnSpc>
                  <a:spcPct val="120000"/>
                </a:lnSpc>
              </a:pPr>
              <a:r>
                <a:rPr lang="zh-CN" altLang="en-US" sz="2400" dirty="0">
                  <a:solidFill>
                    <a:srgbClr val="0070C0"/>
                  </a:solidFill>
                  <a:latin typeface="Times New Roman" panose="02020603050405020304" charset="0"/>
                  <a:cs typeface="Times New Roman" panose="02020603050405020304" charset="0"/>
                </a:rPr>
                <a:t>类成员函数形式的运算符重载</a:t>
              </a:r>
              <a:endParaRPr lang="zh-CN" altLang="en-US" sz="2400" dirty="0">
                <a:solidFill>
                  <a:srgbClr val="0070C0"/>
                </a:solidFill>
                <a:latin typeface="Times New Roman" panose="02020603050405020304" charset="0"/>
                <a:cs typeface="Times New Roman" panose="02020603050405020304" charset="0"/>
              </a:endParaRPr>
            </a:p>
          </p:txBody>
        </p:sp>
      </p:grpSp>
      <p:sp>
        <p:nvSpPr>
          <p:cNvPr id="152" name="矩形 151"/>
          <p:cNvSpPr/>
          <p:nvPr/>
        </p:nvSpPr>
        <p:spPr>
          <a:xfrm>
            <a:off x="1907035" y="5210101"/>
            <a:ext cx="8540700" cy="1005596"/>
          </a:xfrm>
          <a:prstGeom prst="rect">
            <a:avLst/>
          </a:prstGeom>
        </p:spPr>
        <p:txBody>
          <a:bodyPr wrap="square">
            <a:spAutoFit/>
          </a:bodyPr>
          <a:lstStyle/>
          <a:p>
            <a:pPr marL="897255" indent="-897255">
              <a:lnSpc>
                <a:spcPct val="130000"/>
              </a:lnSpc>
            </a:pPr>
            <a:r>
              <a:rPr lang="zh-CN" altLang="en-US" sz="2400" dirty="0">
                <a:solidFill>
                  <a:srgbClr val="0070C0"/>
                </a:solidFill>
                <a:latin typeface="Times New Roman" panose="02020603050405020304" charset="0"/>
                <a:cs typeface="Times New Roman" panose="02020603050405020304" charset="0"/>
              </a:rPr>
              <a:t>提示：</a:t>
            </a:r>
            <a:r>
              <a:rPr lang="zh-CN" altLang="en-US" sz="2400" dirty="0">
                <a:latin typeface="Times New Roman" panose="02020603050405020304" charset="0"/>
                <a:cs typeface="Times New Roman" panose="02020603050405020304" charset="0"/>
              </a:rPr>
              <a:t>当运算符重载为类的成员函数时，函数的参数个数比原来的操作数要少一个（后增、后减单目运算符除外）。</a:t>
            </a:r>
            <a:endParaRPr lang="zh-CN" altLang="en-US" sz="2400" dirty="0">
              <a:latin typeface="Times New Roman" panose="02020603050405020304" charset="0"/>
              <a:cs typeface="Times New Roman" panose="02020603050405020304" charset="0"/>
            </a:endParaRPr>
          </a:p>
        </p:txBody>
      </p:sp>
      <p:grpSp>
        <p:nvGrpSpPr>
          <p:cNvPr id="75" name="组合 39"/>
          <p:cNvGrpSpPr/>
          <p:nvPr/>
        </p:nvGrpSpPr>
        <p:grpSpPr>
          <a:xfrm>
            <a:off x="410612" y="555626"/>
            <a:ext cx="5389213" cy="876848"/>
            <a:chOff x="215713" y="247818"/>
            <a:chExt cx="5060152" cy="725466"/>
          </a:xfrm>
        </p:grpSpPr>
        <p:sp>
          <p:nvSpPr>
            <p:cNvPr id="76"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77" name="组合 35"/>
            <p:cNvGrpSpPr/>
            <p:nvPr/>
          </p:nvGrpSpPr>
          <p:grpSpPr>
            <a:xfrm>
              <a:off x="326687" y="247818"/>
              <a:ext cx="4861582" cy="725466"/>
              <a:chOff x="326687" y="247818"/>
              <a:chExt cx="4861582" cy="725466"/>
            </a:xfrm>
          </p:grpSpPr>
          <p:grpSp>
            <p:nvGrpSpPr>
              <p:cNvPr id="78" name="组合 2"/>
              <p:cNvGrpSpPr/>
              <p:nvPr/>
            </p:nvGrpSpPr>
            <p:grpSpPr>
              <a:xfrm>
                <a:off x="349799" y="247818"/>
                <a:ext cx="4791980" cy="261575"/>
                <a:chOff x="349799" y="247818"/>
                <a:chExt cx="4791980" cy="261575"/>
              </a:xfrm>
            </p:grpSpPr>
            <p:cxnSp>
              <p:nvCxnSpPr>
                <p:cNvPr id="16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7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9" name="组合 1"/>
              <p:cNvGrpSpPr/>
              <p:nvPr/>
            </p:nvGrpSpPr>
            <p:grpSpPr>
              <a:xfrm>
                <a:off x="349799" y="711709"/>
                <a:ext cx="4815092" cy="261575"/>
                <a:chOff x="358852" y="925118"/>
                <a:chExt cx="4815092" cy="261575"/>
              </a:xfrm>
            </p:grpSpPr>
            <p:cxnSp>
              <p:nvCxnSpPr>
                <p:cNvPr id="15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6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0" name="组合 33"/>
              <p:cNvGrpSpPr/>
              <p:nvPr/>
            </p:nvGrpSpPr>
            <p:grpSpPr>
              <a:xfrm>
                <a:off x="5138963" y="489126"/>
                <a:ext cx="49306" cy="329693"/>
                <a:chOff x="5138963" y="489126"/>
                <a:chExt cx="49306" cy="329693"/>
              </a:xfrm>
            </p:grpSpPr>
            <p:sp>
              <p:nvSpPr>
                <p:cNvPr id="15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3" name="组合 36"/>
              <p:cNvGrpSpPr/>
              <p:nvPr/>
            </p:nvGrpSpPr>
            <p:grpSpPr>
              <a:xfrm>
                <a:off x="326687" y="399838"/>
                <a:ext cx="49306" cy="329693"/>
                <a:chOff x="5138963" y="489126"/>
                <a:chExt cx="49306" cy="329693"/>
              </a:xfrm>
            </p:grpSpPr>
            <p:sp>
              <p:nvSpPr>
                <p:cNvPr id="15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wipe(left)">
                                      <p:cBhvr>
                                        <p:cTn id="7" dur="500"/>
                                        <p:tgtEl>
                                          <p:spTgt spid="7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48"/>
                                        </p:tgtEl>
                                        <p:attrNameLst>
                                          <p:attrName>style.visibility</p:attrName>
                                        </p:attrNameLst>
                                      </p:cBhvr>
                                      <p:to>
                                        <p:strVal val="visible"/>
                                      </p:to>
                                    </p:set>
                                    <p:animEffect transition="in" filter="wipe(left)">
                                      <p:cBhvr>
                                        <p:cTn id="15" dur="500"/>
                                        <p:tgtEl>
                                          <p:spTgt spid="14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52"/>
                                        </p:tgtEl>
                                        <p:attrNameLst>
                                          <p:attrName>style.visibility</p:attrName>
                                        </p:attrNameLst>
                                      </p:cBhvr>
                                      <p:to>
                                        <p:strVal val="visible"/>
                                      </p:to>
                                    </p:set>
                                    <p:anim calcmode="lin" valueType="num">
                                      <p:cBhvr additive="base">
                                        <p:cTn id="20" dur="500" fill="hold"/>
                                        <p:tgtEl>
                                          <p:spTgt spid="152"/>
                                        </p:tgtEl>
                                        <p:attrNameLst>
                                          <p:attrName>ppt_x</p:attrName>
                                        </p:attrNameLst>
                                      </p:cBhvr>
                                      <p:tavLst>
                                        <p:tav tm="0">
                                          <p:val>
                                            <p:strVal val="#ppt_x"/>
                                          </p:val>
                                        </p:tav>
                                        <p:tav tm="100000">
                                          <p:val>
                                            <p:strVal val="#ppt_x"/>
                                          </p:val>
                                        </p:tav>
                                      </p:tavLst>
                                    </p:anim>
                                    <p:anim calcmode="lin" valueType="num">
                                      <p:cBhvr additive="base">
                                        <p:cTn id="21" dur="500" fill="hold"/>
                                        <p:tgtEl>
                                          <p:spTgt spid="1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矩形 74"/>
          <p:cNvSpPr/>
          <p:nvPr/>
        </p:nvSpPr>
        <p:spPr>
          <a:xfrm>
            <a:off x="1854869" y="1908940"/>
            <a:ext cx="4493538" cy="461665"/>
          </a:xfrm>
          <a:prstGeom prst="rect">
            <a:avLst/>
          </a:prstGeom>
        </p:spPr>
        <p:txBody>
          <a:bodyPr wrap="none">
            <a:spAutoFit/>
          </a:bodyPr>
          <a:lstStyle/>
          <a:p>
            <a:r>
              <a:rPr lang="zh-CN" altLang="en-US" sz="2400" dirty="0">
                <a:solidFill>
                  <a:srgbClr val="0070C0"/>
                </a:solidFill>
                <a:latin typeface="Times New Roman" panose="02020603050405020304" charset="0"/>
                <a:cs typeface="Times New Roman" panose="02020603050405020304" charset="0"/>
              </a:rPr>
              <a:t>调用成员函数运算符的形式如：</a:t>
            </a:r>
            <a:endParaRPr lang="zh-CN" altLang="en-US" sz="2400" dirty="0">
              <a:solidFill>
                <a:srgbClr val="0070C0"/>
              </a:solidFill>
              <a:latin typeface="Times New Roman" panose="02020603050405020304" charset="0"/>
              <a:cs typeface="Times New Roman" panose="02020603050405020304" charset="0"/>
            </a:endParaRPr>
          </a:p>
        </p:txBody>
      </p:sp>
      <p:sp>
        <p:nvSpPr>
          <p:cNvPr id="77" name="矩形 76"/>
          <p:cNvSpPr/>
          <p:nvPr/>
        </p:nvSpPr>
        <p:spPr>
          <a:xfrm>
            <a:off x="2137328" y="3481296"/>
            <a:ext cx="7617013" cy="1421928"/>
          </a:xfrm>
          <a:prstGeom prst="rect">
            <a:avLst/>
          </a:prstGeom>
        </p:spPr>
        <p:txBody>
          <a:bodyPr wrap="square">
            <a:spAutoFit/>
          </a:bodyPr>
          <a:lstStyle/>
          <a:p>
            <a:pPr algn="just">
              <a:lnSpc>
                <a:spcPct val="120000"/>
              </a:lnSpc>
            </a:pPr>
            <a:r>
              <a:rPr lang="zh-CN" altLang="en-US" sz="2400" dirty="0">
                <a:solidFill>
                  <a:schemeClr val="tx2"/>
                </a:solidFill>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        </a:t>
            </a:r>
            <a:r>
              <a:rPr lang="en-US" altLang="zh-CN" sz="2400" dirty="0">
                <a:latin typeface="Times New Roman" panose="02020603050405020304" charset="0"/>
                <a:cs typeface="Times New Roman" panose="02020603050405020304" charset="0"/>
              </a:rPr>
              <a:t>&lt;</a:t>
            </a:r>
            <a:r>
              <a:rPr lang="zh-CN" altLang="en-US" sz="2400" dirty="0">
                <a:latin typeface="Times New Roman" panose="02020603050405020304" charset="0"/>
                <a:cs typeface="Times New Roman" panose="02020603050405020304" charset="0"/>
              </a:rPr>
              <a:t>对象名</a:t>
            </a:r>
            <a:r>
              <a:rPr lang="en-US" altLang="zh-CN" sz="2400" dirty="0">
                <a:latin typeface="Times New Roman" panose="02020603050405020304" charset="0"/>
                <a:cs typeface="Times New Roman" panose="02020603050405020304" charset="0"/>
              </a:rPr>
              <a:t>&gt;&lt;</a:t>
            </a:r>
            <a:r>
              <a:rPr lang="zh-CN" altLang="en-US" sz="2400" dirty="0">
                <a:latin typeface="Times New Roman" panose="02020603050405020304" charset="0"/>
                <a:cs typeface="Times New Roman" panose="02020603050405020304" charset="0"/>
              </a:rPr>
              <a:t>运算符</a:t>
            </a:r>
            <a:r>
              <a:rPr lang="en-US" altLang="zh-CN" sz="2400" dirty="0">
                <a:latin typeface="Times New Roman" panose="02020603050405020304" charset="0"/>
                <a:cs typeface="Times New Roman" panose="02020603050405020304" charset="0"/>
              </a:rPr>
              <a:t>&gt;&lt;</a:t>
            </a:r>
            <a:r>
              <a:rPr lang="zh-CN" altLang="en-US" sz="2400" dirty="0">
                <a:latin typeface="Times New Roman" panose="02020603050405020304" charset="0"/>
                <a:cs typeface="Times New Roman" panose="02020603050405020304" charset="0"/>
              </a:rPr>
              <a:t>参数</a:t>
            </a:r>
            <a:r>
              <a:rPr lang="en-US" altLang="zh-CN" sz="2400" dirty="0">
                <a:latin typeface="Times New Roman" panose="02020603050405020304" charset="0"/>
                <a:cs typeface="Times New Roman" panose="02020603050405020304" charset="0"/>
              </a:rPr>
              <a:t>&gt;</a:t>
            </a:r>
            <a:endParaRPr lang="en-US" altLang="zh-CN" sz="2400" dirty="0">
              <a:latin typeface="Times New Roman" panose="02020603050405020304" charset="0"/>
              <a:cs typeface="Times New Roman" panose="02020603050405020304" charset="0"/>
            </a:endParaRPr>
          </a:p>
          <a:p>
            <a:pPr algn="just">
              <a:lnSpc>
                <a:spcPct val="120000"/>
              </a:lnSpc>
            </a:pPr>
            <a:r>
              <a:rPr lang="en-US" altLang="zh-CN" sz="2400" dirty="0">
                <a:solidFill>
                  <a:schemeClr val="tx2"/>
                </a:solidFill>
                <a:latin typeface="Times New Roman" panose="02020603050405020304" charset="0"/>
                <a:cs typeface="Times New Roman" panose="02020603050405020304" charset="0"/>
              </a:rPr>
              <a:t>	</a:t>
            </a:r>
            <a:r>
              <a:rPr lang="zh-CN" altLang="en-US" sz="2400" dirty="0">
                <a:solidFill>
                  <a:srgbClr val="FF0000"/>
                </a:solidFill>
                <a:latin typeface="Times New Roman" panose="02020603050405020304" charset="0"/>
                <a:cs typeface="Times New Roman" panose="02020603050405020304" charset="0"/>
              </a:rPr>
              <a:t>它等价于</a:t>
            </a:r>
            <a:r>
              <a:rPr lang="zh-CN" altLang="en-US" sz="2400" dirty="0">
                <a:solidFill>
                  <a:schemeClr val="tx2"/>
                </a:solidFill>
                <a:latin typeface="Times New Roman" panose="02020603050405020304" charset="0"/>
                <a:cs typeface="Times New Roman" panose="02020603050405020304" charset="0"/>
              </a:rPr>
              <a:t>：</a:t>
            </a:r>
            <a:endParaRPr lang="zh-CN" altLang="en-US" sz="2400" dirty="0">
              <a:solidFill>
                <a:schemeClr val="tx2"/>
              </a:solidFill>
              <a:latin typeface="Times New Roman" panose="02020603050405020304" charset="0"/>
              <a:cs typeface="Times New Roman" panose="02020603050405020304" charset="0"/>
            </a:endParaRPr>
          </a:p>
          <a:p>
            <a:pPr algn="just">
              <a:lnSpc>
                <a:spcPct val="120000"/>
              </a:lnSpc>
            </a:pPr>
            <a:r>
              <a:rPr lang="zh-CN" altLang="en-US" sz="2400" dirty="0">
                <a:solidFill>
                  <a:schemeClr val="tx2"/>
                </a:solidFill>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       </a:t>
            </a:r>
            <a:r>
              <a:rPr lang="en-US" altLang="zh-CN" sz="2400" dirty="0">
                <a:latin typeface="Times New Roman" panose="02020603050405020304" charset="0"/>
                <a:cs typeface="Times New Roman" panose="02020603050405020304" charset="0"/>
              </a:rPr>
              <a:t>&lt;</a:t>
            </a:r>
            <a:r>
              <a:rPr lang="zh-CN" altLang="en-US" sz="2400" dirty="0">
                <a:latin typeface="Times New Roman" panose="02020603050405020304" charset="0"/>
                <a:cs typeface="Times New Roman" panose="02020603050405020304" charset="0"/>
              </a:rPr>
              <a:t>对象名</a:t>
            </a:r>
            <a:r>
              <a:rPr lang="en-US" altLang="zh-CN" sz="2400" dirty="0">
                <a:latin typeface="Times New Roman" panose="02020603050405020304" charset="0"/>
                <a:cs typeface="Times New Roman" panose="02020603050405020304" charset="0"/>
              </a:rPr>
              <a:t>&gt;.operator &lt;</a:t>
            </a:r>
            <a:r>
              <a:rPr lang="zh-CN" altLang="en-US" sz="2400" dirty="0">
                <a:latin typeface="Times New Roman" panose="02020603050405020304" charset="0"/>
                <a:cs typeface="Times New Roman" panose="02020603050405020304" charset="0"/>
              </a:rPr>
              <a:t>运算符</a:t>
            </a:r>
            <a:r>
              <a:rPr lang="en-US" altLang="zh-CN" sz="2400" dirty="0">
                <a:latin typeface="Times New Roman" panose="02020603050405020304" charset="0"/>
                <a:cs typeface="Times New Roman" panose="02020603050405020304" charset="0"/>
              </a:rPr>
              <a:t>&gt;(&lt;</a:t>
            </a:r>
            <a:r>
              <a:rPr lang="zh-CN" altLang="en-US" sz="2400" dirty="0">
                <a:latin typeface="Times New Roman" panose="02020603050405020304" charset="0"/>
                <a:cs typeface="Times New Roman" panose="02020603050405020304" charset="0"/>
              </a:rPr>
              <a:t>参数</a:t>
            </a:r>
            <a:r>
              <a:rPr lang="en-US" altLang="zh-CN" sz="2400" dirty="0">
                <a:latin typeface="Times New Roman" panose="02020603050405020304" charset="0"/>
                <a:cs typeface="Times New Roman" panose="02020603050405020304" charset="0"/>
              </a:rPr>
              <a:t>&gt;)</a:t>
            </a:r>
            <a:endParaRPr lang="en-US" altLang="zh-CN" sz="2400" dirty="0">
              <a:latin typeface="Times New Roman" panose="02020603050405020304" charset="0"/>
              <a:cs typeface="Times New Roman" panose="02020603050405020304" charset="0"/>
            </a:endParaRPr>
          </a:p>
        </p:txBody>
      </p:sp>
      <p:grpSp>
        <p:nvGrpSpPr>
          <p:cNvPr id="78" name="组合 77"/>
          <p:cNvGrpSpPr/>
          <p:nvPr/>
        </p:nvGrpSpPr>
        <p:grpSpPr>
          <a:xfrm>
            <a:off x="2696547" y="2923189"/>
            <a:ext cx="6402805" cy="2416867"/>
            <a:chOff x="1584402" y="1903846"/>
            <a:chExt cx="9062674" cy="3823037"/>
          </a:xfrm>
        </p:grpSpPr>
        <p:grpSp>
          <p:nvGrpSpPr>
            <p:cNvPr id="79" name="组合 78"/>
            <p:cNvGrpSpPr/>
            <p:nvPr/>
          </p:nvGrpSpPr>
          <p:grpSpPr>
            <a:xfrm>
              <a:off x="1584402" y="3589771"/>
              <a:ext cx="9062674" cy="2137112"/>
              <a:chOff x="1584402" y="3589771"/>
              <a:chExt cx="9062674" cy="2137112"/>
            </a:xfrm>
          </p:grpSpPr>
          <p:sp>
            <p:nvSpPr>
              <p:cNvPr id="162" name="任意多边形: 形状 75"/>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梯形 162"/>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4" name="梯形 163"/>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5" name="梯形 4"/>
              <p:cNvSpPr/>
              <p:nvPr/>
            </p:nvSpPr>
            <p:spPr>
              <a:xfrm rot="3120575" flipV="1">
                <a:off x="1546837" y="5397384"/>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6" name="椭圆 165"/>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7" name="任意多边形: 形状 80"/>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8" name="任意多边形: 形状 81"/>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9" name="任意多边形: 形状 82"/>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0" name="任意多边形: 形状 83"/>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0" name="组合 79"/>
            <p:cNvGrpSpPr/>
            <p:nvPr/>
          </p:nvGrpSpPr>
          <p:grpSpPr>
            <a:xfrm flipH="1" flipV="1">
              <a:off x="1584402" y="1903846"/>
              <a:ext cx="9062674" cy="2137112"/>
              <a:chOff x="1584402" y="3589771"/>
              <a:chExt cx="9062674" cy="2137112"/>
            </a:xfrm>
          </p:grpSpPr>
          <p:sp>
            <p:nvSpPr>
              <p:cNvPr id="153" name="任意多边形: 形状 66"/>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4" name="梯形 15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梯形 15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梯形 4"/>
              <p:cNvSpPr/>
              <p:nvPr/>
            </p:nvSpPr>
            <p:spPr>
              <a:xfrm rot="3120575" flipV="1">
                <a:off x="1544456" y="5395003"/>
                <a:ext cx="460512" cy="64612"/>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15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8" name="任意多边形: 形状 71"/>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9" name="任意多边形: 形状 72"/>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 name="任意多边形: 形状 73"/>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 name="任意多边形: 形状 74"/>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1" name="组合 39"/>
          <p:cNvGrpSpPr/>
          <p:nvPr/>
        </p:nvGrpSpPr>
        <p:grpSpPr>
          <a:xfrm>
            <a:off x="410612" y="555626"/>
            <a:ext cx="5389213" cy="876848"/>
            <a:chOff x="215713" y="247818"/>
            <a:chExt cx="5060152" cy="725466"/>
          </a:xfrm>
        </p:grpSpPr>
        <p:sp>
          <p:nvSpPr>
            <p:cNvPr id="52"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3" name="组合 35"/>
            <p:cNvGrpSpPr/>
            <p:nvPr/>
          </p:nvGrpSpPr>
          <p:grpSpPr>
            <a:xfrm>
              <a:off x="326687" y="247818"/>
              <a:ext cx="4861582" cy="725466"/>
              <a:chOff x="326687" y="247818"/>
              <a:chExt cx="4861582" cy="725466"/>
            </a:xfrm>
          </p:grpSpPr>
          <p:grpSp>
            <p:nvGrpSpPr>
              <p:cNvPr id="54" name="组合 2"/>
              <p:cNvGrpSpPr/>
              <p:nvPr/>
            </p:nvGrpSpPr>
            <p:grpSpPr>
              <a:xfrm>
                <a:off x="349799" y="247818"/>
                <a:ext cx="4791980" cy="261575"/>
                <a:chOff x="349799" y="247818"/>
                <a:chExt cx="4791980" cy="261575"/>
              </a:xfrm>
            </p:grpSpPr>
            <p:cxnSp>
              <p:nvCxnSpPr>
                <p:cNvPr id="69"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3"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4"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5" name="组合 1"/>
              <p:cNvGrpSpPr/>
              <p:nvPr/>
            </p:nvGrpSpPr>
            <p:grpSpPr>
              <a:xfrm>
                <a:off x="349799" y="711709"/>
                <a:ext cx="4815092" cy="261575"/>
                <a:chOff x="358852" y="925118"/>
                <a:chExt cx="4815092" cy="261575"/>
              </a:xfrm>
            </p:grpSpPr>
            <p:cxnSp>
              <p:nvCxnSpPr>
                <p:cNvPr id="62"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7"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8"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33"/>
              <p:cNvGrpSpPr/>
              <p:nvPr/>
            </p:nvGrpSpPr>
            <p:grpSpPr>
              <a:xfrm>
                <a:off x="5138963" y="489126"/>
                <a:ext cx="49306" cy="329693"/>
                <a:chOff x="5138963" y="489126"/>
                <a:chExt cx="49306" cy="329693"/>
              </a:xfrm>
            </p:grpSpPr>
            <p:sp>
              <p:nvSpPr>
                <p:cNvPr id="60"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36"/>
              <p:cNvGrpSpPr/>
              <p:nvPr/>
            </p:nvGrpSpPr>
            <p:grpSpPr>
              <a:xfrm>
                <a:off x="326687" y="399838"/>
                <a:ext cx="49306" cy="329693"/>
                <a:chOff x="5138963" y="489126"/>
                <a:chExt cx="49306" cy="329693"/>
              </a:xfrm>
            </p:grpSpPr>
            <p:sp>
              <p:nvSpPr>
                <p:cNvPr id="5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wipe(left)">
                                      <p:cBhvr>
                                        <p:cTn id="11" dur="500"/>
                                        <p:tgtEl>
                                          <p:spTgt spid="7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78"/>
                                        </p:tgtEl>
                                        <p:attrNameLst>
                                          <p:attrName>style.visibility</p:attrName>
                                        </p:attrNameLst>
                                      </p:cBhvr>
                                      <p:to>
                                        <p:strVal val="visible"/>
                                      </p:to>
                                    </p:set>
                                    <p:animEffect transition="in" filter="fade">
                                      <p:cBhvr>
                                        <p:cTn id="15" dur="500"/>
                                        <p:tgtEl>
                                          <p:spTgt spid="7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77">
                                            <p:txEl>
                                              <p:pRg st="0" end="0"/>
                                            </p:txEl>
                                          </p:spTgt>
                                        </p:tgtEl>
                                        <p:attrNameLst>
                                          <p:attrName>style.visibility</p:attrName>
                                        </p:attrNameLst>
                                      </p:cBhvr>
                                      <p:to>
                                        <p:strVal val="visible"/>
                                      </p:to>
                                    </p:set>
                                    <p:anim calcmode="lin" valueType="num">
                                      <p:cBhvr additive="base">
                                        <p:cTn id="20" dur="500" fill="hold"/>
                                        <p:tgtEl>
                                          <p:spTgt spid="77">
                                            <p:txEl>
                                              <p:pRg st="0" end="0"/>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7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77">
                                            <p:txEl>
                                              <p:pRg st="1" end="1"/>
                                            </p:txEl>
                                          </p:spTgt>
                                        </p:tgtEl>
                                        <p:attrNameLst>
                                          <p:attrName>style.visibility</p:attrName>
                                        </p:attrNameLst>
                                      </p:cBhvr>
                                      <p:to>
                                        <p:strVal val="visible"/>
                                      </p:to>
                                    </p:set>
                                    <p:animEffect transition="in" filter="fade">
                                      <p:cBhvr>
                                        <p:cTn id="26" dur="1000"/>
                                        <p:tgtEl>
                                          <p:spTgt spid="77">
                                            <p:txEl>
                                              <p:pRg st="1" end="1"/>
                                            </p:txEl>
                                          </p:spTgt>
                                        </p:tgtEl>
                                      </p:cBhvr>
                                    </p:animEffect>
                                    <p:anim calcmode="lin" valueType="num">
                                      <p:cBhvr>
                                        <p:cTn id="27" dur="1000" fill="hold"/>
                                        <p:tgtEl>
                                          <p:spTgt spid="77">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77">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77">
                                            <p:txEl>
                                              <p:pRg st="2" end="2"/>
                                            </p:txEl>
                                          </p:spTgt>
                                        </p:tgtEl>
                                        <p:attrNameLst>
                                          <p:attrName>style.visibility</p:attrName>
                                        </p:attrNameLst>
                                      </p:cBhvr>
                                      <p:to>
                                        <p:strVal val="visible"/>
                                      </p:to>
                                    </p:set>
                                    <p:animEffect transition="in" filter="fade">
                                      <p:cBhvr>
                                        <p:cTn id="31" dur="1000"/>
                                        <p:tgtEl>
                                          <p:spTgt spid="77">
                                            <p:txEl>
                                              <p:pRg st="2" end="2"/>
                                            </p:txEl>
                                          </p:spTgt>
                                        </p:tgtEl>
                                      </p:cBhvr>
                                    </p:animEffect>
                                    <p:anim calcmode="lin" valueType="num">
                                      <p:cBhvr>
                                        <p:cTn id="32" dur="1000" fill="hold"/>
                                        <p:tgtEl>
                                          <p:spTgt spid="77">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77">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3"/>
          <p:cNvSpPr txBox="1">
            <a:spLocks noChangeArrowheads="1"/>
          </p:cNvSpPr>
          <p:nvPr/>
        </p:nvSpPr>
        <p:spPr>
          <a:xfrm>
            <a:off x="4923948" y="1571740"/>
            <a:ext cx="6201251"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a:t>
            </a:r>
            <a:r>
              <a:rPr lang="en-US" altLang="zh-CN" sz="2300" dirty="0" err="1">
                <a:latin typeface="Times New Roman" panose="02020603050405020304" charset="0"/>
                <a:cs typeface="Times New Roman" panose="02020603050405020304" charset="0"/>
              </a:rPr>
              <a:t>Complex.h</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class Complex</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public:</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	Complex();		</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	Complex(double r, double i);</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a:latin typeface="Times New Roman" panose="02020603050405020304" charset="0"/>
                <a:cs typeface="Times New Roman" panose="02020603050405020304" charset="0"/>
              </a:rPr>
              <a:t>Complex</a:t>
            </a:r>
            <a:r>
              <a:rPr lang="en-US" altLang="zh-CN" sz="2300" dirty="0">
                <a:solidFill>
                  <a:schemeClr val="tx2"/>
                </a:solidFill>
                <a:latin typeface="Times New Roman" panose="02020603050405020304" charset="0"/>
                <a:cs typeface="Times New Roman" panose="02020603050405020304" charset="0"/>
              </a:rPr>
              <a:t> </a:t>
            </a:r>
            <a:r>
              <a:rPr lang="en-US" altLang="zh-CN" sz="2300" dirty="0">
                <a:solidFill>
                  <a:srgbClr val="FF0000"/>
                </a:solidFill>
                <a:latin typeface="Times New Roman" panose="02020603050405020304" charset="0"/>
                <a:cs typeface="Times New Roman" panose="02020603050405020304" charset="0"/>
              </a:rPr>
              <a:t>operator+</a:t>
            </a:r>
            <a:r>
              <a:rPr lang="en-US" altLang="zh-CN" sz="2300" dirty="0">
                <a:latin typeface="Times New Roman" panose="02020603050405020304" charset="0"/>
                <a:cs typeface="Times New Roman" panose="02020603050405020304" charset="0"/>
              </a:rPr>
              <a:t>(Complex </a:t>
            </a:r>
            <a:r>
              <a:rPr lang="en-US" altLang="zh-CN" sz="2300" dirty="0">
                <a:solidFill>
                  <a:srgbClr val="FF0000"/>
                </a:solidFill>
                <a:latin typeface="Times New Roman" panose="02020603050405020304" charset="0"/>
                <a:cs typeface="Times New Roman" panose="02020603050405020304" charset="0"/>
              </a:rPr>
              <a:t>&amp;</a:t>
            </a:r>
            <a:r>
              <a:rPr lang="en-US" altLang="zh-CN" sz="2300" dirty="0" err="1">
                <a:latin typeface="Times New Roman" panose="02020603050405020304" charset="0"/>
                <a:cs typeface="Times New Roman" panose="02020603050405020304" charset="0"/>
              </a:rPr>
              <a:t>rc</a:t>
            </a:r>
            <a:r>
              <a:rPr lang="en-US" altLang="zh-CN" sz="2300" dirty="0">
                <a:latin typeface="Times New Roman" panose="02020603050405020304" charset="0"/>
                <a:cs typeface="Times New Roman" panose="02020603050405020304" charset="0"/>
              </a:rPr>
              <a:t>); </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a:latin typeface="Times New Roman" panose="02020603050405020304" charset="0"/>
                <a:cs typeface="Times New Roman" panose="02020603050405020304" charset="0"/>
              </a:rPr>
              <a:t>void Display();	</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private:</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	double </a:t>
            </a:r>
            <a:r>
              <a:rPr lang="en-US" altLang="zh-CN" sz="2300" dirty="0" err="1">
                <a:latin typeface="Times New Roman" panose="02020603050405020304" charset="0"/>
                <a:cs typeface="Times New Roman" panose="02020603050405020304" charset="0"/>
              </a:rPr>
              <a:t>m_real</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	double </a:t>
            </a:r>
            <a:r>
              <a:rPr lang="en-US" altLang="zh-CN" sz="2300" dirty="0" err="1">
                <a:latin typeface="Times New Roman" panose="02020603050405020304" charset="0"/>
                <a:cs typeface="Times New Roman" panose="02020603050405020304" charset="0"/>
              </a:rPr>
              <a:t>m_imag</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p:txBody>
      </p:sp>
      <p:grpSp>
        <p:nvGrpSpPr>
          <p:cNvPr id="41" name="组合 40"/>
          <p:cNvGrpSpPr/>
          <p:nvPr/>
        </p:nvGrpSpPr>
        <p:grpSpPr>
          <a:xfrm>
            <a:off x="1981679" y="2391214"/>
            <a:ext cx="2684283" cy="2684286"/>
            <a:chOff x="1384152" y="2393101"/>
            <a:chExt cx="2483531" cy="2483534"/>
          </a:xfrm>
        </p:grpSpPr>
        <p:sp>
          <p:nvSpPr>
            <p:cNvPr id="42" name="椭圆 41"/>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p:nvSpPr>
          <p:spPr>
            <a:xfrm>
              <a:off x="1587805" y="2927578"/>
              <a:ext cx="2043302" cy="1569660"/>
            </a:xfrm>
            <a:prstGeom prst="rect">
              <a:avLst/>
            </a:prstGeom>
          </p:spPr>
          <p:txBody>
            <a:bodyPr wrap="square">
              <a:spAutoFit/>
            </a:bodyPr>
            <a:lstStyle/>
            <a:p>
              <a:pPr algn="just">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利用成员运算符重载函数实现两个复数对象的加法计算。</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44" name="组合 43"/>
          <p:cNvGrpSpPr/>
          <p:nvPr/>
        </p:nvGrpSpPr>
        <p:grpSpPr>
          <a:xfrm>
            <a:off x="1846380" y="2174585"/>
            <a:ext cx="779195" cy="779196"/>
            <a:chOff x="777424" y="1659420"/>
            <a:chExt cx="779195" cy="779196"/>
          </a:xfrm>
        </p:grpSpPr>
        <p:grpSp>
          <p:nvGrpSpPr>
            <p:cNvPr id="45" name="组合 44"/>
            <p:cNvGrpSpPr/>
            <p:nvPr/>
          </p:nvGrpSpPr>
          <p:grpSpPr>
            <a:xfrm>
              <a:off x="777424" y="1659420"/>
              <a:ext cx="779195" cy="779196"/>
              <a:chOff x="2124362" y="2491950"/>
              <a:chExt cx="779195" cy="779196"/>
            </a:xfrm>
          </p:grpSpPr>
          <p:sp>
            <p:nvSpPr>
              <p:cNvPr id="47" name="椭圆 46"/>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8" name="组合 47"/>
              <p:cNvGrpSpPr/>
              <p:nvPr/>
            </p:nvGrpSpPr>
            <p:grpSpPr>
              <a:xfrm>
                <a:off x="2167109" y="2534697"/>
                <a:ext cx="693703" cy="693701"/>
                <a:chOff x="1187907" y="1083137"/>
                <a:chExt cx="850422" cy="850420"/>
              </a:xfrm>
            </p:grpSpPr>
            <p:sp>
              <p:nvSpPr>
                <p:cNvPr id="66" name="弧形 6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7" name="弧形 6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49" name="组合 48"/>
              <p:cNvGrpSpPr/>
              <p:nvPr/>
            </p:nvGrpSpPr>
            <p:grpSpPr>
              <a:xfrm>
                <a:off x="2167109" y="2534697"/>
                <a:ext cx="693703" cy="693701"/>
                <a:chOff x="1187907" y="1083137"/>
                <a:chExt cx="850422" cy="850420"/>
              </a:xfrm>
            </p:grpSpPr>
            <p:sp>
              <p:nvSpPr>
                <p:cNvPr id="50" name="弧形 49"/>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46" name="矩形 45"/>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例1</a:t>
              </a:r>
              <a:endParaRPr lang="zh-CN" altLang="en-US" sz="2400" dirty="0">
                <a:solidFill>
                  <a:srgbClr val="0070C0"/>
                </a:solidFill>
              </a:endParaRPr>
            </a:p>
          </p:txBody>
        </p:sp>
      </p:grpSp>
      <p:grpSp>
        <p:nvGrpSpPr>
          <p:cNvPr id="51" name="组合 39"/>
          <p:cNvGrpSpPr/>
          <p:nvPr/>
        </p:nvGrpSpPr>
        <p:grpSpPr>
          <a:xfrm>
            <a:off x="410612" y="555626"/>
            <a:ext cx="5389213" cy="876848"/>
            <a:chOff x="215713" y="247818"/>
            <a:chExt cx="5060152" cy="725466"/>
          </a:xfrm>
        </p:grpSpPr>
        <p:sp>
          <p:nvSpPr>
            <p:cNvPr id="52"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3" name="组合 35"/>
            <p:cNvGrpSpPr/>
            <p:nvPr/>
          </p:nvGrpSpPr>
          <p:grpSpPr>
            <a:xfrm>
              <a:off x="326687" y="247818"/>
              <a:ext cx="4861582" cy="725466"/>
              <a:chOff x="326687" y="247818"/>
              <a:chExt cx="4861582" cy="725466"/>
            </a:xfrm>
          </p:grpSpPr>
          <p:grpSp>
            <p:nvGrpSpPr>
              <p:cNvPr id="54" name="组合 2"/>
              <p:cNvGrpSpPr/>
              <p:nvPr/>
            </p:nvGrpSpPr>
            <p:grpSpPr>
              <a:xfrm>
                <a:off x="349799" y="247818"/>
                <a:ext cx="4791980" cy="261575"/>
                <a:chOff x="349799" y="247818"/>
                <a:chExt cx="4791980" cy="261575"/>
              </a:xfrm>
            </p:grpSpPr>
            <p:cxnSp>
              <p:nvCxnSpPr>
                <p:cNvPr id="73"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6"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7"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8"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5" name="组合 1"/>
              <p:cNvGrpSpPr/>
              <p:nvPr/>
            </p:nvGrpSpPr>
            <p:grpSpPr>
              <a:xfrm>
                <a:off x="349799" y="711709"/>
                <a:ext cx="4815092" cy="261575"/>
                <a:chOff x="358852" y="925118"/>
                <a:chExt cx="4815092" cy="261575"/>
              </a:xfrm>
            </p:grpSpPr>
            <p:cxnSp>
              <p:nvCxnSpPr>
                <p:cNvPr id="62"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0"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1"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72"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33"/>
              <p:cNvGrpSpPr/>
              <p:nvPr/>
            </p:nvGrpSpPr>
            <p:grpSpPr>
              <a:xfrm>
                <a:off x="5138963" y="489126"/>
                <a:ext cx="49306" cy="329693"/>
                <a:chOff x="5138963" y="489126"/>
                <a:chExt cx="49306" cy="329693"/>
              </a:xfrm>
            </p:grpSpPr>
            <p:sp>
              <p:nvSpPr>
                <p:cNvPr id="60"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7" name="组合 36"/>
              <p:cNvGrpSpPr/>
              <p:nvPr/>
            </p:nvGrpSpPr>
            <p:grpSpPr>
              <a:xfrm>
                <a:off x="326687" y="399838"/>
                <a:ext cx="49306" cy="329693"/>
                <a:chOff x="5138963" y="489126"/>
                <a:chExt cx="49306" cy="329693"/>
              </a:xfrm>
            </p:grpSpPr>
            <p:sp>
              <p:nvSpPr>
                <p:cNvPr id="58"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p:cTn id="11" dur="500" fill="hold"/>
                                        <p:tgtEl>
                                          <p:spTgt spid="41"/>
                                        </p:tgtEl>
                                        <p:attrNameLst>
                                          <p:attrName>ppt_w</p:attrName>
                                        </p:attrNameLst>
                                      </p:cBhvr>
                                      <p:tavLst>
                                        <p:tav tm="0">
                                          <p:val>
                                            <p:fltVal val="0"/>
                                          </p:val>
                                        </p:tav>
                                        <p:tav tm="100000">
                                          <p:val>
                                            <p:strVal val="#ppt_w"/>
                                          </p:val>
                                        </p:tav>
                                      </p:tavLst>
                                    </p:anim>
                                    <p:anim calcmode="lin" valueType="num">
                                      <p:cBhvr>
                                        <p:cTn id="12" dur="500" fill="hold"/>
                                        <p:tgtEl>
                                          <p:spTgt spid="41"/>
                                        </p:tgtEl>
                                        <p:attrNameLst>
                                          <p:attrName>ppt_h</p:attrName>
                                        </p:attrNameLst>
                                      </p:cBhvr>
                                      <p:tavLst>
                                        <p:tav tm="0">
                                          <p:val>
                                            <p:fltVal val="0"/>
                                          </p:val>
                                        </p:tav>
                                        <p:tav tm="100000">
                                          <p:val>
                                            <p:strVal val="#ppt_h"/>
                                          </p:val>
                                        </p:tav>
                                      </p:tavLst>
                                    </p:anim>
                                    <p:animEffect transition="in" filter="fade">
                                      <p:cBhvr>
                                        <p:cTn id="13" dur="500"/>
                                        <p:tgtEl>
                                          <p:spTgt spid="41"/>
                                        </p:tgtEl>
                                      </p:cBhvr>
                                    </p:animEffect>
                                  </p:childTnLst>
                                </p:cTn>
                              </p:par>
                              <p:par>
                                <p:cTn id="14" presetID="23" presetClass="entr" presetSubtype="288" fill="hold" nodeType="withEffect">
                                  <p:stCondLst>
                                    <p:cond delay="0"/>
                                  </p:stCondLst>
                                  <p:childTnLst>
                                    <p:set>
                                      <p:cBhvr>
                                        <p:cTn id="15" dur="1" fill="hold">
                                          <p:stCondLst>
                                            <p:cond delay="0"/>
                                          </p:stCondLst>
                                        </p:cTn>
                                        <p:tgtEl>
                                          <p:spTgt spid="44"/>
                                        </p:tgtEl>
                                        <p:attrNameLst>
                                          <p:attrName>style.visibility</p:attrName>
                                        </p:attrNameLst>
                                      </p:cBhvr>
                                      <p:to>
                                        <p:strVal val="visible"/>
                                      </p:to>
                                    </p:set>
                                    <p:anim calcmode="lin" valueType="num">
                                      <p:cBhvr>
                                        <p:cTn id="16" dur="500" fill="hold"/>
                                        <p:tgtEl>
                                          <p:spTgt spid="44"/>
                                        </p:tgtEl>
                                        <p:attrNameLst>
                                          <p:attrName>ppt_w</p:attrName>
                                        </p:attrNameLst>
                                      </p:cBhvr>
                                      <p:tavLst>
                                        <p:tav tm="0">
                                          <p:val>
                                            <p:strVal val="4/3*#ppt_w"/>
                                          </p:val>
                                        </p:tav>
                                        <p:tav tm="100000">
                                          <p:val>
                                            <p:strVal val="#ppt_w"/>
                                          </p:val>
                                        </p:tav>
                                      </p:tavLst>
                                    </p:anim>
                                    <p:anim calcmode="lin" valueType="num">
                                      <p:cBhvr>
                                        <p:cTn id="17" dur="500" fill="hold"/>
                                        <p:tgtEl>
                                          <p:spTgt spid="44"/>
                                        </p:tgtEl>
                                        <p:attrNameLst>
                                          <p:attrName>ppt_h</p:attrName>
                                        </p:attrNameLst>
                                      </p:cBhvr>
                                      <p:tavLst>
                                        <p:tav tm="0">
                                          <p:val>
                                            <p:strVal val="4/3*#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64"/>
                                        </p:tgtEl>
                                        <p:attrNameLst>
                                          <p:attrName>style.visibility</p:attrName>
                                        </p:attrNameLst>
                                      </p:cBhvr>
                                      <p:to>
                                        <p:strVal val="visible"/>
                                      </p:to>
                                    </p:set>
                                    <p:anim calcmode="lin" valueType="num">
                                      <p:cBhvr additive="base">
                                        <p:cTn id="22" dur="500" fill="hold"/>
                                        <p:tgtEl>
                                          <p:spTgt spid="64"/>
                                        </p:tgtEl>
                                        <p:attrNameLst>
                                          <p:attrName>ppt_x</p:attrName>
                                        </p:attrNameLst>
                                      </p:cBhvr>
                                      <p:tavLst>
                                        <p:tav tm="0">
                                          <p:val>
                                            <p:strVal val="#ppt_x"/>
                                          </p:val>
                                        </p:tav>
                                        <p:tav tm="100000">
                                          <p:val>
                                            <p:strVal val="#ppt_x"/>
                                          </p:val>
                                        </p:tav>
                                      </p:tavLst>
                                    </p:anim>
                                    <p:anim calcmode="lin" valueType="num">
                                      <p:cBhvr additive="base">
                                        <p:cTn id="23" dur="500" fill="hold"/>
                                        <p:tgtEl>
                                          <p:spTgt spid="6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4361810" y="1525077"/>
            <a:ext cx="8424996" cy="5133860"/>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//Complex.cpp</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#include "</a:t>
            </a:r>
            <a:r>
              <a:rPr lang="en-US" altLang="zh-CN" sz="2300" dirty="0" err="1">
                <a:latin typeface="Times New Roman" panose="02020603050405020304" charset="0"/>
                <a:cs typeface="Times New Roman" panose="02020603050405020304" charset="0"/>
              </a:rPr>
              <a:t>Complex.h</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#include &lt;</a:t>
            </a:r>
            <a:r>
              <a:rPr lang="en-US" altLang="zh-CN" sz="2300" dirty="0" err="1">
                <a:latin typeface="Times New Roman" panose="02020603050405020304" charset="0"/>
                <a:cs typeface="Times New Roman" panose="02020603050405020304" charset="0"/>
              </a:rPr>
              <a:t>iostream</a:t>
            </a:r>
            <a:r>
              <a:rPr lang="en-US" altLang="zh-CN" sz="2300" dirty="0">
                <a:latin typeface="Times New Roman" panose="02020603050405020304" charset="0"/>
                <a:cs typeface="Times New Roman" panose="02020603050405020304" charset="0"/>
              </a:rPr>
              <a:t>&gt;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using namespace </a:t>
            </a:r>
            <a:r>
              <a:rPr lang="en-US" altLang="zh-CN" sz="2300" dirty="0" err="1">
                <a:latin typeface="Times New Roman" panose="02020603050405020304" charset="0"/>
                <a:cs typeface="Times New Roman" panose="02020603050405020304" charset="0"/>
              </a:rPr>
              <a:t>std</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Complex::Complex()</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m_real</a:t>
            </a:r>
            <a:r>
              <a:rPr lang="en-US" altLang="zh-CN" sz="2300" dirty="0">
                <a:latin typeface="Times New Roman" panose="02020603050405020304" charset="0"/>
                <a:cs typeface="Times New Roman" panose="02020603050405020304" charset="0"/>
              </a:rPr>
              <a:t>=0;</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m_imag</a:t>
            </a:r>
            <a:r>
              <a:rPr lang="en-US" altLang="zh-CN" sz="2300" dirty="0">
                <a:latin typeface="Times New Roman" panose="02020603050405020304" charset="0"/>
                <a:cs typeface="Times New Roman" panose="02020603050405020304" charset="0"/>
              </a:rPr>
              <a:t>=0;</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Complex::Complex(double </a:t>
            </a:r>
            <a:r>
              <a:rPr lang="en-US" altLang="zh-CN" sz="2300" dirty="0" err="1">
                <a:latin typeface="Times New Roman" panose="02020603050405020304" charset="0"/>
                <a:cs typeface="Times New Roman" panose="02020603050405020304" charset="0"/>
              </a:rPr>
              <a:t>r,double</a:t>
            </a: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i</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m_real</a:t>
            </a:r>
            <a:r>
              <a:rPr lang="en-US" altLang="zh-CN" sz="2300" dirty="0">
                <a:latin typeface="Times New Roman" panose="02020603050405020304" charset="0"/>
                <a:cs typeface="Times New Roman" panose="02020603050405020304" charset="0"/>
              </a:rPr>
              <a:t>=r;</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m_imag</a:t>
            </a:r>
            <a:r>
              <a:rPr lang="en-US" altLang="zh-CN" sz="2300" dirty="0">
                <a:latin typeface="Times New Roman" panose="02020603050405020304" charset="0"/>
                <a:cs typeface="Times New Roman" panose="02020603050405020304" charset="0"/>
              </a:rPr>
              <a:t>=</a:t>
            </a:r>
            <a:r>
              <a:rPr lang="en-US" altLang="zh-CN" sz="2300" dirty="0" err="1">
                <a:latin typeface="Times New Roman" panose="02020603050405020304" charset="0"/>
                <a:cs typeface="Times New Roman" panose="02020603050405020304" charset="0"/>
              </a:rPr>
              <a:t>i</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3139927" y="1559944"/>
            <a:ext cx="8393261" cy="524055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Complex Complex::</a:t>
            </a:r>
            <a:r>
              <a:rPr lang="en-US" altLang="zh-CN" sz="2200" dirty="0">
                <a:solidFill>
                  <a:srgbClr val="FF0000"/>
                </a:solidFill>
                <a:latin typeface="Times New Roman" panose="02020603050405020304" charset="0"/>
                <a:cs typeface="Times New Roman" panose="02020603050405020304" charset="0"/>
              </a:rPr>
              <a:t>operator+</a:t>
            </a:r>
            <a:r>
              <a:rPr lang="en-US" altLang="zh-CN" sz="2200" dirty="0">
                <a:latin typeface="Times New Roman" panose="02020603050405020304" charset="0"/>
                <a:cs typeface="Times New Roman" panose="02020603050405020304" charset="0"/>
              </a:rPr>
              <a:t>(Complex &amp;</a:t>
            </a:r>
            <a:r>
              <a:rPr lang="en-US" altLang="zh-CN" sz="2200" dirty="0" err="1">
                <a:latin typeface="Times New Roman" panose="02020603050405020304" charset="0"/>
                <a:cs typeface="Times New Roman" panose="02020603050405020304" charset="0"/>
              </a:rPr>
              <a:t>rc</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a:t>
            </a:r>
            <a:r>
              <a:rPr lang="zh-CN" altLang="en-US" sz="2200" dirty="0">
                <a:latin typeface="Times New Roman" panose="02020603050405020304" charset="0"/>
                <a:cs typeface="Times New Roman" panose="02020603050405020304" charset="0"/>
              </a:rPr>
              <a:t>运算符重载函数定义</a:t>
            </a:r>
            <a:endParaRPr lang="zh-CN" altLang="en-US"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Complex c;</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c.m_real</a:t>
            </a:r>
            <a:r>
              <a:rPr lang="en-US" altLang="zh-CN" sz="2200" dirty="0">
                <a:latin typeface="Times New Roman" panose="02020603050405020304" charset="0"/>
                <a:cs typeface="Times New Roman" panose="02020603050405020304" charset="0"/>
              </a:rPr>
              <a:t>=</a:t>
            </a:r>
            <a:r>
              <a:rPr lang="en-US" altLang="zh-CN" sz="2200" dirty="0" err="1">
                <a:latin typeface="Times New Roman" panose="02020603050405020304" charset="0"/>
                <a:cs typeface="Times New Roman" panose="02020603050405020304" charset="0"/>
              </a:rPr>
              <a:t>m_real+rc.m_real</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c.m_imag</a:t>
            </a:r>
            <a:r>
              <a:rPr lang="en-US" altLang="zh-CN" sz="2200" dirty="0">
                <a:latin typeface="Times New Roman" panose="02020603050405020304" charset="0"/>
                <a:cs typeface="Times New Roman" panose="02020603050405020304" charset="0"/>
              </a:rPr>
              <a:t>=</a:t>
            </a:r>
            <a:r>
              <a:rPr lang="en-US" altLang="zh-CN" sz="2200" dirty="0" err="1">
                <a:latin typeface="Times New Roman" panose="02020603050405020304" charset="0"/>
                <a:cs typeface="Times New Roman" panose="02020603050405020304" charset="0"/>
              </a:rPr>
              <a:t>m_imag+rc.m_imag</a:t>
            </a: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return c;</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void Complex::Display()</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&lt;&lt;"("&lt;&lt;</a:t>
            </a:r>
            <a:r>
              <a:rPr lang="en-US" altLang="zh-CN" sz="2200" dirty="0" err="1">
                <a:latin typeface="Times New Roman" panose="02020603050405020304" charset="0"/>
                <a:cs typeface="Times New Roman" panose="02020603050405020304" charset="0"/>
              </a:rPr>
              <a:t>m_real</a:t>
            </a:r>
            <a:r>
              <a:rPr lang="en-US" altLang="zh-CN" sz="2200" dirty="0">
                <a:latin typeface="Times New Roman" panose="02020603050405020304" charset="0"/>
                <a:cs typeface="Times New Roman" panose="02020603050405020304" charset="0"/>
              </a:rPr>
              <a:t>&lt;&lt;","&lt;&lt;</a:t>
            </a:r>
            <a:r>
              <a:rPr lang="en-US" altLang="zh-CN" sz="2200" dirty="0" err="1">
                <a:latin typeface="Times New Roman" panose="02020603050405020304" charset="0"/>
                <a:cs typeface="Times New Roman" panose="02020603050405020304" charset="0"/>
              </a:rPr>
              <a:t>m_imag</a:t>
            </a:r>
            <a:r>
              <a:rPr lang="en-US" altLang="zh-CN" sz="2200" dirty="0">
                <a:latin typeface="Times New Roman" panose="02020603050405020304" charset="0"/>
                <a:cs typeface="Times New Roman" panose="02020603050405020304" charset="0"/>
              </a:rPr>
              <a:t>&lt;&lt;"i) "&lt;&lt;</a:t>
            </a:r>
            <a:r>
              <a:rPr lang="en-US" altLang="zh-CN" sz="2200" dirty="0" err="1">
                <a:latin typeface="Times New Roman" panose="02020603050405020304" charset="0"/>
                <a:cs typeface="Times New Roman" panose="02020603050405020304" charset="0"/>
              </a:rPr>
              <a:t>endl</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100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组合 38"/>
          <p:cNvGrpSpPr/>
          <p:nvPr/>
        </p:nvGrpSpPr>
        <p:grpSpPr>
          <a:xfrm>
            <a:off x="1312827" y="2478826"/>
            <a:ext cx="2483531" cy="2483534"/>
            <a:chOff x="1384152" y="2393101"/>
            <a:chExt cx="2483531" cy="2483534"/>
          </a:xfrm>
        </p:grpSpPr>
        <p:sp>
          <p:nvSpPr>
            <p:cNvPr id="40" name="椭圆 39"/>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582078" y="2850037"/>
              <a:ext cx="2043302" cy="1569660"/>
            </a:xfrm>
            <a:prstGeom prst="rect">
              <a:avLst/>
            </a:prstGeom>
          </p:spPr>
          <p:txBody>
            <a:bodyPr wrap="square">
              <a:spAutoFit/>
            </a:bodyPr>
            <a:lstStyle/>
            <a:p>
              <a:pPr algn="ctr">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cs typeface="+mn-ea"/>
                  <a:sym typeface="+mn-lt"/>
                </a:rPr>
                <a:t>在以下</a:t>
              </a:r>
              <a:r>
                <a:rPr lang="en-US" altLang="zh-CN" sz="2400" dirty="0">
                  <a:solidFill>
                    <a:schemeClr val="bg1"/>
                  </a:solidFill>
                  <a:effectLst>
                    <a:outerShdw blurRad="38100" dist="38100" dir="2700000" algn="tl">
                      <a:srgbClr val="000000">
                        <a:alpha val="43137"/>
                      </a:srgbClr>
                    </a:outerShdw>
                  </a:effectLst>
                  <a:cs typeface="+mn-ea"/>
                  <a:sym typeface="+mn-lt"/>
                </a:rPr>
                <a:t>3</a:t>
              </a:r>
              <a:r>
                <a:rPr lang="zh-CN" altLang="en-US" sz="2400" dirty="0">
                  <a:solidFill>
                    <a:schemeClr val="bg1"/>
                  </a:solidFill>
                  <a:effectLst>
                    <a:outerShdw blurRad="38100" dist="38100" dir="2700000" algn="tl">
                      <a:srgbClr val="000000">
                        <a:alpha val="43137"/>
                      </a:srgbClr>
                    </a:outerShdw>
                  </a:effectLst>
                  <a:cs typeface="+mn-ea"/>
                  <a:sym typeface="+mn-lt"/>
                </a:rPr>
                <a:t>种情况下，系统会自动调用拷贝构造函数</a:t>
              </a:r>
              <a:endParaRPr lang="zh-CN" altLang="en-US" sz="2400" dirty="0">
                <a:solidFill>
                  <a:schemeClr val="bg1"/>
                </a:solidFill>
                <a:effectLst>
                  <a:outerShdw blurRad="38100" dist="38100" dir="2700000" algn="tl">
                    <a:srgbClr val="000000">
                      <a:alpha val="43137"/>
                    </a:srgbClr>
                  </a:outerShdw>
                </a:effectLst>
                <a:cs typeface="+mn-ea"/>
                <a:sym typeface="+mn-lt"/>
              </a:endParaRPr>
            </a:p>
          </p:txBody>
        </p:sp>
      </p:grpSp>
      <p:sp>
        <p:nvSpPr>
          <p:cNvPr id="42" name="Rectangle 3"/>
          <p:cNvSpPr txBox="1">
            <a:spLocks noChangeArrowheads="1"/>
          </p:cNvSpPr>
          <p:nvPr/>
        </p:nvSpPr>
        <p:spPr>
          <a:xfrm>
            <a:off x="4194469" y="1430639"/>
            <a:ext cx="7144091" cy="4968635"/>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ts val="3400"/>
              </a:lnSpc>
              <a:spcBef>
                <a:spcPts val="600"/>
              </a:spcBef>
              <a:buClr>
                <a:srgbClr val="7030A0"/>
              </a:buClr>
              <a:buNone/>
            </a:pPr>
            <a:r>
              <a:rPr lang="zh-CN" altLang="en-US" sz="2400" dirty="0">
                <a:cs typeface="+mn-ea"/>
                <a:sym typeface="+mn-lt"/>
              </a:rPr>
              <a:t>①当使用下面的声明语句用一个已存在的对象初始化一个新对象时，系统会自动调用拷贝构造函数：</a:t>
            </a:r>
            <a:endParaRPr lang="zh-CN" altLang="en-US" sz="2400" dirty="0">
              <a:cs typeface="+mn-ea"/>
              <a:sym typeface="+mn-lt"/>
            </a:endParaRPr>
          </a:p>
          <a:p>
            <a:pPr marL="0" indent="0" algn="just">
              <a:lnSpc>
                <a:spcPts val="3400"/>
              </a:lnSpc>
              <a:spcBef>
                <a:spcPts val="600"/>
              </a:spcBef>
              <a:buClr>
                <a:srgbClr val="7030A0"/>
              </a:buClr>
              <a:buNone/>
            </a:pPr>
            <a:r>
              <a:rPr lang="zh-CN" altLang="en-US" sz="2400" dirty="0">
                <a:cs typeface="+mn-ea"/>
                <a:sym typeface="+mn-lt"/>
              </a:rPr>
              <a:t>	</a:t>
            </a:r>
            <a:r>
              <a:rPr lang="en-US" altLang="zh-CN" sz="2400" dirty="0">
                <a:cs typeface="+mn-ea"/>
                <a:sym typeface="+mn-lt"/>
              </a:rPr>
              <a:t>&lt;</a:t>
            </a:r>
            <a:r>
              <a:rPr lang="zh-CN" altLang="en-US" sz="2400" dirty="0">
                <a:cs typeface="+mn-ea"/>
                <a:sym typeface="+mn-lt"/>
              </a:rPr>
              <a:t>类名</a:t>
            </a:r>
            <a:r>
              <a:rPr lang="en-US" altLang="zh-CN" sz="2400" dirty="0">
                <a:cs typeface="+mn-ea"/>
                <a:sym typeface="+mn-lt"/>
              </a:rPr>
              <a:t>&gt;&lt;</a:t>
            </a:r>
            <a:r>
              <a:rPr lang="zh-CN" altLang="en-US" sz="2400" dirty="0">
                <a:cs typeface="+mn-ea"/>
                <a:sym typeface="+mn-lt"/>
              </a:rPr>
              <a:t>新对象名</a:t>
            </a:r>
            <a:r>
              <a:rPr lang="en-US" altLang="zh-CN" sz="2400" dirty="0">
                <a:cs typeface="+mn-ea"/>
                <a:sym typeface="+mn-lt"/>
              </a:rPr>
              <a:t>&gt;(&lt;</a:t>
            </a:r>
            <a:r>
              <a:rPr lang="zh-CN" altLang="en-US" sz="2400" dirty="0">
                <a:cs typeface="+mn-ea"/>
                <a:sym typeface="+mn-lt"/>
              </a:rPr>
              <a:t>已存在对象名</a:t>
            </a:r>
            <a:r>
              <a:rPr lang="en-US" altLang="zh-CN" sz="2400" dirty="0">
                <a:cs typeface="+mn-ea"/>
                <a:sym typeface="+mn-lt"/>
              </a:rPr>
              <a:t>&gt;);</a:t>
            </a:r>
            <a:endParaRPr lang="en-US" altLang="zh-CN" sz="2400" dirty="0">
              <a:cs typeface="+mn-ea"/>
              <a:sym typeface="+mn-lt"/>
            </a:endParaRPr>
          </a:p>
          <a:p>
            <a:pPr marL="0" indent="0" algn="just">
              <a:lnSpc>
                <a:spcPts val="3400"/>
              </a:lnSpc>
              <a:spcBef>
                <a:spcPts val="600"/>
              </a:spcBef>
              <a:buClr>
                <a:srgbClr val="7030A0"/>
              </a:buClr>
              <a:buNone/>
            </a:pPr>
            <a:r>
              <a:rPr lang="zh-CN" altLang="en-US" sz="2400" dirty="0">
                <a:cs typeface="+mn-ea"/>
                <a:sym typeface="+mn-lt"/>
              </a:rPr>
              <a:t>或</a:t>
            </a:r>
            <a:endParaRPr lang="zh-CN" altLang="en-US" sz="2400" dirty="0">
              <a:cs typeface="+mn-ea"/>
              <a:sym typeface="+mn-lt"/>
            </a:endParaRPr>
          </a:p>
          <a:p>
            <a:pPr marL="0" indent="0" algn="just">
              <a:lnSpc>
                <a:spcPts val="3400"/>
              </a:lnSpc>
              <a:spcBef>
                <a:spcPts val="600"/>
              </a:spcBef>
              <a:buClr>
                <a:srgbClr val="7030A0"/>
              </a:buClr>
              <a:buNone/>
            </a:pPr>
            <a:r>
              <a:rPr lang="zh-CN" altLang="en-US" sz="2400" dirty="0">
                <a:cs typeface="+mn-ea"/>
                <a:sym typeface="+mn-lt"/>
              </a:rPr>
              <a:t>	</a:t>
            </a:r>
            <a:r>
              <a:rPr lang="en-US" altLang="zh-CN" sz="2400" dirty="0">
                <a:cs typeface="+mn-ea"/>
                <a:sym typeface="+mn-lt"/>
              </a:rPr>
              <a:t>&lt;</a:t>
            </a:r>
            <a:r>
              <a:rPr lang="zh-CN" altLang="en-US" sz="2400" dirty="0">
                <a:cs typeface="+mn-ea"/>
                <a:sym typeface="+mn-lt"/>
              </a:rPr>
              <a:t>类名</a:t>
            </a:r>
            <a:r>
              <a:rPr lang="en-US" altLang="zh-CN" sz="2400" dirty="0">
                <a:cs typeface="+mn-ea"/>
                <a:sym typeface="+mn-lt"/>
              </a:rPr>
              <a:t>&gt;&lt;</a:t>
            </a:r>
            <a:r>
              <a:rPr lang="zh-CN" altLang="en-US" sz="2400" dirty="0">
                <a:cs typeface="+mn-ea"/>
                <a:sym typeface="+mn-lt"/>
              </a:rPr>
              <a:t>新对象名</a:t>
            </a:r>
            <a:r>
              <a:rPr lang="en-US" altLang="zh-CN" sz="2400" dirty="0">
                <a:cs typeface="+mn-ea"/>
                <a:sym typeface="+mn-lt"/>
              </a:rPr>
              <a:t>&gt;=&lt;</a:t>
            </a:r>
            <a:r>
              <a:rPr lang="zh-CN" altLang="en-US" sz="2400" dirty="0">
                <a:cs typeface="+mn-ea"/>
                <a:sym typeface="+mn-lt"/>
              </a:rPr>
              <a:t>已存在对象名</a:t>
            </a:r>
            <a:r>
              <a:rPr lang="en-US" altLang="zh-CN" sz="2400" dirty="0">
                <a:cs typeface="+mn-ea"/>
                <a:sym typeface="+mn-lt"/>
              </a:rPr>
              <a:t>&gt;;</a:t>
            </a:r>
            <a:endParaRPr lang="en-US" altLang="zh-CN" sz="2400" dirty="0">
              <a:cs typeface="+mn-ea"/>
              <a:sym typeface="+mn-lt"/>
            </a:endParaRPr>
          </a:p>
          <a:p>
            <a:pPr marL="0" indent="0" algn="just">
              <a:lnSpc>
                <a:spcPts val="3400"/>
              </a:lnSpc>
              <a:spcBef>
                <a:spcPts val="600"/>
              </a:spcBef>
              <a:buClr>
                <a:srgbClr val="7030A0"/>
              </a:buClr>
              <a:buNone/>
            </a:pPr>
            <a:r>
              <a:rPr lang="zh-CN" altLang="en-US" sz="2400" dirty="0">
                <a:cs typeface="+mn-ea"/>
                <a:sym typeface="+mn-lt"/>
              </a:rPr>
              <a:t>②对象作为实参，在函数调用开始进行实参和形参结合时。</a:t>
            </a:r>
            <a:endParaRPr lang="zh-CN" altLang="en-US" sz="2400" dirty="0">
              <a:cs typeface="+mn-ea"/>
              <a:sym typeface="+mn-lt"/>
            </a:endParaRPr>
          </a:p>
          <a:p>
            <a:pPr marL="0" indent="0" algn="just">
              <a:lnSpc>
                <a:spcPts val="3400"/>
              </a:lnSpc>
              <a:spcBef>
                <a:spcPts val="600"/>
              </a:spcBef>
              <a:buClr>
                <a:srgbClr val="7030A0"/>
              </a:buClr>
              <a:buNone/>
            </a:pPr>
            <a:r>
              <a:rPr lang="zh-CN" altLang="en-US" sz="2400" dirty="0">
                <a:cs typeface="+mn-ea"/>
                <a:sym typeface="+mn-lt"/>
              </a:rPr>
              <a:t>③如果函数的返回值是类的对象，在函数调用完成返回时，系统自动调用拷贝构造函数，用</a:t>
            </a:r>
            <a:r>
              <a:rPr lang="en-US" altLang="zh-CN" sz="2400" dirty="0">
                <a:cs typeface="+mn-ea"/>
                <a:sym typeface="+mn-lt"/>
              </a:rPr>
              <a:t>return</a:t>
            </a:r>
            <a:r>
              <a:rPr lang="zh-CN" altLang="en-US" sz="2400" dirty="0">
                <a:cs typeface="+mn-ea"/>
                <a:sym typeface="+mn-lt"/>
              </a:rPr>
              <a:t>后面的已知对象来初始化一个临时新对象。</a:t>
            </a:r>
            <a:endParaRPr lang="zh-CN" altLang="en-US" sz="2400" dirty="0">
              <a:cs typeface="+mn-ea"/>
              <a:sym typeface="+mn-lt"/>
            </a:endParaRPr>
          </a:p>
          <a:p>
            <a:pPr marL="452755" indent="-452755" algn="just">
              <a:lnSpc>
                <a:spcPct val="150000"/>
              </a:lnSpc>
              <a:spcBef>
                <a:spcPts val="600"/>
              </a:spcBef>
              <a:buClr>
                <a:srgbClr val="7030A0"/>
              </a:buClr>
              <a:buFont typeface="Arial" panose="020B0604020202020204" pitchFamily="34" charset="0"/>
              <a:buNone/>
            </a:pPr>
            <a:endParaRPr lang="en-US" altLang="zh-CN" sz="1800" dirty="0">
              <a:cs typeface="+mn-ea"/>
              <a:sym typeface="+mn-lt"/>
            </a:endParaRPr>
          </a:p>
        </p:txBody>
      </p:sp>
      <p:grpSp>
        <p:nvGrpSpPr>
          <p:cNvPr id="41" name="组合 40"/>
          <p:cNvGrpSpPr/>
          <p:nvPr/>
        </p:nvGrpSpPr>
        <p:grpSpPr>
          <a:xfrm>
            <a:off x="531854" y="555626"/>
            <a:ext cx="3614915" cy="876848"/>
            <a:chOff x="303309" y="247818"/>
            <a:chExt cx="4928547" cy="725466"/>
          </a:xfrm>
        </p:grpSpPr>
        <p:sp>
          <p:nvSpPr>
            <p:cNvPr id="43" name="文本框 42"/>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44" name="组合 43"/>
            <p:cNvGrpSpPr/>
            <p:nvPr/>
          </p:nvGrpSpPr>
          <p:grpSpPr>
            <a:xfrm>
              <a:off x="303309" y="247818"/>
              <a:ext cx="4928547" cy="725466"/>
              <a:chOff x="303309" y="247818"/>
              <a:chExt cx="4928547" cy="725466"/>
            </a:xfrm>
          </p:grpSpPr>
          <p:grpSp>
            <p:nvGrpSpPr>
              <p:cNvPr id="45" name="组合 44"/>
              <p:cNvGrpSpPr/>
              <p:nvPr/>
            </p:nvGrpSpPr>
            <p:grpSpPr>
              <a:xfrm>
                <a:off x="349799" y="247818"/>
                <a:ext cx="4791980" cy="261575"/>
                <a:chOff x="349799" y="247818"/>
                <a:chExt cx="4791980" cy="261575"/>
              </a:xfrm>
            </p:grpSpPr>
            <p:cxnSp>
              <p:nvCxnSpPr>
                <p:cNvPr id="60" name="直接连接符 59"/>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4" name="任意多边形: 形状 63"/>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65" name="任意多边形: 形状 64"/>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6" name="组合 45"/>
              <p:cNvGrpSpPr/>
              <p:nvPr/>
            </p:nvGrpSpPr>
            <p:grpSpPr>
              <a:xfrm>
                <a:off x="349799" y="711709"/>
                <a:ext cx="4815092" cy="261575"/>
                <a:chOff x="358852" y="925118"/>
                <a:chExt cx="4815092" cy="261575"/>
              </a:xfrm>
            </p:grpSpPr>
            <p:cxnSp>
              <p:nvCxnSpPr>
                <p:cNvPr id="53" name="直接连接符 52"/>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58" name="任意多边形: 形状 57"/>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59" name="任意多边形: 形状 58"/>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47" name="组合 46"/>
              <p:cNvGrpSpPr/>
              <p:nvPr/>
            </p:nvGrpSpPr>
            <p:grpSpPr>
              <a:xfrm>
                <a:off x="5102914" y="489126"/>
                <a:ext cx="128942" cy="329693"/>
                <a:chOff x="5102914" y="489126"/>
                <a:chExt cx="128942" cy="329693"/>
              </a:xfrm>
            </p:grpSpPr>
            <p:sp>
              <p:nvSpPr>
                <p:cNvPr id="51" name="椭圆 50"/>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椭圆 51"/>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48" name="组合 47"/>
              <p:cNvGrpSpPr/>
              <p:nvPr/>
            </p:nvGrpSpPr>
            <p:grpSpPr>
              <a:xfrm>
                <a:off x="303309" y="399838"/>
                <a:ext cx="72685" cy="329693"/>
                <a:chOff x="5115585" y="489126"/>
                <a:chExt cx="72685" cy="329693"/>
              </a:xfrm>
            </p:grpSpPr>
            <p:sp>
              <p:nvSpPr>
                <p:cNvPr id="49" name="椭圆 48"/>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0" name="椭圆 49"/>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42"/>
                                        </p:tgtEl>
                                        <p:attrNameLst>
                                          <p:attrName>style.visibility</p:attrName>
                                        </p:attrNameLst>
                                      </p:cBhvr>
                                      <p:to>
                                        <p:strVal val="visible"/>
                                      </p:to>
                                    </p:set>
                                    <p:anim calcmode="lin" valueType="num">
                                      <p:cBhvr>
                                        <p:cTn id="17" dur="500" fill="hold"/>
                                        <p:tgtEl>
                                          <p:spTgt spid="42"/>
                                        </p:tgtEl>
                                        <p:attrNameLst>
                                          <p:attrName>ppt_w</p:attrName>
                                        </p:attrNameLst>
                                      </p:cBhvr>
                                      <p:tavLst>
                                        <p:tav tm="0">
                                          <p:val>
                                            <p:fltVal val="0"/>
                                          </p:val>
                                        </p:tav>
                                        <p:tav tm="100000">
                                          <p:val>
                                            <p:strVal val="#ppt_w"/>
                                          </p:val>
                                        </p:tav>
                                      </p:tavLst>
                                    </p:anim>
                                    <p:anim calcmode="lin" valueType="num">
                                      <p:cBhvr>
                                        <p:cTn id="18" dur="500" fill="hold"/>
                                        <p:tgtEl>
                                          <p:spTgt spid="42"/>
                                        </p:tgtEl>
                                        <p:attrNameLst>
                                          <p:attrName>ppt_h</p:attrName>
                                        </p:attrNameLst>
                                      </p:cBhvr>
                                      <p:tavLst>
                                        <p:tav tm="0">
                                          <p:val>
                                            <p:fltVal val="0"/>
                                          </p:val>
                                        </p:tav>
                                        <p:tav tm="100000">
                                          <p:val>
                                            <p:strVal val="#ppt_h"/>
                                          </p:val>
                                        </p:tav>
                                      </p:tavLst>
                                    </p:anim>
                                    <p:animEffect transition="in" filter="fade">
                                      <p:cBhvr>
                                        <p:cTn id="19" dur="500"/>
                                        <p:tgtEl>
                                          <p:spTgt spid="42"/>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42">
                                            <p:txEl>
                                              <p:pRg st="0" end="0"/>
                                            </p:txEl>
                                          </p:spTgt>
                                        </p:tgtEl>
                                        <p:attrNameLst>
                                          <p:attrName>style.visibility</p:attrName>
                                        </p:attrNameLst>
                                      </p:cBhvr>
                                      <p:to>
                                        <p:strVal val="visible"/>
                                      </p:to>
                                    </p:set>
                                    <p:anim calcmode="lin" valueType="num">
                                      <p:cBhvr additive="base">
                                        <p:cTn id="24" dur="500" fill="hold"/>
                                        <p:tgtEl>
                                          <p:spTgt spid="42">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42">
                                            <p:txEl>
                                              <p:pRg st="0" end="0"/>
                                            </p:txEl>
                                          </p:spTgt>
                                        </p:tgtEl>
                                        <p:attrNameLst>
                                          <p:attrName>ppt_y</p:attrName>
                                        </p:attrNameLst>
                                      </p:cBhvr>
                                      <p:tavLst>
                                        <p:tav tm="0">
                                          <p:val>
                                            <p:strVal val="1+#ppt_h/2"/>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42">
                                            <p:txEl>
                                              <p:pRg st="1" end="1"/>
                                            </p:txEl>
                                          </p:spTgt>
                                        </p:tgtEl>
                                        <p:attrNameLst>
                                          <p:attrName>style.visibility</p:attrName>
                                        </p:attrNameLst>
                                      </p:cBhvr>
                                      <p:to>
                                        <p:strVal val="visible"/>
                                      </p:to>
                                    </p:set>
                                    <p:anim calcmode="lin" valueType="num">
                                      <p:cBhvr additive="base">
                                        <p:cTn id="28" dur="500" fill="hold"/>
                                        <p:tgtEl>
                                          <p:spTgt spid="42">
                                            <p:txEl>
                                              <p:pRg st="1" end="1"/>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42">
                                            <p:txEl>
                                              <p:pRg st="1" end="1"/>
                                            </p:txEl>
                                          </p:spTgt>
                                        </p:tgtEl>
                                        <p:attrNameLst>
                                          <p:attrName>ppt_y</p:attrName>
                                        </p:attrNameLst>
                                      </p:cBhvr>
                                      <p:tavLst>
                                        <p:tav tm="0">
                                          <p:val>
                                            <p:strVal val="1+#ppt_h/2"/>
                                          </p:val>
                                        </p:tav>
                                        <p:tav tm="100000">
                                          <p:val>
                                            <p:strVal val="#ppt_y"/>
                                          </p:val>
                                        </p:tav>
                                      </p:tavLst>
                                    </p:anim>
                                  </p:childTnLst>
                                </p:cTn>
                              </p:par>
                              <p:par>
                                <p:cTn id="30" presetID="2" presetClass="entr" presetSubtype="4" fill="hold" nodeType="withEffect">
                                  <p:stCondLst>
                                    <p:cond delay="0"/>
                                  </p:stCondLst>
                                  <p:childTnLst>
                                    <p:set>
                                      <p:cBhvr>
                                        <p:cTn id="31" dur="1" fill="hold">
                                          <p:stCondLst>
                                            <p:cond delay="0"/>
                                          </p:stCondLst>
                                        </p:cTn>
                                        <p:tgtEl>
                                          <p:spTgt spid="42">
                                            <p:txEl>
                                              <p:pRg st="2" end="2"/>
                                            </p:txEl>
                                          </p:spTgt>
                                        </p:tgtEl>
                                        <p:attrNameLst>
                                          <p:attrName>style.visibility</p:attrName>
                                        </p:attrNameLst>
                                      </p:cBhvr>
                                      <p:to>
                                        <p:strVal val="visible"/>
                                      </p:to>
                                    </p:set>
                                    <p:anim calcmode="lin" valueType="num">
                                      <p:cBhvr additive="base">
                                        <p:cTn id="32" dur="500" fill="hold"/>
                                        <p:tgtEl>
                                          <p:spTgt spid="42">
                                            <p:txEl>
                                              <p:pRg st="2" end="2"/>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42">
                                            <p:txEl>
                                              <p:pRg st="2" end="2"/>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42">
                                            <p:txEl>
                                              <p:pRg st="3" end="3"/>
                                            </p:txEl>
                                          </p:spTgt>
                                        </p:tgtEl>
                                        <p:attrNameLst>
                                          <p:attrName>style.visibility</p:attrName>
                                        </p:attrNameLst>
                                      </p:cBhvr>
                                      <p:to>
                                        <p:strVal val="visible"/>
                                      </p:to>
                                    </p:set>
                                    <p:anim calcmode="lin" valueType="num">
                                      <p:cBhvr additive="base">
                                        <p:cTn id="36" dur="500" fill="hold"/>
                                        <p:tgtEl>
                                          <p:spTgt spid="42">
                                            <p:txEl>
                                              <p:pRg st="3" end="3"/>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4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42">
                                            <p:txEl>
                                              <p:pRg st="4" end="4"/>
                                            </p:txEl>
                                          </p:spTgt>
                                        </p:tgtEl>
                                        <p:attrNameLst>
                                          <p:attrName>style.visibility</p:attrName>
                                        </p:attrNameLst>
                                      </p:cBhvr>
                                      <p:to>
                                        <p:strVal val="visible"/>
                                      </p:to>
                                    </p:set>
                                    <p:anim calcmode="lin" valueType="num">
                                      <p:cBhvr additive="base">
                                        <p:cTn id="42" dur="500" fill="hold"/>
                                        <p:tgtEl>
                                          <p:spTgt spid="42">
                                            <p:txEl>
                                              <p:pRg st="4" end="4"/>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4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nodeType="clickEffect">
                                  <p:stCondLst>
                                    <p:cond delay="0"/>
                                  </p:stCondLst>
                                  <p:childTnLst>
                                    <p:set>
                                      <p:cBhvr>
                                        <p:cTn id="47" dur="1" fill="hold">
                                          <p:stCondLst>
                                            <p:cond delay="0"/>
                                          </p:stCondLst>
                                        </p:cTn>
                                        <p:tgtEl>
                                          <p:spTgt spid="42">
                                            <p:txEl>
                                              <p:pRg st="5" end="5"/>
                                            </p:txEl>
                                          </p:spTgt>
                                        </p:tgtEl>
                                        <p:attrNameLst>
                                          <p:attrName>style.visibility</p:attrName>
                                        </p:attrNameLst>
                                      </p:cBhvr>
                                      <p:to>
                                        <p:strVal val="visible"/>
                                      </p:to>
                                    </p:set>
                                    <p:anim calcmode="lin" valueType="num">
                                      <p:cBhvr additive="base">
                                        <p:cTn id="48" dur="500" fill="hold"/>
                                        <p:tgtEl>
                                          <p:spTgt spid="42">
                                            <p:txEl>
                                              <p:pRg st="5" end="5"/>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42">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4052303" y="1383978"/>
            <a:ext cx="7736067" cy="5401667"/>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//testOperatorOverload.cpp</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#include &lt;</a:t>
            </a:r>
            <a:r>
              <a:rPr lang="en-US" altLang="zh-CN" sz="2200" dirty="0" err="1">
                <a:latin typeface="Times New Roman" panose="02020603050405020304" charset="0"/>
                <a:cs typeface="Times New Roman" panose="02020603050405020304" charset="0"/>
              </a:rPr>
              <a:t>iostream</a:t>
            </a:r>
            <a:r>
              <a:rPr lang="en-US" altLang="zh-CN" sz="2200" dirty="0">
                <a:latin typeface="Times New Roman" panose="02020603050405020304" charset="0"/>
                <a:cs typeface="Times New Roman" panose="02020603050405020304" charset="0"/>
              </a:rPr>
              <a:t>&gt;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#include "</a:t>
            </a:r>
            <a:r>
              <a:rPr lang="en-US" altLang="zh-CN" sz="2200" dirty="0" err="1">
                <a:latin typeface="Times New Roman" panose="02020603050405020304" charset="0"/>
                <a:cs typeface="Times New Roman" panose="02020603050405020304" charset="0"/>
              </a:rPr>
              <a:t>Complex.h</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using namespace </a:t>
            </a:r>
            <a:r>
              <a:rPr lang="en-US" altLang="zh-CN" sz="2200" dirty="0" err="1">
                <a:latin typeface="Times New Roman" panose="02020603050405020304" charset="0"/>
                <a:cs typeface="Times New Roman" panose="02020603050405020304" charset="0"/>
              </a:rPr>
              <a:t>std</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err="1">
                <a:latin typeface="Times New Roman" panose="02020603050405020304" charset="0"/>
                <a:cs typeface="Times New Roman" panose="02020603050405020304" charset="0"/>
              </a:rPr>
              <a:t>int</a:t>
            </a:r>
            <a:r>
              <a:rPr lang="en-US" altLang="zh-CN" sz="2200" dirty="0">
                <a:latin typeface="Times New Roman" panose="02020603050405020304" charset="0"/>
                <a:cs typeface="Times New Roman" panose="02020603050405020304" charset="0"/>
              </a:rPr>
              <a:t> main()</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Complex c1(1,2), c2(3,4), c3;</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c3=c1+c2;    //</a:t>
            </a:r>
            <a:r>
              <a:rPr lang="zh-CN" altLang="en-US" sz="2200" dirty="0">
                <a:latin typeface="Times New Roman" panose="02020603050405020304" charset="0"/>
                <a:cs typeface="Times New Roman" panose="02020603050405020304" charset="0"/>
              </a:rPr>
              <a:t>等价于</a:t>
            </a:r>
            <a:r>
              <a:rPr lang="en-US" altLang="zh-CN" sz="2200" dirty="0">
                <a:latin typeface="Times New Roman" panose="02020603050405020304" charset="0"/>
                <a:cs typeface="Times New Roman" panose="02020603050405020304" charset="0"/>
              </a:rPr>
              <a:t>:c3=c1.operator+(c2);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&lt;&lt;"c1=";</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c1.Display ();</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c2.Display ();</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&lt;&lt;"c3=c1+c2=";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c3.Display();</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return 0;</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linds(horizontal)">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8" name="组合 147"/>
          <p:cNvGrpSpPr/>
          <p:nvPr/>
        </p:nvGrpSpPr>
        <p:grpSpPr>
          <a:xfrm>
            <a:off x="3804091" y="1942014"/>
            <a:ext cx="7816896" cy="2623066"/>
            <a:chOff x="2184916" y="2879471"/>
            <a:chExt cx="6841390" cy="2116327"/>
          </a:xfrm>
        </p:grpSpPr>
        <p:sp>
          <p:nvSpPr>
            <p:cNvPr id="149" name="矩形 2"/>
            <p:cNvSpPr/>
            <p:nvPr/>
          </p:nvSpPr>
          <p:spPr>
            <a:xfrm>
              <a:off x="2184916" y="2879471"/>
              <a:ext cx="6841390" cy="2116327"/>
            </a:xfrm>
            <a:custGeom>
              <a:avLst/>
              <a:gdLst>
                <a:gd name="connsiteX0" fmla="*/ 0 w 9334635"/>
                <a:gd name="connsiteY0" fmla="*/ 0 h 2599907"/>
                <a:gd name="connsiteX1" fmla="*/ 9334635 w 9334635"/>
                <a:gd name="connsiteY1" fmla="*/ 0 h 2599907"/>
                <a:gd name="connsiteX2" fmla="*/ 9334635 w 9334635"/>
                <a:gd name="connsiteY2" fmla="*/ 2599907 h 2599907"/>
                <a:gd name="connsiteX3" fmla="*/ 0 w 9334635"/>
                <a:gd name="connsiteY3" fmla="*/ 2599907 h 2599907"/>
                <a:gd name="connsiteX4" fmla="*/ 0 w 9334635"/>
                <a:gd name="connsiteY4" fmla="*/ 0 h 2599907"/>
                <a:gd name="connsiteX0-1" fmla="*/ 515 w 9335150"/>
                <a:gd name="connsiteY0-2" fmla="*/ 0 h 2599907"/>
                <a:gd name="connsiteX1-3" fmla="*/ 9335150 w 9335150"/>
                <a:gd name="connsiteY1-4" fmla="*/ 0 h 2599907"/>
                <a:gd name="connsiteX2-5" fmla="*/ 9335150 w 9335150"/>
                <a:gd name="connsiteY2-6" fmla="*/ 2599907 h 2599907"/>
                <a:gd name="connsiteX3-7" fmla="*/ 515 w 9335150"/>
                <a:gd name="connsiteY3-8" fmla="*/ 2599907 h 2599907"/>
                <a:gd name="connsiteX4-9" fmla="*/ 0 w 9335150"/>
                <a:gd name="connsiteY4-10" fmla="*/ 726656 h 2599907"/>
                <a:gd name="connsiteX5" fmla="*/ 515 w 9335150"/>
                <a:gd name="connsiteY5" fmla="*/ 0 h 2599907"/>
                <a:gd name="connsiteX0-11" fmla="*/ 0 w 9335150"/>
                <a:gd name="connsiteY0-12" fmla="*/ 726656 h 2599907"/>
                <a:gd name="connsiteX1-13" fmla="*/ 515 w 9335150"/>
                <a:gd name="connsiteY1-14" fmla="*/ 0 h 2599907"/>
                <a:gd name="connsiteX2-15" fmla="*/ 9335150 w 9335150"/>
                <a:gd name="connsiteY2-16" fmla="*/ 0 h 2599907"/>
                <a:gd name="connsiteX3-17" fmla="*/ 9335150 w 9335150"/>
                <a:gd name="connsiteY3-18" fmla="*/ 2599907 h 2599907"/>
                <a:gd name="connsiteX4-19" fmla="*/ 515 w 9335150"/>
                <a:gd name="connsiteY4-20" fmla="*/ 2599907 h 2599907"/>
                <a:gd name="connsiteX5-21" fmla="*/ 91440 w 9335150"/>
                <a:gd name="connsiteY5-22" fmla="*/ 818096 h 2599907"/>
                <a:gd name="connsiteX0-23" fmla="*/ 0 w 9335150"/>
                <a:gd name="connsiteY0-24" fmla="*/ 726656 h 2599907"/>
                <a:gd name="connsiteX1-25" fmla="*/ 515 w 9335150"/>
                <a:gd name="connsiteY1-26" fmla="*/ 0 h 2599907"/>
                <a:gd name="connsiteX2-27" fmla="*/ 9335150 w 9335150"/>
                <a:gd name="connsiteY2-28" fmla="*/ 0 h 2599907"/>
                <a:gd name="connsiteX3-29" fmla="*/ 9335150 w 9335150"/>
                <a:gd name="connsiteY3-30" fmla="*/ 2599907 h 2599907"/>
                <a:gd name="connsiteX4-31" fmla="*/ 515 w 9335150"/>
                <a:gd name="connsiteY4-32" fmla="*/ 2599907 h 2599907"/>
                <a:gd name="connsiteX5-33" fmla="*/ 980440 w 9335150"/>
                <a:gd name="connsiteY5-34" fmla="*/ 1821396 h 2599907"/>
                <a:gd name="connsiteX0-35" fmla="*/ 0 w 9335150"/>
                <a:gd name="connsiteY0-36" fmla="*/ 726656 h 2599907"/>
                <a:gd name="connsiteX1-37" fmla="*/ 515 w 9335150"/>
                <a:gd name="connsiteY1-38" fmla="*/ 0 h 2599907"/>
                <a:gd name="connsiteX2-39" fmla="*/ 9335150 w 9335150"/>
                <a:gd name="connsiteY2-40" fmla="*/ 0 h 2599907"/>
                <a:gd name="connsiteX3-41" fmla="*/ 9335150 w 9335150"/>
                <a:gd name="connsiteY3-42" fmla="*/ 2599907 h 2599907"/>
                <a:gd name="connsiteX4-43" fmla="*/ 515 w 9335150"/>
                <a:gd name="connsiteY4-44" fmla="*/ 2599907 h 2599907"/>
                <a:gd name="connsiteX0-45" fmla="*/ 0 w 9334635"/>
                <a:gd name="connsiteY0-46" fmla="*/ 0 h 2599907"/>
                <a:gd name="connsiteX1-47" fmla="*/ 9334635 w 9334635"/>
                <a:gd name="connsiteY1-48" fmla="*/ 0 h 2599907"/>
                <a:gd name="connsiteX2-49" fmla="*/ 9334635 w 9334635"/>
                <a:gd name="connsiteY2-50" fmla="*/ 2599907 h 2599907"/>
                <a:gd name="connsiteX3-51" fmla="*/ 0 w 9334635"/>
                <a:gd name="connsiteY3-52" fmla="*/ 2599907 h 2599907"/>
              </a:gdLst>
              <a:ahLst/>
              <a:cxnLst>
                <a:cxn ang="0">
                  <a:pos x="connsiteX0-1" y="connsiteY0-2"/>
                </a:cxn>
                <a:cxn ang="0">
                  <a:pos x="connsiteX1-3" y="connsiteY1-4"/>
                </a:cxn>
                <a:cxn ang="0">
                  <a:pos x="connsiteX2-5" y="connsiteY2-6"/>
                </a:cxn>
                <a:cxn ang="0">
                  <a:pos x="connsiteX3-7" y="connsiteY3-8"/>
                </a:cxn>
              </a:cxnLst>
              <a:rect l="l" t="t" r="r" b="b"/>
              <a:pathLst>
                <a:path w="9334635" h="2599907">
                  <a:moveTo>
                    <a:pt x="0" y="0"/>
                  </a:moveTo>
                  <a:lnTo>
                    <a:pt x="9334635" y="0"/>
                  </a:lnTo>
                  <a:lnTo>
                    <a:pt x="9334635" y="2599907"/>
                  </a:lnTo>
                  <a:lnTo>
                    <a:pt x="0" y="2599907"/>
                  </a:lnTo>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charset="0"/>
                <a:cs typeface="Times New Roman" panose="02020603050405020304" charset="0"/>
              </a:endParaRPr>
            </a:p>
          </p:txBody>
        </p:sp>
        <p:sp>
          <p:nvSpPr>
            <p:cNvPr id="150" name="Rectangle 3"/>
            <p:cNvSpPr txBox="1">
              <a:spLocks noChangeArrowheads="1"/>
            </p:cNvSpPr>
            <p:nvPr/>
          </p:nvSpPr>
          <p:spPr>
            <a:xfrm>
              <a:off x="2376821" y="3128191"/>
              <a:ext cx="6425169" cy="167075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buNone/>
              </a:pPr>
              <a:r>
                <a:rPr lang="zh-CN" altLang="en-US" sz="2400" dirty="0">
                  <a:solidFill>
                    <a:schemeClr val="tx1">
                      <a:lumMod val="75000"/>
                      <a:lumOff val="25000"/>
                    </a:schemeClr>
                  </a:solidFill>
                  <a:latin typeface="Times New Roman" panose="02020603050405020304" charset="0"/>
                  <a:cs typeface="Times New Roman" panose="02020603050405020304" charset="0"/>
                </a:rPr>
                <a:t>为了方便，类非成员函数形式的运算符重载函数一般采用友元函数。运算符重载为类的友元函数，需要在类内进行声明。声明类的友元运算符重载的形式：</a:t>
              </a:r>
              <a:endParaRPr lang="en-US" altLang="zh-CN" sz="2400" dirty="0">
                <a:solidFill>
                  <a:schemeClr val="tx1">
                    <a:lumMod val="75000"/>
                    <a:lumOff val="25000"/>
                  </a:schemeClr>
                </a:solidFill>
                <a:latin typeface="Times New Roman" panose="02020603050405020304" charset="0"/>
                <a:cs typeface="Times New Roman" panose="02020603050405020304" charset="0"/>
              </a:endParaRPr>
            </a:p>
            <a:p>
              <a:pPr marL="0" indent="0">
                <a:lnSpc>
                  <a:spcPct val="120000"/>
                </a:lnSpc>
                <a:buNone/>
              </a:pPr>
              <a:r>
                <a:rPr lang="en-US" altLang="zh-CN" sz="2400" dirty="0">
                  <a:solidFill>
                    <a:srgbClr val="0070C0"/>
                  </a:solidFill>
                  <a:latin typeface="Times New Roman" panose="02020603050405020304" charset="0"/>
                  <a:cs typeface="Times New Roman" panose="02020603050405020304" charset="0"/>
                </a:rPr>
                <a:t>friend &lt;</a:t>
              </a:r>
              <a:r>
                <a:rPr lang="zh-CN" altLang="en-US" sz="2400" dirty="0">
                  <a:solidFill>
                    <a:srgbClr val="0070C0"/>
                  </a:solidFill>
                  <a:latin typeface="Times New Roman" panose="02020603050405020304" charset="0"/>
                  <a:cs typeface="Times New Roman" panose="02020603050405020304" charset="0"/>
                </a:rPr>
                <a:t>函数类型</a:t>
              </a:r>
              <a:r>
                <a:rPr lang="en-US" altLang="zh-CN" sz="2400" dirty="0">
                  <a:solidFill>
                    <a:srgbClr val="0070C0"/>
                  </a:solidFill>
                  <a:latin typeface="Times New Roman" panose="02020603050405020304" charset="0"/>
                  <a:cs typeface="Times New Roman" panose="02020603050405020304" charset="0"/>
                </a:rPr>
                <a:t>&gt; operator &lt;</a:t>
              </a:r>
              <a:r>
                <a:rPr lang="zh-CN" altLang="en-US" sz="2400" dirty="0">
                  <a:solidFill>
                    <a:srgbClr val="0070C0"/>
                  </a:solidFill>
                  <a:latin typeface="Times New Roman" panose="02020603050405020304" charset="0"/>
                  <a:cs typeface="Times New Roman" panose="02020603050405020304" charset="0"/>
                </a:rPr>
                <a:t>运算符</a:t>
              </a:r>
              <a:r>
                <a:rPr lang="en-US" altLang="zh-CN" sz="2400" dirty="0">
                  <a:solidFill>
                    <a:srgbClr val="0070C0"/>
                  </a:solidFill>
                  <a:latin typeface="Times New Roman" panose="02020603050405020304" charset="0"/>
                  <a:cs typeface="Times New Roman" panose="02020603050405020304" charset="0"/>
                </a:rPr>
                <a:t>&gt;(&lt;</a:t>
              </a:r>
              <a:r>
                <a:rPr lang="zh-CN" altLang="en-US" sz="2400" dirty="0">
                  <a:solidFill>
                    <a:srgbClr val="0070C0"/>
                  </a:solidFill>
                  <a:latin typeface="Times New Roman" panose="02020603050405020304" charset="0"/>
                  <a:cs typeface="Times New Roman" panose="02020603050405020304" charset="0"/>
                </a:rPr>
                <a:t>参数表</a:t>
              </a:r>
              <a:r>
                <a:rPr lang="en-US" altLang="zh-CN" sz="2400" dirty="0">
                  <a:solidFill>
                    <a:srgbClr val="0070C0"/>
                  </a:solidFill>
                  <a:latin typeface="Times New Roman" panose="02020603050405020304" charset="0"/>
                  <a:cs typeface="Times New Roman" panose="02020603050405020304" charset="0"/>
                </a:rPr>
                <a:t>&gt;);</a:t>
              </a:r>
              <a:endParaRPr lang="en-US" altLang="zh-CN" sz="2400" dirty="0">
                <a:solidFill>
                  <a:srgbClr val="0070C0"/>
                </a:solidFill>
                <a:latin typeface="Times New Roman" panose="02020603050405020304" charset="0"/>
                <a:cs typeface="Times New Roman" panose="02020603050405020304" charset="0"/>
              </a:endParaRPr>
            </a:p>
            <a:p>
              <a:pPr marL="0" indent="0">
                <a:lnSpc>
                  <a:spcPct val="120000"/>
                </a:lnSpc>
                <a:buNone/>
              </a:pPr>
              <a:endParaRPr lang="zh-CN" altLang="en-US" sz="2400" dirty="0">
                <a:solidFill>
                  <a:schemeClr val="tx1">
                    <a:lumMod val="75000"/>
                    <a:lumOff val="25000"/>
                  </a:schemeClr>
                </a:solidFill>
                <a:latin typeface="Times New Roman" panose="02020603050405020304" charset="0"/>
                <a:cs typeface="Times New Roman" panose="02020603050405020304" charset="0"/>
              </a:endParaRPr>
            </a:p>
          </p:txBody>
        </p:sp>
      </p:grpSp>
      <p:grpSp>
        <p:nvGrpSpPr>
          <p:cNvPr id="2" name="Group 1"/>
          <p:cNvGrpSpPr/>
          <p:nvPr/>
        </p:nvGrpSpPr>
        <p:grpSpPr>
          <a:xfrm>
            <a:off x="860485" y="1829102"/>
            <a:ext cx="2826027" cy="2819197"/>
            <a:chOff x="691285" y="2235152"/>
            <a:chExt cx="2826027" cy="2819197"/>
          </a:xfrm>
        </p:grpSpPr>
        <p:grpSp>
          <p:nvGrpSpPr>
            <p:cNvPr id="105" name="组合 104"/>
            <p:cNvGrpSpPr/>
            <p:nvPr/>
          </p:nvGrpSpPr>
          <p:grpSpPr>
            <a:xfrm>
              <a:off x="691285" y="2235152"/>
              <a:ext cx="2826027" cy="2819197"/>
              <a:chOff x="927538" y="2833999"/>
              <a:chExt cx="1902126" cy="1897530"/>
            </a:xfrm>
          </p:grpSpPr>
          <p:grpSp>
            <p:nvGrpSpPr>
              <p:cNvPr id="106" name="组合 105"/>
              <p:cNvGrpSpPr>
                <a:grpSpLocks noChangeAspect="1"/>
              </p:cNvGrpSpPr>
              <p:nvPr/>
            </p:nvGrpSpPr>
            <p:grpSpPr bwMode="auto">
              <a:xfrm>
                <a:off x="927538" y="2833999"/>
                <a:ext cx="1902126" cy="1897530"/>
                <a:chOff x="3471" y="1280"/>
                <a:chExt cx="829" cy="827"/>
              </a:xfrm>
              <a:solidFill>
                <a:srgbClr val="0070C0"/>
              </a:solidFill>
            </p:grpSpPr>
            <p:sp>
              <p:nvSpPr>
                <p:cNvPr id="108" name="任意多边形: 形状 17"/>
                <p:cNvSpPr/>
                <p:nvPr/>
              </p:nvSpPr>
              <p:spPr bwMode="auto">
                <a:xfrm>
                  <a:off x="3813" y="2055"/>
                  <a:ext cx="21" cy="47"/>
                </a:xfrm>
                <a:custGeom>
                  <a:avLst/>
                  <a:gdLst>
                    <a:gd name="T0" fmla="*/ 3 w 9"/>
                    <a:gd name="T1" fmla="*/ 0 h 20"/>
                    <a:gd name="T2" fmla="*/ 0 w 9"/>
                    <a:gd name="T3" fmla="*/ 20 h 20"/>
                    <a:gd name="T4" fmla="*/ 6 w 9"/>
                    <a:gd name="T5" fmla="*/ 20 h 20"/>
                    <a:gd name="T6" fmla="*/ 9 w 9"/>
                    <a:gd name="T7" fmla="*/ 1 h 20"/>
                    <a:gd name="T8" fmla="*/ 3 w 9"/>
                    <a:gd name="T9" fmla="*/ 0 h 20"/>
                  </a:gdLst>
                  <a:ahLst/>
                  <a:cxnLst>
                    <a:cxn ang="0">
                      <a:pos x="T0" y="T1"/>
                    </a:cxn>
                    <a:cxn ang="0">
                      <a:pos x="T2" y="T3"/>
                    </a:cxn>
                    <a:cxn ang="0">
                      <a:pos x="T4" y="T5"/>
                    </a:cxn>
                    <a:cxn ang="0">
                      <a:pos x="T6" y="T7"/>
                    </a:cxn>
                    <a:cxn ang="0">
                      <a:pos x="T8" y="T9"/>
                    </a:cxn>
                  </a:cxnLst>
                  <a:rect l="0" t="0" r="r" b="b"/>
                  <a:pathLst>
                    <a:path w="9" h="20">
                      <a:moveTo>
                        <a:pt x="3" y="0"/>
                      </a:moveTo>
                      <a:cubicBezTo>
                        <a:pt x="0" y="20"/>
                        <a:pt x="0" y="20"/>
                        <a:pt x="0" y="20"/>
                      </a:cubicBezTo>
                      <a:cubicBezTo>
                        <a:pt x="2" y="20"/>
                        <a:pt x="4" y="20"/>
                        <a:pt x="6" y="20"/>
                      </a:cubicBezTo>
                      <a:cubicBezTo>
                        <a:pt x="9" y="1"/>
                        <a:pt x="9" y="1"/>
                        <a:pt x="9" y="1"/>
                      </a:cubicBezTo>
                      <a:cubicBezTo>
                        <a:pt x="7" y="0"/>
                        <a:pt x="5"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09" name="任意多边形: 形状 18"/>
                <p:cNvSpPr/>
                <p:nvPr/>
              </p:nvSpPr>
              <p:spPr bwMode="auto">
                <a:xfrm>
                  <a:off x="3936" y="1285"/>
                  <a:ext cx="21" cy="47"/>
                </a:xfrm>
                <a:custGeom>
                  <a:avLst/>
                  <a:gdLst>
                    <a:gd name="T0" fmla="*/ 5 w 9"/>
                    <a:gd name="T1" fmla="*/ 20 h 20"/>
                    <a:gd name="T2" fmla="*/ 9 w 9"/>
                    <a:gd name="T3" fmla="*/ 1 h 20"/>
                    <a:gd name="T4" fmla="*/ 3 w 9"/>
                    <a:gd name="T5" fmla="*/ 0 h 20"/>
                    <a:gd name="T6" fmla="*/ 0 w 9"/>
                    <a:gd name="T7" fmla="*/ 19 h 20"/>
                    <a:gd name="T8" fmla="*/ 5 w 9"/>
                    <a:gd name="T9" fmla="*/ 20 h 20"/>
                  </a:gdLst>
                  <a:ahLst/>
                  <a:cxnLst>
                    <a:cxn ang="0">
                      <a:pos x="T0" y="T1"/>
                    </a:cxn>
                    <a:cxn ang="0">
                      <a:pos x="T2" y="T3"/>
                    </a:cxn>
                    <a:cxn ang="0">
                      <a:pos x="T4" y="T5"/>
                    </a:cxn>
                    <a:cxn ang="0">
                      <a:pos x="T6" y="T7"/>
                    </a:cxn>
                    <a:cxn ang="0">
                      <a:pos x="T8" y="T9"/>
                    </a:cxn>
                  </a:cxnLst>
                  <a:rect l="0" t="0" r="r" b="b"/>
                  <a:pathLst>
                    <a:path w="9" h="20">
                      <a:moveTo>
                        <a:pt x="5" y="20"/>
                      </a:moveTo>
                      <a:cubicBezTo>
                        <a:pt x="9" y="1"/>
                        <a:pt x="9" y="1"/>
                        <a:pt x="9" y="1"/>
                      </a:cubicBezTo>
                      <a:cubicBezTo>
                        <a:pt x="7" y="0"/>
                        <a:pt x="5" y="0"/>
                        <a:pt x="3" y="0"/>
                      </a:cubicBezTo>
                      <a:cubicBezTo>
                        <a:pt x="0" y="19"/>
                        <a:pt x="0" y="19"/>
                        <a:pt x="0" y="19"/>
                      </a:cubicBezTo>
                      <a:cubicBezTo>
                        <a:pt x="2" y="20"/>
                        <a:pt x="4"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0" name="任意多边形: 形状 19"/>
                <p:cNvSpPr/>
                <p:nvPr/>
              </p:nvSpPr>
              <p:spPr bwMode="auto">
                <a:xfrm>
                  <a:off x="3752" y="2040"/>
                  <a:ext cx="26" cy="50"/>
                </a:xfrm>
                <a:custGeom>
                  <a:avLst/>
                  <a:gdLst>
                    <a:gd name="T0" fmla="*/ 6 w 11"/>
                    <a:gd name="T1" fmla="*/ 0 h 21"/>
                    <a:gd name="T2" fmla="*/ 0 w 11"/>
                    <a:gd name="T3" fmla="*/ 19 h 21"/>
                    <a:gd name="T4" fmla="*/ 5 w 11"/>
                    <a:gd name="T5" fmla="*/ 21 h 21"/>
                    <a:gd name="T6" fmla="*/ 11 w 11"/>
                    <a:gd name="T7" fmla="*/ 1 h 21"/>
                    <a:gd name="T8" fmla="*/ 6 w 11"/>
                    <a:gd name="T9" fmla="*/ 0 h 21"/>
                  </a:gdLst>
                  <a:ahLst/>
                  <a:cxnLst>
                    <a:cxn ang="0">
                      <a:pos x="T0" y="T1"/>
                    </a:cxn>
                    <a:cxn ang="0">
                      <a:pos x="T2" y="T3"/>
                    </a:cxn>
                    <a:cxn ang="0">
                      <a:pos x="T4" y="T5"/>
                    </a:cxn>
                    <a:cxn ang="0">
                      <a:pos x="T6" y="T7"/>
                    </a:cxn>
                    <a:cxn ang="0">
                      <a:pos x="T8" y="T9"/>
                    </a:cxn>
                  </a:cxnLst>
                  <a:rect l="0" t="0" r="r" b="b"/>
                  <a:pathLst>
                    <a:path w="11" h="21">
                      <a:moveTo>
                        <a:pt x="6" y="0"/>
                      </a:moveTo>
                      <a:cubicBezTo>
                        <a:pt x="0" y="19"/>
                        <a:pt x="0" y="19"/>
                        <a:pt x="0" y="19"/>
                      </a:cubicBezTo>
                      <a:cubicBezTo>
                        <a:pt x="1" y="19"/>
                        <a:pt x="3" y="20"/>
                        <a:pt x="5" y="21"/>
                      </a:cubicBezTo>
                      <a:cubicBezTo>
                        <a:pt x="11" y="1"/>
                        <a:pt x="11" y="1"/>
                        <a:pt x="11" y="1"/>
                      </a:cubicBezTo>
                      <a:cubicBezTo>
                        <a:pt x="9" y="1"/>
                        <a:pt x="8"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1" name="任意多边形: 形状 20"/>
                <p:cNvSpPr/>
                <p:nvPr/>
              </p:nvSpPr>
              <p:spPr bwMode="auto">
                <a:xfrm>
                  <a:off x="3993" y="1299"/>
                  <a:ext cx="26" cy="47"/>
                </a:xfrm>
                <a:custGeom>
                  <a:avLst/>
                  <a:gdLst>
                    <a:gd name="T0" fmla="*/ 5 w 11"/>
                    <a:gd name="T1" fmla="*/ 20 h 20"/>
                    <a:gd name="T2" fmla="*/ 11 w 11"/>
                    <a:gd name="T3" fmla="*/ 1 h 20"/>
                    <a:gd name="T4" fmla="*/ 6 w 11"/>
                    <a:gd name="T5" fmla="*/ 0 h 20"/>
                    <a:gd name="T6" fmla="*/ 0 w 11"/>
                    <a:gd name="T7" fmla="*/ 19 h 20"/>
                    <a:gd name="T8" fmla="*/ 5 w 11"/>
                    <a:gd name="T9" fmla="*/ 20 h 20"/>
                  </a:gdLst>
                  <a:ahLst/>
                  <a:cxnLst>
                    <a:cxn ang="0">
                      <a:pos x="T0" y="T1"/>
                    </a:cxn>
                    <a:cxn ang="0">
                      <a:pos x="T2" y="T3"/>
                    </a:cxn>
                    <a:cxn ang="0">
                      <a:pos x="T4" y="T5"/>
                    </a:cxn>
                    <a:cxn ang="0">
                      <a:pos x="T6" y="T7"/>
                    </a:cxn>
                    <a:cxn ang="0">
                      <a:pos x="T8" y="T9"/>
                    </a:cxn>
                  </a:cxnLst>
                  <a:rect l="0" t="0" r="r" b="b"/>
                  <a:pathLst>
                    <a:path w="11" h="20">
                      <a:moveTo>
                        <a:pt x="5" y="20"/>
                      </a:moveTo>
                      <a:cubicBezTo>
                        <a:pt x="11" y="1"/>
                        <a:pt x="11" y="1"/>
                        <a:pt x="11" y="1"/>
                      </a:cubicBezTo>
                      <a:cubicBezTo>
                        <a:pt x="9" y="1"/>
                        <a:pt x="8" y="0"/>
                        <a:pt x="6" y="0"/>
                      </a:cubicBezTo>
                      <a:cubicBezTo>
                        <a:pt x="0" y="19"/>
                        <a:pt x="0" y="19"/>
                        <a:pt x="0" y="19"/>
                      </a:cubicBezTo>
                      <a:cubicBezTo>
                        <a:pt x="2" y="19"/>
                        <a:pt x="3" y="20"/>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2" name="任意多边形: 形状 21"/>
                <p:cNvSpPr/>
                <p:nvPr/>
              </p:nvSpPr>
              <p:spPr bwMode="auto">
                <a:xfrm>
                  <a:off x="4045" y="1323"/>
                  <a:ext cx="33" cy="47"/>
                </a:xfrm>
                <a:custGeom>
                  <a:avLst/>
                  <a:gdLst>
                    <a:gd name="T0" fmla="*/ 5 w 14"/>
                    <a:gd name="T1" fmla="*/ 20 h 20"/>
                    <a:gd name="T2" fmla="*/ 14 w 14"/>
                    <a:gd name="T3" fmla="*/ 2 h 20"/>
                    <a:gd name="T4" fmla="*/ 10 w 14"/>
                    <a:gd name="T5" fmla="*/ 0 h 20"/>
                    <a:gd name="T6" fmla="*/ 0 w 14"/>
                    <a:gd name="T7" fmla="*/ 18 h 20"/>
                    <a:gd name="T8" fmla="*/ 5 w 14"/>
                    <a:gd name="T9" fmla="*/ 20 h 20"/>
                  </a:gdLst>
                  <a:ahLst/>
                  <a:cxnLst>
                    <a:cxn ang="0">
                      <a:pos x="T0" y="T1"/>
                    </a:cxn>
                    <a:cxn ang="0">
                      <a:pos x="T2" y="T3"/>
                    </a:cxn>
                    <a:cxn ang="0">
                      <a:pos x="T4" y="T5"/>
                    </a:cxn>
                    <a:cxn ang="0">
                      <a:pos x="T6" y="T7"/>
                    </a:cxn>
                    <a:cxn ang="0">
                      <a:pos x="T8" y="T9"/>
                    </a:cxn>
                  </a:cxnLst>
                  <a:rect l="0" t="0" r="r" b="b"/>
                  <a:pathLst>
                    <a:path w="14" h="20">
                      <a:moveTo>
                        <a:pt x="5" y="20"/>
                      </a:moveTo>
                      <a:cubicBezTo>
                        <a:pt x="14" y="2"/>
                        <a:pt x="14" y="2"/>
                        <a:pt x="14" y="2"/>
                      </a:cubicBezTo>
                      <a:cubicBezTo>
                        <a:pt x="13" y="1"/>
                        <a:pt x="11" y="1"/>
                        <a:pt x="10" y="0"/>
                      </a:cubicBezTo>
                      <a:cubicBezTo>
                        <a:pt x="0" y="18"/>
                        <a:pt x="0" y="18"/>
                        <a:pt x="0" y="18"/>
                      </a:cubicBezTo>
                      <a:cubicBezTo>
                        <a:pt x="2" y="18"/>
                        <a:pt x="4" y="19"/>
                        <a:pt x="5"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3" name="任意多边形: 形状 22"/>
                <p:cNvSpPr/>
                <p:nvPr/>
              </p:nvSpPr>
              <p:spPr bwMode="auto">
                <a:xfrm>
                  <a:off x="3690" y="2017"/>
                  <a:ext cx="36" cy="47"/>
                </a:xfrm>
                <a:custGeom>
                  <a:avLst/>
                  <a:gdLst>
                    <a:gd name="T0" fmla="*/ 10 w 15"/>
                    <a:gd name="T1" fmla="*/ 0 h 20"/>
                    <a:gd name="T2" fmla="*/ 0 w 15"/>
                    <a:gd name="T3" fmla="*/ 18 h 20"/>
                    <a:gd name="T4" fmla="*/ 5 w 15"/>
                    <a:gd name="T5" fmla="*/ 20 h 20"/>
                    <a:gd name="T6" fmla="*/ 15 w 15"/>
                    <a:gd name="T7" fmla="*/ 2 h 20"/>
                    <a:gd name="T8" fmla="*/ 10 w 15"/>
                    <a:gd name="T9" fmla="*/ 0 h 20"/>
                  </a:gdLst>
                  <a:ahLst/>
                  <a:cxnLst>
                    <a:cxn ang="0">
                      <a:pos x="T0" y="T1"/>
                    </a:cxn>
                    <a:cxn ang="0">
                      <a:pos x="T2" y="T3"/>
                    </a:cxn>
                    <a:cxn ang="0">
                      <a:pos x="T4" y="T5"/>
                    </a:cxn>
                    <a:cxn ang="0">
                      <a:pos x="T6" y="T7"/>
                    </a:cxn>
                    <a:cxn ang="0">
                      <a:pos x="T8" y="T9"/>
                    </a:cxn>
                  </a:cxnLst>
                  <a:rect l="0" t="0" r="r" b="b"/>
                  <a:pathLst>
                    <a:path w="15" h="20">
                      <a:moveTo>
                        <a:pt x="10" y="0"/>
                      </a:moveTo>
                      <a:cubicBezTo>
                        <a:pt x="0" y="18"/>
                        <a:pt x="0" y="18"/>
                        <a:pt x="0" y="18"/>
                      </a:cubicBezTo>
                      <a:cubicBezTo>
                        <a:pt x="2" y="19"/>
                        <a:pt x="4" y="20"/>
                        <a:pt x="5" y="20"/>
                      </a:cubicBezTo>
                      <a:cubicBezTo>
                        <a:pt x="15" y="2"/>
                        <a:pt x="15" y="2"/>
                        <a:pt x="15" y="2"/>
                      </a:cubicBezTo>
                      <a:cubicBezTo>
                        <a:pt x="13" y="2"/>
                        <a:pt x="11" y="1"/>
                        <a:pt x="1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4" name="任意多边形: 形状 23"/>
                <p:cNvSpPr/>
                <p:nvPr/>
              </p:nvSpPr>
              <p:spPr bwMode="auto">
                <a:xfrm>
                  <a:off x="3636" y="1986"/>
                  <a:ext cx="40" cy="45"/>
                </a:xfrm>
                <a:custGeom>
                  <a:avLst/>
                  <a:gdLst>
                    <a:gd name="T0" fmla="*/ 12 w 17"/>
                    <a:gd name="T1" fmla="*/ 0 h 19"/>
                    <a:gd name="T2" fmla="*/ 0 w 17"/>
                    <a:gd name="T3" fmla="*/ 16 h 19"/>
                    <a:gd name="T4" fmla="*/ 5 w 17"/>
                    <a:gd name="T5" fmla="*/ 19 h 19"/>
                    <a:gd name="T6" fmla="*/ 17 w 17"/>
                    <a:gd name="T7" fmla="*/ 3 h 19"/>
                    <a:gd name="T8" fmla="*/ 12 w 17"/>
                    <a:gd name="T9" fmla="*/ 0 h 19"/>
                  </a:gdLst>
                  <a:ahLst/>
                  <a:cxnLst>
                    <a:cxn ang="0">
                      <a:pos x="T0" y="T1"/>
                    </a:cxn>
                    <a:cxn ang="0">
                      <a:pos x="T2" y="T3"/>
                    </a:cxn>
                    <a:cxn ang="0">
                      <a:pos x="T4" y="T5"/>
                    </a:cxn>
                    <a:cxn ang="0">
                      <a:pos x="T6" y="T7"/>
                    </a:cxn>
                    <a:cxn ang="0">
                      <a:pos x="T8" y="T9"/>
                    </a:cxn>
                  </a:cxnLst>
                  <a:rect l="0" t="0" r="r" b="b"/>
                  <a:pathLst>
                    <a:path w="17" h="19">
                      <a:moveTo>
                        <a:pt x="12" y="0"/>
                      </a:moveTo>
                      <a:cubicBezTo>
                        <a:pt x="0" y="16"/>
                        <a:pt x="0" y="16"/>
                        <a:pt x="0" y="16"/>
                      </a:cubicBezTo>
                      <a:cubicBezTo>
                        <a:pt x="2" y="17"/>
                        <a:pt x="3" y="18"/>
                        <a:pt x="5" y="19"/>
                      </a:cubicBezTo>
                      <a:cubicBezTo>
                        <a:pt x="17" y="3"/>
                        <a:pt x="17" y="3"/>
                        <a:pt x="17" y="3"/>
                      </a:cubicBezTo>
                      <a:cubicBezTo>
                        <a:pt x="15" y="2"/>
                        <a:pt x="14"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5" name="任意多边形: 形状 24"/>
                <p:cNvSpPr/>
                <p:nvPr/>
              </p:nvSpPr>
              <p:spPr bwMode="auto">
                <a:xfrm>
                  <a:off x="4094" y="1356"/>
                  <a:ext cx="40" cy="45"/>
                </a:xfrm>
                <a:custGeom>
                  <a:avLst/>
                  <a:gdLst>
                    <a:gd name="T0" fmla="*/ 5 w 17"/>
                    <a:gd name="T1" fmla="*/ 19 h 19"/>
                    <a:gd name="T2" fmla="*/ 17 w 17"/>
                    <a:gd name="T3" fmla="*/ 3 h 19"/>
                    <a:gd name="T4" fmla="*/ 12 w 17"/>
                    <a:gd name="T5" fmla="*/ 0 h 19"/>
                    <a:gd name="T6" fmla="*/ 0 w 17"/>
                    <a:gd name="T7" fmla="*/ 16 h 19"/>
                    <a:gd name="T8" fmla="*/ 5 w 17"/>
                    <a:gd name="T9" fmla="*/ 19 h 19"/>
                  </a:gdLst>
                  <a:ahLst/>
                  <a:cxnLst>
                    <a:cxn ang="0">
                      <a:pos x="T0" y="T1"/>
                    </a:cxn>
                    <a:cxn ang="0">
                      <a:pos x="T2" y="T3"/>
                    </a:cxn>
                    <a:cxn ang="0">
                      <a:pos x="T4" y="T5"/>
                    </a:cxn>
                    <a:cxn ang="0">
                      <a:pos x="T6" y="T7"/>
                    </a:cxn>
                    <a:cxn ang="0">
                      <a:pos x="T8" y="T9"/>
                    </a:cxn>
                  </a:cxnLst>
                  <a:rect l="0" t="0" r="r" b="b"/>
                  <a:pathLst>
                    <a:path w="17" h="19">
                      <a:moveTo>
                        <a:pt x="5" y="19"/>
                      </a:moveTo>
                      <a:cubicBezTo>
                        <a:pt x="17" y="3"/>
                        <a:pt x="17" y="3"/>
                        <a:pt x="17" y="3"/>
                      </a:cubicBezTo>
                      <a:cubicBezTo>
                        <a:pt x="15" y="2"/>
                        <a:pt x="14" y="1"/>
                        <a:pt x="12" y="0"/>
                      </a:cubicBezTo>
                      <a:cubicBezTo>
                        <a:pt x="0" y="16"/>
                        <a:pt x="0" y="16"/>
                        <a:pt x="0" y="16"/>
                      </a:cubicBezTo>
                      <a:cubicBezTo>
                        <a:pt x="2" y="17"/>
                        <a:pt x="3" y="18"/>
                        <a:pt x="5"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6" name="任意多边形: 形状 25"/>
                <p:cNvSpPr/>
                <p:nvPr/>
              </p:nvSpPr>
              <p:spPr bwMode="auto">
                <a:xfrm>
                  <a:off x="3546" y="1904"/>
                  <a:ext cx="47" cy="37"/>
                </a:xfrm>
                <a:custGeom>
                  <a:avLst/>
                  <a:gdLst>
                    <a:gd name="T0" fmla="*/ 16 w 20"/>
                    <a:gd name="T1" fmla="*/ 0 h 16"/>
                    <a:gd name="T2" fmla="*/ 0 w 20"/>
                    <a:gd name="T3" fmla="*/ 12 h 16"/>
                    <a:gd name="T4" fmla="*/ 3 w 20"/>
                    <a:gd name="T5" fmla="*/ 16 h 16"/>
                    <a:gd name="T6" fmla="*/ 20 w 20"/>
                    <a:gd name="T7" fmla="*/ 4 h 16"/>
                    <a:gd name="T8" fmla="*/ 16 w 20"/>
                    <a:gd name="T9" fmla="*/ 0 h 16"/>
                  </a:gdLst>
                  <a:ahLst/>
                  <a:cxnLst>
                    <a:cxn ang="0">
                      <a:pos x="T0" y="T1"/>
                    </a:cxn>
                    <a:cxn ang="0">
                      <a:pos x="T2" y="T3"/>
                    </a:cxn>
                    <a:cxn ang="0">
                      <a:pos x="T4" y="T5"/>
                    </a:cxn>
                    <a:cxn ang="0">
                      <a:pos x="T6" y="T7"/>
                    </a:cxn>
                    <a:cxn ang="0">
                      <a:pos x="T8" y="T9"/>
                    </a:cxn>
                  </a:cxnLst>
                  <a:rect l="0" t="0" r="r" b="b"/>
                  <a:pathLst>
                    <a:path w="20" h="16">
                      <a:moveTo>
                        <a:pt x="16" y="0"/>
                      </a:moveTo>
                      <a:cubicBezTo>
                        <a:pt x="0" y="12"/>
                        <a:pt x="0" y="12"/>
                        <a:pt x="0" y="12"/>
                      </a:cubicBezTo>
                      <a:cubicBezTo>
                        <a:pt x="1" y="13"/>
                        <a:pt x="2" y="15"/>
                        <a:pt x="3" y="16"/>
                      </a:cubicBezTo>
                      <a:cubicBezTo>
                        <a:pt x="20" y="4"/>
                        <a:pt x="20" y="4"/>
                        <a:pt x="20" y="4"/>
                      </a:cubicBezTo>
                      <a:cubicBezTo>
                        <a:pt x="19" y="3"/>
                        <a:pt x="17" y="1"/>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7" name="任意多边形: 形状 26"/>
                <p:cNvSpPr/>
                <p:nvPr/>
              </p:nvSpPr>
              <p:spPr bwMode="auto">
                <a:xfrm>
                  <a:off x="4177" y="1445"/>
                  <a:ext cx="47" cy="38"/>
                </a:xfrm>
                <a:custGeom>
                  <a:avLst/>
                  <a:gdLst>
                    <a:gd name="T0" fmla="*/ 4 w 20"/>
                    <a:gd name="T1" fmla="*/ 16 h 16"/>
                    <a:gd name="T2" fmla="*/ 20 w 20"/>
                    <a:gd name="T3" fmla="*/ 4 h 16"/>
                    <a:gd name="T4" fmla="*/ 17 w 20"/>
                    <a:gd name="T5" fmla="*/ 0 h 16"/>
                    <a:gd name="T6" fmla="*/ 0 w 20"/>
                    <a:gd name="T7" fmla="*/ 12 h 16"/>
                    <a:gd name="T8" fmla="*/ 4 w 20"/>
                    <a:gd name="T9" fmla="*/ 16 h 16"/>
                  </a:gdLst>
                  <a:ahLst/>
                  <a:cxnLst>
                    <a:cxn ang="0">
                      <a:pos x="T0" y="T1"/>
                    </a:cxn>
                    <a:cxn ang="0">
                      <a:pos x="T2" y="T3"/>
                    </a:cxn>
                    <a:cxn ang="0">
                      <a:pos x="T4" y="T5"/>
                    </a:cxn>
                    <a:cxn ang="0">
                      <a:pos x="T6" y="T7"/>
                    </a:cxn>
                    <a:cxn ang="0">
                      <a:pos x="T8" y="T9"/>
                    </a:cxn>
                  </a:cxnLst>
                  <a:rect l="0" t="0" r="r" b="b"/>
                  <a:pathLst>
                    <a:path w="20" h="16">
                      <a:moveTo>
                        <a:pt x="4" y="16"/>
                      </a:moveTo>
                      <a:cubicBezTo>
                        <a:pt x="20" y="4"/>
                        <a:pt x="20" y="4"/>
                        <a:pt x="20" y="4"/>
                      </a:cubicBezTo>
                      <a:cubicBezTo>
                        <a:pt x="19" y="3"/>
                        <a:pt x="18" y="1"/>
                        <a:pt x="17" y="0"/>
                      </a:cubicBezTo>
                      <a:cubicBezTo>
                        <a:pt x="0" y="12"/>
                        <a:pt x="0" y="12"/>
                        <a:pt x="0" y="12"/>
                      </a:cubicBezTo>
                      <a:cubicBezTo>
                        <a:pt x="1" y="13"/>
                        <a:pt x="2" y="15"/>
                        <a:pt x="4"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8" name="任意多边形: 形状 27"/>
                <p:cNvSpPr/>
                <p:nvPr/>
              </p:nvSpPr>
              <p:spPr bwMode="auto">
                <a:xfrm>
                  <a:off x="4207" y="1500"/>
                  <a:ext cx="50" cy="33"/>
                </a:xfrm>
                <a:custGeom>
                  <a:avLst/>
                  <a:gdLst>
                    <a:gd name="T0" fmla="*/ 3 w 21"/>
                    <a:gd name="T1" fmla="*/ 14 h 14"/>
                    <a:gd name="T2" fmla="*/ 21 w 21"/>
                    <a:gd name="T3" fmla="*/ 5 h 14"/>
                    <a:gd name="T4" fmla="*/ 18 w 21"/>
                    <a:gd name="T5" fmla="*/ 0 h 14"/>
                    <a:gd name="T6" fmla="*/ 0 w 21"/>
                    <a:gd name="T7" fmla="*/ 9 h 14"/>
                    <a:gd name="T8" fmla="*/ 3 w 21"/>
                    <a:gd name="T9" fmla="*/ 14 h 14"/>
                  </a:gdLst>
                  <a:ahLst/>
                  <a:cxnLst>
                    <a:cxn ang="0">
                      <a:pos x="T0" y="T1"/>
                    </a:cxn>
                    <a:cxn ang="0">
                      <a:pos x="T2" y="T3"/>
                    </a:cxn>
                    <a:cxn ang="0">
                      <a:pos x="T4" y="T5"/>
                    </a:cxn>
                    <a:cxn ang="0">
                      <a:pos x="T6" y="T7"/>
                    </a:cxn>
                    <a:cxn ang="0">
                      <a:pos x="T8" y="T9"/>
                    </a:cxn>
                  </a:cxnLst>
                  <a:rect l="0" t="0" r="r" b="b"/>
                  <a:pathLst>
                    <a:path w="21" h="14">
                      <a:moveTo>
                        <a:pt x="3" y="14"/>
                      </a:moveTo>
                      <a:cubicBezTo>
                        <a:pt x="21" y="5"/>
                        <a:pt x="21" y="5"/>
                        <a:pt x="21" y="5"/>
                      </a:cubicBezTo>
                      <a:cubicBezTo>
                        <a:pt x="20" y="3"/>
                        <a:pt x="19" y="2"/>
                        <a:pt x="18" y="0"/>
                      </a:cubicBezTo>
                      <a:cubicBezTo>
                        <a:pt x="0" y="9"/>
                        <a:pt x="0" y="9"/>
                        <a:pt x="0" y="9"/>
                      </a:cubicBezTo>
                      <a:cubicBezTo>
                        <a:pt x="1" y="11"/>
                        <a:pt x="2" y="12"/>
                        <a:pt x="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19" name="任意多边形: 形状 28"/>
                <p:cNvSpPr/>
                <p:nvPr/>
              </p:nvSpPr>
              <p:spPr bwMode="auto">
                <a:xfrm>
                  <a:off x="3513" y="1854"/>
                  <a:ext cx="50" cy="33"/>
                </a:xfrm>
                <a:custGeom>
                  <a:avLst/>
                  <a:gdLst>
                    <a:gd name="T0" fmla="*/ 18 w 21"/>
                    <a:gd name="T1" fmla="*/ 0 h 14"/>
                    <a:gd name="T2" fmla="*/ 0 w 21"/>
                    <a:gd name="T3" fmla="*/ 9 h 14"/>
                    <a:gd name="T4" fmla="*/ 3 w 21"/>
                    <a:gd name="T5" fmla="*/ 14 h 14"/>
                    <a:gd name="T6" fmla="*/ 21 w 21"/>
                    <a:gd name="T7" fmla="*/ 5 h 14"/>
                    <a:gd name="T8" fmla="*/ 18 w 21"/>
                    <a:gd name="T9" fmla="*/ 0 h 14"/>
                  </a:gdLst>
                  <a:ahLst/>
                  <a:cxnLst>
                    <a:cxn ang="0">
                      <a:pos x="T0" y="T1"/>
                    </a:cxn>
                    <a:cxn ang="0">
                      <a:pos x="T2" y="T3"/>
                    </a:cxn>
                    <a:cxn ang="0">
                      <a:pos x="T4" y="T5"/>
                    </a:cxn>
                    <a:cxn ang="0">
                      <a:pos x="T6" y="T7"/>
                    </a:cxn>
                    <a:cxn ang="0">
                      <a:pos x="T8" y="T9"/>
                    </a:cxn>
                  </a:cxnLst>
                  <a:rect l="0" t="0" r="r" b="b"/>
                  <a:pathLst>
                    <a:path w="21" h="14">
                      <a:moveTo>
                        <a:pt x="18" y="0"/>
                      </a:moveTo>
                      <a:cubicBezTo>
                        <a:pt x="0" y="9"/>
                        <a:pt x="0" y="9"/>
                        <a:pt x="0" y="9"/>
                      </a:cubicBezTo>
                      <a:cubicBezTo>
                        <a:pt x="1" y="11"/>
                        <a:pt x="2" y="12"/>
                        <a:pt x="3" y="14"/>
                      </a:cubicBezTo>
                      <a:cubicBezTo>
                        <a:pt x="21" y="5"/>
                        <a:pt x="21" y="5"/>
                        <a:pt x="21" y="5"/>
                      </a:cubicBezTo>
                      <a:cubicBezTo>
                        <a:pt x="20" y="3"/>
                        <a:pt x="19" y="2"/>
                        <a:pt x="1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0" name="任意多边形: 形状 29"/>
                <p:cNvSpPr/>
                <p:nvPr/>
              </p:nvSpPr>
              <p:spPr bwMode="auto">
                <a:xfrm>
                  <a:off x="3490" y="1800"/>
                  <a:ext cx="49" cy="28"/>
                </a:xfrm>
                <a:custGeom>
                  <a:avLst/>
                  <a:gdLst>
                    <a:gd name="T0" fmla="*/ 19 w 21"/>
                    <a:gd name="T1" fmla="*/ 0 h 12"/>
                    <a:gd name="T2" fmla="*/ 0 w 21"/>
                    <a:gd name="T3" fmla="*/ 7 h 12"/>
                    <a:gd name="T4" fmla="*/ 2 w 21"/>
                    <a:gd name="T5" fmla="*/ 12 h 12"/>
                    <a:gd name="T6" fmla="*/ 21 w 21"/>
                    <a:gd name="T7" fmla="*/ 6 h 12"/>
                    <a:gd name="T8" fmla="*/ 19 w 21"/>
                    <a:gd name="T9" fmla="*/ 0 h 12"/>
                  </a:gdLst>
                  <a:ahLst/>
                  <a:cxnLst>
                    <a:cxn ang="0">
                      <a:pos x="T0" y="T1"/>
                    </a:cxn>
                    <a:cxn ang="0">
                      <a:pos x="T2" y="T3"/>
                    </a:cxn>
                    <a:cxn ang="0">
                      <a:pos x="T4" y="T5"/>
                    </a:cxn>
                    <a:cxn ang="0">
                      <a:pos x="T6" y="T7"/>
                    </a:cxn>
                    <a:cxn ang="0">
                      <a:pos x="T8" y="T9"/>
                    </a:cxn>
                  </a:cxnLst>
                  <a:rect l="0" t="0" r="r" b="b"/>
                  <a:pathLst>
                    <a:path w="21" h="12">
                      <a:moveTo>
                        <a:pt x="19" y="0"/>
                      </a:moveTo>
                      <a:cubicBezTo>
                        <a:pt x="0" y="7"/>
                        <a:pt x="0" y="7"/>
                        <a:pt x="0" y="7"/>
                      </a:cubicBezTo>
                      <a:cubicBezTo>
                        <a:pt x="1" y="8"/>
                        <a:pt x="1" y="10"/>
                        <a:pt x="2" y="12"/>
                      </a:cubicBezTo>
                      <a:cubicBezTo>
                        <a:pt x="21" y="6"/>
                        <a:pt x="21" y="6"/>
                        <a:pt x="21" y="6"/>
                      </a:cubicBezTo>
                      <a:cubicBezTo>
                        <a:pt x="20" y="4"/>
                        <a:pt x="20" y="2"/>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1" name="任意多边形: 形状 30"/>
                <p:cNvSpPr/>
                <p:nvPr/>
              </p:nvSpPr>
              <p:spPr bwMode="auto">
                <a:xfrm>
                  <a:off x="4231" y="1559"/>
                  <a:ext cx="50" cy="28"/>
                </a:xfrm>
                <a:custGeom>
                  <a:avLst/>
                  <a:gdLst>
                    <a:gd name="T0" fmla="*/ 2 w 21"/>
                    <a:gd name="T1" fmla="*/ 12 h 12"/>
                    <a:gd name="T2" fmla="*/ 21 w 21"/>
                    <a:gd name="T3" fmla="*/ 6 h 12"/>
                    <a:gd name="T4" fmla="*/ 19 w 21"/>
                    <a:gd name="T5" fmla="*/ 0 h 12"/>
                    <a:gd name="T6" fmla="*/ 0 w 21"/>
                    <a:gd name="T7" fmla="*/ 7 h 12"/>
                    <a:gd name="T8" fmla="*/ 2 w 21"/>
                    <a:gd name="T9" fmla="*/ 12 h 12"/>
                  </a:gdLst>
                  <a:ahLst/>
                  <a:cxnLst>
                    <a:cxn ang="0">
                      <a:pos x="T0" y="T1"/>
                    </a:cxn>
                    <a:cxn ang="0">
                      <a:pos x="T2" y="T3"/>
                    </a:cxn>
                    <a:cxn ang="0">
                      <a:pos x="T4" y="T5"/>
                    </a:cxn>
                    <a:cxn ang="0">
                      <a:pos x="T6" y="T7"/>
                    </a:cxn>
                    <a:cxn ang="0">
                      <a:pos x="T8" y="T9"/>
                    </a:cxn>
                  </a:cxnLst>
                  <a:rect l="0" t="0" r="r" b="b"/>
                  <a:pathLst>
                    <a:path w="21" h="12">
                      <a:moveTo>
                        <a:pt x="2" y="12"/>
                      </a:moveTo>
                      <a:cubicBezTo>
                        <a:pt x="21" y="6"/>
                        <a:pt x="21" y="6"/>
                        <a:pt x="21" y="6"/>
                      </a:cubicBezTo>
                      <a:cubicBezTo>
                        <a:pt x="20" y="4"/>
                        <a:pt x="20" y="2"/>
                        <a:pt x="19" y="0"/>
                      </a:cubicBezTo>
                      <a:cubicBezTo>
                        <a:pt x="0" y="7"/>
                        <a:pt x="0" y="7"/>
                        <a:pt x="0" y="7"/>
                      </a:cubicBezTo>
                      <a:cubicBezTo>
                        <a:pt x="1" y="8"/>
                        <a:pt x="1"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2" name="任意多边形: 形状 31"/>
                <p:cNvSpPr/>
                <p:nvPr/>
              </p:nvSpPr>
              <p:spPr bwMode="auto">
                <a:xfrm>
                  <a:off x="4245" y="1623"/>
                  <a:ext cx="50" cy="21"/>
                </a:xfrm>
                <a:custGeom>
                  <a:avLst/>
                  <a:gdLst>
                    <a:gd name="T0" fmla="*/ 1 w 21"/>
                    <a:gd name="T1" fmla="*/ 9 h 9"/>
                    <a:gd name="T2" fmla="*/ 21 w 21"/>
                    <a:gd name="T3" fmla="*/ 5 h 9"/>
                    <a:gd name="T4" fmla="*/ 20 w 21"/>
                    <a:gd name="T5" fmla="*/ 0 h 9"/>
                    <a:gd name="T6" fmla="*/ 0 w 21"/>
                    <a:gd name="T7" fmla="*/ 3 h 9"/>
                    <a:gd name="T8" fmla="*/ 1 w 21"/>
                    <a:gd name="T9" fmla="*/ 9 h 9"/>
                  </a:gdLst>
                  <a:ahLst/>
                  <a:cxnLst>
                    <a:cxn ang="0">
                      <a:pos x="T0" y="T1"/>
                    </a:cxn>
                    <a:cxn ang="0">
                      <a:pos x="T2" y="T3"/>
                    </a:cxn>
                    <a:cxn ang="0">
                      <a:pos x="T4" y="T5"/>
                    </a:cxn>
                    <a:cxn ang="0">
                      <a:pos x="T6" y="T7"/>
                    </a:cxn>
                    <a:cxn ang="0">
                      <a:pos x="T8" y="T9"/>
                    </a:cxn>
                  </a:cxnLst>
                  <a:rect l="0" t="0" r="r" b="b"/>
                  <a:pathLst>
                    <a:path w="21" h="9">
                      <a:moveTo>
                        <a:pt x="1" y="9"/>
                      </a:moveTo>
                      <a:cubicBezTo>
                        <a:pt x="21" y="5"/>
                        <a:pt x="21" y="5"/>
                        <a:pt x="21" y="5"/>
                      </a:cubicBezTo>
                      <a:cubicBezTo>
                        <a:pt x="21" y="4"/>
                        <a:pt x="20" y="2"/>
                        <a:pt x="20" y="0"/>
                      </a:cubicBezTo>
                      <a:cubicBezTo>
                        <a:pt x="0" y="3"/>
                        <a:pt x="0" y="3"/>
                        <a:pt x="0" y="3"/>
                      </a:cubicBezTo>
                      <a:cubicBezTo>
                        <a:pt x="0" y="5"/>
                        <a:pt x="1" y="7"/>
                        <a:pt x="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3" name="任意多边形: 形状 32"/>
                <p:cNvSpPr/>
                <p:nvPr/>
              </p:nvSpPr>
              <p:spPr bwMode="auto">
                <a:xfrm>
                  <a:off x="3475" y="1745"/>
                  <a:ext cx="50" cy="19"/>
                </a:xfrm>
                <a:custGeom>
                  <a:avLst/>
                  <a:gdLst>
                    <a:gd name="T0" fmla="*/ 20 w 21"/>
                    <a:gd name="T1" fmla="*/ 0 h 8"/>
                    <a:gd name="T2" fmla="*/ 0 w 21"/>
                    <a:gd name="T3" fmla="*/ 3 h 8"/>
                    <a:gd name="T4" fmla="*/ 1 w 21"/>
                    <a:gd name="T5" fmla="*/ 8 h 8"/>
                    <a:gd name="T6" fmla="*/ 21 w 21"/>
                    <a:gd name="T7" fmla="*/ 5 h 8"/>
                    <a:gd name="T8" fmla="*/ 20 w 21"/>
                    <a:gd name="T9" fmla="*/ 0 h 8"/>
                  </a:gdLst>
                  <a:ahLst/>
                  <a:cxnLst>
                    <a:cxn ang="0">
                      <a:pos x="T0" y="T1"/>
                    </a:cxn>
                    <a:cxn ang="0">
                      <a:pos x="T2" y="T3"/>
                    </a:cxn>
                    <a:cxn ang="0">
                      <a:pos x="T4" y="T5"/>
                    </a:cxn>
                    <a:cxn ang="0">
                      <a:pos x="T6" y="T7"/>
                    </a:cxn>
                    <a:cxn ang="0">
                      <a:pos x="T8" y="T9"/>
                    </a:cxn>
                  </a:cxnLst>
                  <a:rect l="0" t="0" r="r" b="b"/>
                  <a:pathLst>
                    <a:path w="21" h="8">
                      <a:moveTo>
                        <a:pt x="20" y="0"/>
                      </a:moveTo>
                      <a:cubicBezTo>
                        <a:pt x="0" y="3"/>
                        <a:pt x="0" y="3"/>
                        <a:pt x="0" y="3"/>
                      </a:cubicBezTo>
                      <a:cubicBezTo>
                        <a:pt x="0" y="5"/>
                        <a:pt x="1" y="6"/>
                        <a:pt x="1" y="8"/>
                      </a:cubicBezTo>
                      <a:cubicBezTo>
                        <a:pt x="21" y="5"/>
                        <a:pt x="21" y="5"/>
                        <a:pt x="21" y="5"/>
                      </a:cubicBezTo>
                      <a:cubicBezTo>
                        <a:pt x="20" y="3"/>
                        <a:pt x="20" y="1"/>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4" name="任意多边形: 形状 33"/>
                <p:cNvSpPr/>
                <p:nvPr/>
              </p:nvSpPr>
              <p:spPr bwMode="auto">
                <a:xfrm>
                  <a:off x="3475" y="1623"/>
                  <a:ext cx="50" cy="21"/>
                </a:xfrm>
                <a:custGeom>
                  <a:avLst/>
                  <a:gdLst>
                    <a:gd name="T0" fmla="*/ 21 w 21"/>
                    <a:gd name="T1" fmla="*/ 3 h 9"/>
                    <a:gd name="T2" fmla="*/ 1 w 21"/>
                    <a:gd name="T3" fmla="*/ 0 h 9"/>
                    <a:gd name="T4" fmla="*/ 0 w 21"/>
                    <a:gd name="T5" fmla="*/ 5 h 9"/>
                    <a:gd name="T6" fmla="*/ 20 w 21"/>
                    <a:gd name="T7" fmla="*/ 9 h 9"/>
                    <a:gd name="T8" fmla="*/ 21 w 21"/>
                    <a:gd name="T9" fmla="*/ 3 h 9"/>
                  </a:gdLst>
                  <a:ahLst/>
                  <a:cxnLst>
                    <a:cxn ang="0">
                      <a:pos x="T0" y="T1"/>
                    </a:cxn>
                    <a:cxn ang="0">
                      <a:pos x="T2" y="T3"/>
                    </a:cxn>
                    <a:cxn ang="0">
                      <a:pos x="T4" y="T5"/>
                    </a:cxn>
                    <a:cxn ang="0">
                      <a:pos x="T6" y="T7"/>
                    </a:cxn>
                    <a:cxn ang="0">
                      <a:pos x="T8" y="T9"/>
                    </a:cxn>
                  </a:cxnLst>
                  <a:rect l="0" t="0" r="r" b="b"/>
                  <a:pathLst>
                    <a:path w="21" h="9">
                      <a:moveTo>
                        <a:pt x="21" y="3"/>
                      </a:moveTo>
                      <a:cubicBezTo>
                        <a:pt x="1" y="0"/>
                        <a:pt x="1" y="0"/>
                        <a:pt x="1" y="0"/>
                      </a:cubicBezTo>
                      <a:cubicBezTo>
                        <a:pt x="1" y="2"/>
                        <a:pt x="0" y="4"/>
                        <a:pt x="0" y="5"/>
                      </a:cubicBezTo>
                      <a:cubicBezTo>
                        <a:pt x="20" y="9"/>
                        <a:pt x="20" y="9"/>
                        <a:pt x="20" y="9"/>
                      </a:cubicBezTo>
                      <a:cubicBezTo>
                        <a:pt x="20" y="7"/>
                        <a:pt x="20" y="5"/>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5" name="任意多边形: 形状 34"/>
                <p:cNvSpPr/>
                <p:nvPr/>
              </p:nvSpPr>
              <p:spPr bwMode="auto">
                <a:xfrm>
                  <a:off x="4245" y="1745"/>
                  <a:ext cx="50" cy="19"/>
                </a:xfrm>
                <a:custGeom>
                  <a:avLst/>
                  <a:gdLst>
                    <a:gd name="T0" fmla="*/ 0 w 21"/>
                    <a:gd name="T1" fmla="*/ 5 h 8"/>
                    <a:gd name="T2" fmla="*/ 20 w 21"/>
                    <a:gd name="T3" fmla="*/ 8 h 8"/>
                    <a:gd name="T4" fmla="*/ 21 w 21"/>
                    <a:gd name="T5" fmla="*/ 3 h 8"/>
                    <a:gd name="T6" fmla="*/ 1 w 21"/>
                    <a:gd name="T7" fmla="*/ 0 h 8"/>
                    <a:gd name="T8" fmla="*/ 0 w 21"/>
                    <a:gd name="T9" fmla="*/ 5 h 8"/>
                  </a:gdLst>
                  <a:ahLst/>
                  <a:cxnLst>
                    <a:cxn ang="0">
                      <a:pos x="T0" y="T1"/>
                    </a:cxn>
                    <a:cxn ang="0">
                      <a:pos x="T2" y="T3"/>
                    </a:cxn>
                    <a:cxn ang="0">
                      <a:pos x="T4" y="T5"/>
                    </a:cxn>
                    <a:cxn ang="0">
                      <a:pos x="T6" y="T7"/>
                    </a:cxn>
                    <a:cxn ang="0">
                      <a:pos x="T8" y="T9"/>
                    </a:cxn>
                  </a:cxnLst>
                  <a:rect l="0" t="0" r="r" b="b"/>
                  <a:pathLst>
                    <a:path w="21" h="8">
                      <a:moveTo>
                        <a:pt x="0" y="5"/>
                      </a:moveTo>
                      <a:cubicBezTo>
                        <a:pt x="20" y="8"/>
                        <a:pt x="20" y="8"/>
                        <a:pt x="20" y="8"/>
                      </a:cubicBezTo>
                      <a:cubicBezTo>
                        <a:pt x="20" y="6"/>
                        <a:pt x="21" y="5"/>
                        <a:pt x="21" y="3"/>
                      </a:cubicBezTo>
                      <a:cubicBezTo>
                        <a:pt x="1" y="0"/>
                        <a:pt x="1" y="0"/>
                        <a:pt x="1" y="0"/>
                      </a:cubicBezTo>
                      <a:cubicBezTo>
                        <a:pt x="1" y="1"/>
                        <a:pt x="0"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6" name="任意多边形: 形状 35"/>
                <p:cNvSpPr/>
                <p:nvPr/>
              </p:nvSpPr>
              <p:spPr bwMode="auto">
                <a:xfrm>
                  <a:off x="4231" y="1800"/>
                  <a:ext cx="50" cy="28"/>
                </a:xfrm>
                <a:custGeom>
                  <a:avLst/>
                  <a:gdLst>
                    <a:gd name="T0" fmla="*/ 0 w 21"/>
                    <a:gd name="T1" fmla="*/ 6 h 12"/>
                    <a:gd name="T2" fmla="*/ 19 w 21"/>
                    <a:gd name="T3" fmla="*/ 12 h 12"/>
                    <a:gd name="T4" fmla="*/ 21 w 21"/>
                    <a:gd name="T5" fmla="*/ 7 h 12"/>
                    <a:gd name="T6" fmla="*/ 2 w 21"/>
                    <a:gd name="T7" fmla="*/ 0 h 12"/>
                    <a:gd name="T8" fmla="*/ 0 w 21"/>
                    <a:gd name="T9" fmla="*/ 6 h 12"/>
                  </a:gdLst>
                  <a:ahLst/>
                  <a:cxnLst>
                    <a:cxn ang="0">
                      <a:pos x="T0" y="T1"/>
                    </a:cxn>
                    <a:cxn ang="0">
                      <a:pos x="T2" y="T3"/>
                    </a:cxn>
                    <a:cxn ang="0">
                      <a:pos x="T4" y="T5"/>
                    </a:cxn>
                    <a:cxn ang="0">
                      <a:pos x="T6" y="T7"/>
                    </a:cxn>
                    <a:cxn ang="0">
                      <a:pos x="T8" y="T9"/>
                    </a:cxn>
                  </a:cxnLst>
                  <a:rect l="0" t="0" r="r" b="b"/>
                  <a:pathLst>
                    <a:path w="21" h="12">
                      <a:moveTo>
                        <a:pt x="0" y="6"/>
                      </a:moveTo>
                      <a:cubicBezTo>
                        <a:pt x="19" y="12"/>
                        <a:pt x="19" y="12"/>
                        <a:pt x="19" y="12"/>
                      </a:cubicBezTo>
                      <a:cubicBezTo>
                        <a:pt x="20" y="10"/>
                        <a:pt x="20" y="8"/>
                        <a:pt x="21" y="7"/>
                      </a:cubicBezTo>
                      <a:cubicBezTo>
                        <a:pt x="2" y="0"/>
                        <a:pt x="2" y="0"/>
                        <a:pt x="2" y="0"/>
                      </a:cubicBezTo>
                      <a:cubicBezTo>
                        <a:pt x="1" y="2"/>
                        <a:pt x="1"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7" name="任意多边形: 形状 36"/>
                <p:cNvSpPr/>
                <p:nvPr/>
              </p:nvSpPr>
              <p:spPr bwMode="auto">
                <a:xfrm>
                  <a:off x="3490" y="1559"/>
                  <a:ext cx="49" cy="28"/>
                </a:xfrm>
                <a:custGeom>
                  <a:avLst/>
                  <a:gdLst>
                    <a:gd name="T0" fmla="*/ 21 w 21"/>
                    <a:gd name="T1" fmla="*/ 7 h 12"/>
                    <a:gd name="T2" fmla="*/ 2 w 21"/>
                    <a:gd name="T3" fmla="*/ 0 h 12"/>
                    <a:gd name="T4" fmla="*/ 0 w 21"/>
                    <a:gd name="T5" fmla="*/ 6 h 12"/>
                    <a:gd name="T6" fmla="*/ 19 w 21"/>
                    <a:gd name="T7" fmla="*/ 12 h 12"/>
                    <a:gd name="T8" fmla="*/ 21 w 21"/>
                    <a:gd name="T9" fmla="*/ 7 h 12"/>
                  </a:gdLst>
                  <a:ahLst/>
                  <a:cxnLst>
                    <a:cxn ang="0">
                      <a:pos x="T0" y="T1"/>
                    </a:cxn>
                    <a:cxn ang="0">
                      <a:pos x="T2" y="T3"/>
                    </a:cxn>
                    <a:cxn ang="0">
                      <a:pos x="T4" y="T5"/>
                    </a:cxn>
                    <a:cxn ang="0">
                      <a:pos x="T6" y="T7"/>
                    </a:cxn>
                    <a:cxn ang="0">
                      <a:pos x="T8" y="T9"/>
                    </a:cxn>
                  </a:cxnLst>
                  <a:rect l="0" t="0" r="r" b="b"/>
                  <a:pathLst>
                    <a:path w="21" h="12">
                      <a:moveTo>
                        <a:pt x="21" y="7"/>
                      </a:moveTo>
                      <a:cubicBezTo>
                        <a:pt x="2" y="0"/>
                        <a:pt x="2" y="0"/>
                        <a:pt x="2" y="0"/>
                      </a:cubicBezTo>
                      <a:cubicBezTo>
                        <a:pt x="1" y="2"/>
                        <a:pt x="1" y="4"/>
                        <a:pt x="0" y="6"/>
                      </a:cubicBezTo>
                      <a:cubicBezTo>
                        <a:pt x="19" y="12"/>
                        <a:pt x="19" y="12"/>
                        <a:pt x="19" y="12"/>
                      </a:cubicBezTo>
                      <a:cubicBezTo>
                        <a:pt x="20" y="10"/>
                        <a:pt x="20" y="8"/>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8" name="任意多边形: 形状 37"/>
                <p:cNvSpPr/>
                <p:nvPr/>
              </p:nvSpPr>
              <p:spPr bwMode="auto">
                <a:xfrm>
                  <a:off x="3513" y="1500"/>
                  <a:ext cx="50" cy="33"/>
                </a:xfrm>
                <a:custGeom>
                  <a:avLst/>
                  <a:gdLst>
                    <a:gd name="T0" fmla="*/ 21 w 21"/>
                    <a:gd name="T1" fmla="*/ 9 h 14"/>
                    <a:gd name="T2" fmla="*/ 3 w 21"/>
                    <a:gd name="T3" fmla="*/ 0 h 14"/>
                    <a:gd name="T4" fmla="*/ 0 w 21"/>
                    <a:gd name="T5" fmla="*/ 5 h 14"/>
                    <a:gd name="T6" fmla="*/ 18 w 21"/>
                    <a:gd name="T7" fmla="*/ 14 h 14"/>
                    <a:gd name="T8" fmla="*/ 21 w 21"/>
                    <a:gd name="T9" fmla="*/ 9 h 14"/>
                  </a:gdLst>
                  <a:ahLst/>
                  <a:cxnLst>
                    <a:cxn ang="0">
                      <a:pos x="T0" y="T1"/>
                    </a:cxn>
                    <a:cxn ang="0">
                      <a:pos x="T2" y="T3"/>
                    </a:cxn>
                    <a:cxn ang="0">
                      <a:pos x="T4" y="T5"/>
                    </a:cxn>
                    <a:cxn ang="0">
                      <a:pos x="T6" y="T7"/>
                    </a:cxn>
                    <a:cxn ang="0">
                      <a:pos x="T8" y="T9"/>
                    </a:cxn>
                  </a:cxnLst>
                  <a:rect l="0" t="0" r="r" b="b"/>
                  <a:pathLst>
                    <a:path w="21" h="14">
                      <a:moveTo>
                        <a:pt x="21" y="9"/>
                      </a:moveTo>
                      <a:cubicBezTo>
                        <a:pt x="3" y="0"/>
                        <a:pt x="3" y="0"/>
                        <a:pt x="3" y="0"/>
                      </a:cubicBezTo>
                      <a:cubicBezTo>
                        <a:pt x="2" y="2"/>
                        <a:pt x="1" y="3"/>
                        <a:pt x="0" y="5"/>
                      </a:cubicBezTo>
                      <a:cubicBezTo>
                        <a:pt x="18" y="14"/>
                        <a:pt x="18" y="14"/>
                        <a:pt x="18" y="14"/>
                      </a:cubicBezTo>
                      <a:cubicBezTo>
                        <a:pt x="19" y="12"/>
                        <a:pt x="20" y="11"/>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29" name="任意多边形: 形状 38"/>
                <p:cNvSpPr/>
                <p:nvPr/>
              </p:nvSpPr>
              <p:spPr bwMode="auto">
                <a:xfrm>
                  <a:off x="4207" y="1854"/>
                  <a:ext cx="50" cy="33"/>
                </a:xfrm>
                <a:custGeom>
                  <a:avLst/>
                  <a:gdLst>
                    <a:gd name="T0" fmla="*/ 0 w 21"/>
                    <a:gd name="T1" fmla="*/ 5 h 14"/>
                    <a:gd name="T2" fmla="*/ 18 w 21"/>
                    <a:gd name="T3" fmla="*/ 14 h 14"/>
                    <a:gd name="T4" fmla="*/ 21 w 21"/>
                    <a:gd name="T5" fmla="*/ 9 h 14"/>
                    <a:gd name="T6" fmla="*/ 3 w 21"/>
                    <a:gd name="T7" fmla="*/ 0 h 14"/>
                    <a:gd name="T8" fmla="*/ 0 w 21"/>
                    <a:gd name="T9" fmla="*/ 5 h 14"/>
                  </a:gdLst>
                  <a:ahLst/>
                  <a:cxnLst>
                    <a:cxn ang="0">
                      <a:pos x="T0" y="T1"/>
                    </a:cxn>
                    <a:cxn ang="0">
                      <a:pos x="T2" y="T3"/>
                    </a:cxn>
                    <a:cxn ang="0">
                      <a:pos x="T4" y="T5"/>
                    </a:cxn>
                    <a:cxn ang="0">
                      <a:pos x="T6" y="T7"/>
                    </a:cxn>
                    <a:cxn ang="0">
                      <a:pos x="T8" y="T9"/>
                    </a:cxn>
                  </a:cxnLst>
                  <a:rect l="0" t="0" r="r" b="b"/>
                  <a:pathLst>
                    <a:path w="21" h="14">
                      <a:moveTo>
                        <a:pt x="0" y="5"/>
                      </a:moveTo>
                      <a:cubicBezTo>
                        <a:pt x="18" y="14"/>
                        <a:pt x="18" y="14"/>
                        <a:pt x="18" y="14"/>
                      </a:cubicBezTo>
                      <a:cubicBezTo>
                        <a:pt x="19" y="12"/>
                        <a:pt x="20" y="11"/>
                        <a:pt x="21" y="9"/>
                      </a:cubicBezTo>
                      <a:cubicBezTo>
                        <a:pt x="3" y="0"/>
                        <a:pt x="3" y="0"/>
                        <a:pt x="3" y="0"/>
                      </a:cubicBezTo>
                      <a:cubicBezTo>
                        <a:pt x="2" y="2"/>
                        <a:pt x="1" y="3"/>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0" name="任意多边形: 形状 39"/>
                <p:cNvSpPr/>
                <p:nvPr/>
              </p:nvSpPr>
              <p:spPr bwMode="auto">
                <a:xfrm>
                  <a:off x="4177" y="1904"/>
                  <a:ext cx="47" cy="37"/>
                </a:xfrm>
                <a:custGeom>
                  <a:avLst/>
                  <a:gdLst>
                    <a:gd name="T0" fmla="*/ 0 w 20"/>
                    <a:gd name="T1" fmla="*/ 4 h 16"/>
                    <a:gd name="T2" fmla="*/ 17 w 20"/>
                    <a:gd name="T3" fmla="*/ 16 h 16"/>
                    <a:gd name="T4" fmla="*/ 20 w 20"/>
                    <a:gd name="T5" fmla="*/ 12 h 16"/>
                    <a:gd name="T6" fmla="*/ 4 w 20"/>
                    <a:gd name="T7" fmla="*/ 0 h 16"/>
                    <a:gd name="T8" fmla="*/ 0 w 20"/>
                    <a:gd name="T9" fmla="*/ 4 h 16"/>
                  </a:gdLst>
                  <a:ahLst/>
                  <a:cxnLst>
                    <a:cxn ang="0">
                      <a:pos x="T0" y="T1"/>
                    </a:cxn>
                    <a:cxn ang="0">
                      <a:pos x="T2" y="T3"/>
                    </a:cxn>
                    <a:cxn ang="0">
                      <a:pos x="T4" y="T5"/>
                    </a:cxn>
                    <a:cxn ang="0">
                      <a:pos x="T6" y="T7"/>
                    </a:cxn>
                    <a:cxn ang="0">
                      <a:pos x="T8" y="T9"/>
                    </a:cxn>
                  </a:cxnLst>
                  <a:rect l="0" t="0" r="r" b="b"/>
                  <a:pathLst>
                    <a:path w="20" h="16">
                      <a:moveTo>
                        <a:pt x="0" y="4"/>
                      </a:moveTo>
                      <a:cubicBezTo>
                        <a:pt x="17" y="16"/>
                        <a:pt x="17" y="16"/>
                        <a:pt x="17" y="16"/>
                      </a:cubicBezTo>
                      <a:cubicBezTo>
                        <a:pt x="18" y="15"/>
                        <a:pt x="19" y="13"/>
                        <a:pt x="20" y="12"/>
                      </a:cubicBezTo>
                      <a:cubicBezTo>
                        <a:pt x="4" y="0"/>
                        <a:pt x="4" y="0"/>
                        <a:pt x="4" y="0"/>
                      </a:cubicBezTo>
                      <a:cubicBezTo>
                        <a:pt x="2" y="1"/>
                        <a:pt x="1"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1" name="任意多边形: 形状 40"/>
                <p:cNvSpPr/>
                <p:nvPr/>
              </p:nvSpPr>
              <p:spPr bwMode="auto">
                <a:xfrm>
                  <a:off x="3546" y="1445"/>
                  <a:ext cx="47" cy="38"/>
                </a:xfrm>
                <a:custGeom>
                  <a:avLst/>
                  <a:gdLst>
                    <a:gd name="T0" fmla="*/ 20 w 20"/>
                    <a:gd name="T1" fmla="*/ 12 h 16"/>
                    <a:gd name="T2" fmla="*/ 3 w 20"/>
                    <a:gd name="T3" fmla="*/ 0 h 16"/>
                    <a:gd name="T4" fmla="*/ 0 w 20"/>
                    <a:gd name="T5" fmla="*/ 4 h 16"/>
                    <a:gd name="T6" fmla="*/ 16 w 20"/>
                    <a:gd name="T7" fmla="*/ 16 h 16"/>
                    <a:gd name="T8" fmla="*/ 20 w 20"/>
                    <a:gd name="T9" fmla="*/ 12 h 16"/>
                  </a:gdLst>
                  <a:ahLst/>
                  <a:cxnLst>
                    <a:cxn ang="0">
                      <a:pos x="T0" y="T1"/>
                    </a:cxn>
                    <a:cxn ang="0">
                      <a:pos x="T2" y="T3"/>
                    </a:cxn>
                    <a:cxn ang="0">
                      <a:pos x="T4" y="T5"/>
                    </a:cxn>
                    <a:cxn ang="0">
                      <a:pos x="T6" y="T7"/>
                    </a:cxn>
                    <a:cxn ang="0">
                      <a:pos x="T8" y="T9"/>
                    </a:cxn>
                  </a:cxnLst>
                  <a:rect l="0" t="0" r="r" b="b"/>
                  <a:pathLst>
                    <a:path w="20" h="16">
                      <a:moveTo>
                        <a:pt x="20" y="12"/>
                      </a:moveTo>
                      <a:cubicBezTo>
                        <a:pt x="3" y="0"/>
                        <a:pt x="3" y="0"/>
                        <a:pt x="3" y="0"/>
                      </a:cubicBezTo>
                      <a:cubicBezTo>
                        <a:pt x="2" y="1"/>
                        <a:pt x="1" y="3"/>
                        <a:pt x="0" y="4"/>
                      </a:cubicBezTo>
                      <a:cubicBezTo>
                        <a:pt x="16" y="16"/>
                        <a:pt x="16" y="16"/>
                        <a:pt x="16" y="16"/>
                      </a:cubicBezTo>
                      <a:cubicBezTo>
                        <a:pt x="17" y="15"/>
                        <a:pt x="19" y="13"/>
                        <a:pt x="20"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2" name="任意多边形: 形状 41"/>
                <p:cNvSpPr/>
                <p:nvPr/>
              </p:nvSpPr>
              <p:spPr bwMode="auto">
                <a:xfrm>
                  <a:off x="3636" y="1356"/>
                  <a:ext cx="40" cy="45"/>
                </a:xfrm>
                <a:custGeom>
                  <a:avLst/>
                  <a:gdLst>
                    <a:gd name="T0" fmla="*/ 17 w 17"/>
                    <a:gd name="T1" fmla="*/ 16 h 19"/>
                    <a:gd name="T2" fmla="*/ 5 w 17"/>
                    <a:gd name="T3" fmla="*/ 0 h 19"/>
                    <a:gd name="T4" fmla="*/ 0 w 17"/>
                    <a:gd name="T5" fmla="*/ 3 h 19"/>
                    <a:gd name="T6" fmla="*/ 12 w 17"/>
                    <a:gd name="T7" fmla="*/ 19 h 19"/>
                    <a:gd name="T8" fmla="*/ 17 w 17"/>
                    <a:gd name="T9" fmla="*/ 16 h 19"/>
                  </a:gdLst>
                  <a:ahLst/>
                  <a:cxnLst>
                    <a:cxn ang="0">
                      <a:pos x="T0" y="T1"/>
                    </a:cxn>
                    <a:cxn ang="0">
                      <a:pos x="T2" y="T3"/>
                    </a:cxn>
                    <a:cxn ang="0">
                      <a:pos x="T4" y="T5"/>
                    </a:cxn>
                    <a:cxn ang="0">
                      <a:pos x="T6" y="T7"/>
                    </a:cxn>
                    <a:cxn ang="0">
                      <a:pos x="T8" y="T9"/>
                    </a:cxn>
                  </a:cxnLst>
                  <a:rect l="0" t="0" r="r" b="b"/>
                  <a:pathLst>
                    <a:path w="17" h="19">
                      <a:moveTo>
                        <a:pt x="17" y="16"/>
                      </a:moveTo>
                      <a:cubicBezTo>
                        <a:pt x="5" y="0"/>
                        <a:pt x="5" y="0"/>
                        <a:pt x="5" y="0"/>
                      </a:cubicBezTo>
                      <a:cubicBezTo>
                        <a:pt x="3" y="1"/>
                        <a:pt x="2" y="2"/>
                        <a:pt x="0" y="3"/>
                      </a:cubicBezTo>
                      <a:cubicBezTo>
                        <a:pt x="12" y="19"/>
                        <a:pt x="12" y="19"/>
                        <a:pt x="12" y="19"/>
                      </a:cubicBezTo>
                      <a:cubicBezTo>
                        <a:pt x="14" y="18"/>
                        <a:pt x="15" y="17"/>
                        <a:pt x="17"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3" name="任意多边形: 形状 42"/>
                <p:cNvSpPr/>
                <p:nvPr/>
              </p:nvSpPr>
              <p:spPr bwMode="auto">
                <a:xfrm>
                  <a:off x="4094" y="1986"/>
                  <a:ext cx="40" cy="45"/>
                </a:xfrm>
                <a:custGeom>
                  <a:avLst/>
                  <a:gdLst>
                    <a:gd name="T0" fmla="*/ 0 w 17"/>
                    <a:gd name="T1" fmla="*/ 3 h 19"/>
                    <a:gd name="T2" fmla="*/ 12 w 17"/>
                    <a:gd name="T3" fmla="*/ 19 h 19"/>
                    <a:gd name="T4" fmla="*/ 17 w 17"/>
                    <a:gd name="T5" fmla="*/ 16 h 19"/>
                    <a:gd name="T6" fmla="*/ 5 w 17"/>
                    <a:gd name="T7" fmla="*/ 0 h 19"/>
                    <a:gd name="T8" fmla="*/ 0 w 17"/>
                    <a:gd name="T9" fmla="*/ 3 h 19"/>
                  </a:gdLst>
                  <a:ahLst/>
                  <a:cxnLst>
                    <a:cxn ang="0">
                      <a:pos x="T0" y="T1"/>
                    </a:cxn>
                    <a:cxn ang="0">
                      <a:pos x="T2" y="T3"/>
                    </a:cxn>
                    <a:cxn ang="0">
                      <a:pos x="T4" y="T5"/>
                    </a:cxn>
                    <a:cxn ang="0">
                      <a:pos x="T6" y="T7"/>
                    </a:cxn>
                    <a:cxn ang="0">
                      <a:pos x="T8" y="T9"/>
                    </a:cxn>
                  </a:cxnLst>
                  <a:rect l="0" t="0" r="r" b="b"/>
                  <a:pathLst>
                    <a:path w="17" h="19">
                      <a:moveTo>
                        <a:pt x="0" y="3"/>
                      </a:moveTo>
                      <a:cubicBezTo>
                        <a:pt x="12" y="19"/>
                        <a:pt x="12" y="19"/>
                        <a:pt x="12" y="19"/>
                      </a:cubicBezTo>
                      <a:cubicBezTo>
                        <a:pt x="14" y="18"/>
                        <a:pt x="15" y="17"/>
                        <a:pt x="17" y="16"/>
                      </a:cubicBezTo>
                      <a:cubicBezTo>
                        <a:pt x="5" y="0"/>
                        <a:pt x="5" y="0"/>
                        <a:pt x="5" y="0"/>
                      </a:cubicBezTo>
                      <a:cubicBezTo>
                        <a:pt x="3" y="1"/>
                        <a:pt x="2" y="2"/>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4" name="任意多边形: 形状 43"/>
                <p:cNvSpPr/>
                <p:nvPr/>
              </p:nvSpPr>
              <p:spPr bwMode="auto">
                <a:xfrm>
                  <a:off x="4045" y="2017"/>
                  <a:ext cx="33" cy="47"/>
                </a:xfrm>
                <a:custGeom>
                  <a:avLst/>
                  <a:gdLst>
                    <a:gd name="T0" fmla="*/ 0 w 14"/>
                    <a:gd name="T1" fmla="*/ 2 h 20"/>
                    <a:gd name="T2" fmla="*/ 10 w 14"/>
                    <a:gd name="T3" fmla="*/ 20 h 20"/>
                    <a:gd name="T4" fmla="*/ 14 w 14"/>
                    <a:gd name="T5" fmla="*/ 18 h 20"/>
                    <a:gd name="T6" fmla="*/ 5 w 14"/>
                    <a:gd name="T7" fmla="*/ 0 h 20"/>
                    <a:gd name="T8" fmla="*/ 0 w 14"/>
                    <a:gd name="T9" fmla="*/ 2 h 20"/>
                  </a:gdLst>
                  <a:ahLst/>
                  <a:cxnLst>
                    <a:cxn ang="0">
                      <a:pos x="T0" y="T1"/>
                    </a:cxn>
                    <a:cxn ang="0">
                      <a:pos x="T2" y="T3"/>
                    </a:cxn>
                    <a:cxn ang="0">
                      <a:pos x="T4" y="T5"/>
                    </a:cxn>
                    <a:cxn ang="0">
                      <a:pos x="T6" y="T7"/>
                    </a:cxn>
                    <a:cxn ang="0">
                      <a:pos x="T8" y="T9"/>
                    </a:cxn>
                  </a:cxnLst>
                  <a:rect l="0" t="0" r="r" b="b"/>
                  <a:pathLst>
                    <a:path w="14" h="20">
                      <a:moveTo>
                        <a:pt x="0" y="2"/>
                      </a:moveTo>
                      <a:cubicBezTo>
                        <a:pt x="10" y="20"/>
                        <a:pt x="10" y="20"/>
                        <a:pt x="10" y="20"/>
                      </a:cubicBezTo>
                      <a:cubicBezTo>
                        <a:pt x="11" y="20"/>
                        <a:pt x="13" y="19"/>
                        <a:pt x="14" y="18"/>
                      </a:cubicBezTo>
                      <a:cubicBezTo>
                        <a:pt x="5" y="0"/>
                        <a:pt x="5" y="0"/>
                        <a:pt x="5" y="0"/>
                      </a:cubicBezTo>
                      <a:cubicBezTo>
                        <a:pt x="4" y="1"/>
                        <a:pt x="2"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5" name="任意多边形: 形状 44"/>
                <p:cNvSpPr/>
                <p:nvPr/>
              </p:nvSpPr>
              <p:spPr bwMode="auto">
                <a:xfrm>
                  <a:off x="3690" y="1323"/>
                  <a:ext cx="36" cy="47"/>
                </a:xfrm>
                <a:custGeom>
                  <a:avLst/>
                  <a:gdLst>
                    <a:gd name="T0" fmla="*/ 15 w 15"/>
                    <a:gd name="T1" fmla="*/ 18 h 20"/>
                    <a:gd name="T2" fmla="*/ 5 w 15"/>
                    <a:gd name="T3" fmla="*/ 0 h 20"/>
                    <a:gd name="T4" fmla="*/ 0 w 15"/>
                    <a:gd name="T5" fmla="*/ 2 h 20"/>
                    <a:gd name="T6" fmla="*/ 10 w 15"/>
                    <a:gd name="T7" fmla="*/ 20 h 20"/>
                    <a:gd name="T8" fmla="*/ 15 w 15"/>
                    <a:gd name="T9" fmla="*/ 18 h 20"/>
                  </a:gdLst>
                  <a:ahLst/>
                  <a:cxnLst>
                    <a:cxn ang="0">
                      <a:pos x="T0" y="T1"/>
                    </a:cxn>
                    <a:cxn ang="0">
                      <a:pos x="T2" y="T3"/>
                    </a:cxn>
                    <a:cxn ang="0">
                      <a:pos x="T4" y="T5"/>
                    </a:cxn>
                    <a:cxn ang="0">
                      <a:pos x="T6" y="T7"/>
                    </a:cxn>
                    <a:cxn ang="0">
                      <a:pos x="T8" y="T9"/>
                    </a:cxn>
                  </a:cxnLst>
                  <a:rect l="0" t="0" r="r" b="b"/>
                  <a:pathLst>
                    <a:path w="15" h="20">
                      <a:moveTo>
                        <a:pt x="15" y="18"/>
                      </a:moveTo>
                      <a:cubicBezTo>
                        <a:pt x="5" y="0"/>
                        <a:pt x="5" y="0"/>
                        <a:pt x="5" y="0"/>
                      </a:cubicBezTo>
                      <a:cubicBezTo>
                        <a:pt x="4" y="1"/>
                        <a:pt x="2" y="1"/>
                        <a:pt x="0" y="2"/>
                      </a:cubicBezTo>
                      <a:cubicBezTo>
                        <a:pt x="10" y="20"/>
                        <a:pt x="10" y="20"/>
                        <a:pt x="10" y="20"/>
                      </a:cubicBezTo>
                      <a:cubicBezTo>
                        <a:pt x="11" y="19"/>
                        <a:pt x="13" y="18"/>
                        <a:pt x="1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6" name="任意多边形: 形状 45"/>
                <p:cNvSpPr/>
                <p:nvPr/>
              </p:nvSpPr>
              <p:spPr bwMode="auto">
                <a:xfrm>
                  <a:off x="3752" y="1299"/>
                  <a:ext cx="26" cy="47"/>
                </a:xfrm>
                <a:custGeom>
                  <a:avLst/>
                  <a:gdLst>
                    <a:gd name="T0" fmla="*/ 11 w 11"/>
                    <a:gd name="T1" fmla="*/ 19 h 20"/>
                    <a:gd name="T2" fmla="*/ 5 w 11"/>
                    <a:gd name="T3" fmla="*/ 0 h 20"/>
                    <a:gd name="T4" fmla="*/ 0 w 11"/>
                    <a:gd name="T5" fmla="*/ 1 h 20"/>
                    <a:gd name="T6" fmla="*/ 6 w 11"/>
                    <a:gd name="T7" fmla="*/ 20 h 20"/>
                    <a:gd name="T8" fmla="*/ 11 w 11"/>
                    <a:gd name="T9" fmla="*/ 19 h 20"/>
                  </a:gdLst>
                  <a:ahLst/>
                  <a:cxnLst>
                    <a:cxn ang="0">
                      <a:pos x="T0" y="T1"/>
                    </a:cxn>
                    <a:cxn ang="0">
                      <a:pos x="T2" y="T3"/>
                    </a:cxn>
                    <a:cxn ang="0">
                      <a:pos x="T4" y="T5"/>
                    </a:cxn>
                    <a:cxn ang="0">
                      <a:pos x="T6" y="T7"/>
                    </a:cxn>
                    <a:cxn ang="0">
                      <a:pos x="T8" y="T9"/>
                    </a:cxn>
                  </a:cxnLst>
                  <a:rect l="0" t="0" r="r" b="b"/>
                  <a:pathLst>
                    <a:path w="11" h="20">
                      <a:moveTo>
                        <a:pt x="11" y="19"/>
                      </a:moveTo>
                      <a:cubicBezTo>
                        <a:pt x="5" y="0"/>
                        <a:pt x="5" y="0"/>
                        <a:pt x="5" y="0"/>
                      </a:cubicBezTo>
                      <a:cubicBezTo>
                        <a:pt x="3" y="0"/>
                        <a:pt x="1" y="1"/>
                        <a:pt x="0" y="1"/>
                      </a:cubicBezTo>
                      <a:cubicBezTo>
                        <a:pt x="6" y="20"/>
                        <a:pt x="6" y="20"/>
                        <a:pt x="6" y="20"/>
                      </a:cubicBezTo>
                      <a:cubicBezTo>
                        <a:pt x="8" y="20"/>
                        <a:pt x="9" y="19"/>
                        <a:pt x="1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7" name="任意多边形: 形状 46"/>
                <p:cNvSpPr/>
                <p:nvPr/>
              </p:nvSpPr>
              <p:spPr bwMode="auto">
                <a:xfrm>
                  <a:off x="3993" y="2040"/>
                  <a:ext cx="26" cy="50"/>
                </a:xfrm>
                <a:custGeom>
                  <a:avLst/>
                  <a:gdLst>
                    <a:gd name="T0" fmla="*/ 0 w 11"/>
                    <a:gd name="T1" fmla="*/ 1 h 21"/>
                    <a:gd name="T2" fmla="*/ 6 w 11"/>
                    <a:gd name="T3" fmla="*/ 21 h 21"/>
                    <a:gd name="T4" fmla="*/ 11 w 11"/>
                    <a:gd name="T5" fmla="*/ 19 h 21"/>
                    <a:gd name="T6" fmla="*/ 5 w 11"/>
                    <a:gd name="T7" fmla="*/ 0 h 21"/>
                    <a:gd name="T8" fmla="*/ 0 w 11"/>
                    <a:gd name="T9" fmla="*/ 1 h 21"/>
                  </a:gdLst>
                  <a:ahLst/>
                  <a:cxnLst>
                    <a:cxn ang="0">
                      <a:pos x="T0" y="T1"/>
                    </a:cxn>
                    <a:cxn ang="0">
                      <a:pos x="T2" y="T3"/>
                    </a:cxn>
                    <a:cxn ang="0">
                      <a:pos x="T4" y="T5"/>
                    </a:cxn>
                    <a:cxn ang="0">
                      <a:pos x="T6" y="T7"/>
                    </a:cxn>
                    <a:cxn ang="0">
                      <a:pos x="T8" y="T9"/>
                    </a:cxn>
                  </a:cxnLst>
                  <a:rect l="0" t="0" r="r" b="b"/>
                  <a:pathLst>
                    <a:path w="11" h="21">
                      <a:moveTo>
                        <a:pt x="0" y="1"/>
                      </a:moveTo>
                      <a:cubicBezTo>
                        <a:pt x="6" y="21"/>
                        <a:pt x="6" y="21"/>
                        <a:pt x="6" y="21"/>
                      </a:cubicBezTo>
                      <a:cubicBezTo>
                        <a:pt x="8" y="20"/>
                        <a:pt x="9" y="19"/>
                        <a:pt x="11" y="19"/>
                      </a:cubicBezTo>
                      <a:cubicBezTo>
                        <a:pt x="5" y="0"/>
                        <a:pt x="5" y="0"/>
                        <a:pt x="5" y="0"/>
                      </a:cubicBezTo>
                      <a:cubicBezTo>
                        <a:pt x="3" y="0"/>
                        <a:pt x="2"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8" name="任意多边形: 形状 47"/>
                <p:cNvSpPr/>
                <p:nvPr/>
              </p:nvSpPr>
              <p:spPr bwMode="auto">
                <a:xfrm>
                  <a:off x="3936" y="2055"/>
                  <a:ext cx="21" cy="47"/>
                </a:xfrm>
                <a:custGeom>
                  <a:avLst/>
                  <a:gdLst>
                    <a:gd name="T0" fmla="*/ 0 w 9"/>
                    <a:gd name="T1" fmla="*/ 1 h 20"/>
                    <a:gd name="T2" fmla="*/ 3 w 9"/>
                    <a:gd name="T3" fmla="*/ 20 h 20"/>
                    <a:gd name="T4" fmla="*/ 9 w 9"/>
                    <a:gd name="T5" fmla="*/ 20 h 20"/>
                    <a:gd name="T6" fmla="*/ 5 w 9"/>
                    <a:gd name="T7" fmla="*/ 0 h 20"/>
                    <a:gd name="T8" fmla="*/ 0 w 9"/>
                    <a:gd name="T9" fmla="*/ 1 h 20"/>
                  </a:gdLst>
                  <a:ahLst/>
                  <a:cxnLst>
                    <a:cxn ang="0">
                      <a:pos x="T0" y="T1"/>
                    </a:cxn>
                    <a:cxn ang="0">
                      <a:pos x="T2" y="T3"/>
                    </a:cxn>
                    <a:cxn ang="0">
                      <a:pos x="T4" y="T5"/>
                    </a:cxn>
                    <a:cxn ang="0">
                      <a:pos x="T6" y="T7"/>
                    </a:cxn>
                    <a:cxn ang="0">
                      <a:pos x="T8" y="T9"/>
                    </a:cxn>
                  </a:cxnLst>
                  <a:rect l="0" t="0" r="r" b="b"/>
                  <a:pathLst>
                    <a:path w="9" h="20">
                      <a:moveTo>
                        <a:pt x="0" y="1"/>
                      </a:moveTo>
                      <a:cubicBezTo>
                        <a:pt x="3" y="20"/>
                        <a:pt x="3" y="20"/>
                        <a:pt x="3" y="20"/>
                      </a:cubicBezTo>
                      <a:cubicBezTo>
                        <a:pt x="5" y="20"/>
                        <a:pt x="7" y="20"/>
                        <a:pt x="9" y="20"/>
                      </a:cubicBezTo>
                      <a:cubicBezTo>
                        <a:pt x="5" y="0"/>
                        <a:pt x="5" y="0"/>
                        <a:pt x="5" y="0"/>
                      </a:cubicBezTo>
                      <a:cubicBezTo>
                        <a:pt x="4" y="0"/>
                        <a:pt x="2" y="0"/>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39" name="任意多边形: 形状 48"/>
                <p:cNvSpPr/>
                <p:nvPr/>
              </p:nvSpPr>
              <p:spPr bwMode="auto">
                <a:xfrm>
                  <a:off x="3813" y="1285"/>
                  <a:ext cx="21" cy="47"/>
                </a:xfrm>
                <a:custGeom>
                  <a:avLst/>
                  <a:gdLst>
                    <a:gd name="T0" fmla="*/ 9 w 9"/>
                    <a:gd name="T1" fmla="*/ 19 h 20"/>
                    <a:gd name="T2" fmla="*/ 6 w 9"/>
                    <a:gd name="T3" fmla="*/ 0 h 20"/>
                    <a:gd name="T4" fmla="*/ 0 w 9"/>
                    <a:gd name="T5" fmla="*/ 1 h 20"/>
                    <a:gd name="T6" fmla="*/ 3 w 9"/>
                    <a:gd name="T7" fmla="*/ 20 h 20"/>
                    <a:gd name="T8" fmla="*/ 9 w 9"/>
                    <a:gd name="T9" fmla="*/ 19 h 20"/>
                  </a:gdLst>
                  <a:ahLst/>
                  <a:cxnLst>
                    <a:cxn ang="0">
                      <a:pos x="T0" y="T1"/>
                    </a:cxn>
                    <a:cxn ang="0">
                      <a:pos x="T2" y="T3"/>
                    </a:cxn>
                    <a:cxn ang="0">
                      <a:pos x="T4" y="T5"/>
                    </a:cxn>
                    <a:cxn ang="0">
                      <a:pos x="T6" y="T7"/>
                    </a:cxn>
                    <a:cxn ang="0">
                      <a:pos x="T8" y="T9"/>
                    </a:cxn>
                  </a:cxnLst>
                  <a:rect l="0" t="0" r="r" b="b"/>
                  <a:pathLst>
                    <a:path w="9" h="20">
                      <a:moveTo>
                        <a:pt x="9" y="19"/>
                      </a:moveTo>
                      <a:cubicBezTo>
                        <a:pt x="6" y="0"/>
                        <a:pt x="6" y="0"/>
                        <a:pt x="6" y="0"/>
                      </a:cubicBezTo>
                      <a:cubicBezTo>
                        <a:pt x="4" y="0"/>
                        <a:pt x="2" y="0"/>
                        <a:pt x="0" y="1"/>
                      </a:cubicBezTo>
                      <a:cubicBezTo>
                        <a:pt x="3" y="20"/>
                        <a:pt x="3" y="20"/>
                        <a:pt x="3" y="20"/>
                      </a:cubicBezTo>
                      <a:cubicBezTo>
                        <a:pt x="5" y="20"/>
                        <a:pt x="7" y="20"/>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0" name="任意多边形: 形状 49"/>
                <p:cNvSpPr/>
                <p:nvPr/>
              </p:nvSpPr>
              <p:spPr bwMode="auto">
                <a:xfrm>
                  <a:off x="3874" y="1280"/>
                  <a:ext cx="22" cy="76"/>
                </a:xfrm>
                <a:custGeom>
                  <a:avLst/>
                  <a:gdLst>
                    <a:gd name="T0" fmla="*/ 4 w 9"/>
                    <a:gd name="T1" fmla="*/ 32 h 32"/>
                    <a:gd name="T2" fmla="*/ 9 w 9"/>
                    <a:gd name="T3" fmla="*/ 32 h 32"/>
                    <a:gd name="T4" fmla="*/ 9 w 9"/>
                    <a:gd name="T5" fmla="*/ 0 h 32"/>
                    <a:gd name="T6" fmla="*/ 4 w 9"/>
                    <a:gd name="T7" fmla="*/ 0 h 32"/>
                    <a:gd name="T8" fmla="*/ 0 w 9"/>
                    <a:gd name="T9" fmla="*/ 0 h 32"/>
                    <a:gd name="T10" fmla="*/ 0 w 9"/>
                    <a:gd name="T11" fmla="*/ 32 h 32"/>
                    <a:gd name="T12" fmla="*/ 4 w 9"/>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32"/>
                      </a:moveTo>
                      <a:cubicBezTo>
                        <a:pt x="6" y="32"/>
                        <a:pt x="7" y="32"/>
                        <a:pt x="9" y="32"/>
                      </a:cubicBezTo>
                      <a:cubicBezTo>
                        <a:pt x="9" y="0"/>
                        <a:pt x="9" y="0"/>
                        <a:pt x="9" y="0"/>
                      </a:cubicBezTo>
                      <a:cubicBezTo>
                        <a:pt x="7" y="0"/>
                        <a:pt x="6" y="0"/>
                        <a:pt x="4" y="0"/>
                      </a:cubicBezTo>
                      <a:cubicBezTo>
                        <a:pt x="3" y="0"/>
                        <a:pt x="2" y="0"/>
                        <a:pt x="0" y="0"/>
                      </a:cubicBezTo>
                      <a:cubicBezTo>
                        <a:pt x="0" y="32"/>
                        <a:pt x="0" y="32"/>
                        <a:pt x="0" y="32"/>
                      </a:cubicBezTo>
                      <a:cubicBezTo>
                        <a:pt x="2" y="32"/>
                        <a:pt x="3" y="32"/>
                        <a:pt x="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1" name="任意多边形: 形状 50"/>
                <p:cNvSpPr/>
                <p:nvPr/>
              </p:nvSpPr>
              <p:spPr bwMode="auto">
                <a:xfrm>
                  <a:off x="3874" y="2031"/>
                  <a:ext cx="22" cy="76"/>
                </a:xfrm>
                <a:custGeom>
                  <a:avLst/>
                  <a:gdLst>
                    <a:gd name="T0" fmla="*/ 4 w 9"/>
                    <a:gd name="T1" fmla="*/ 0 h 32"/>
                    <a:gd name="T2" fmla="*/ 0 w 9"/>
                    <a:gd name="T3" fmla="*/ 0 h 32"/>
                    <a:gd name="T4" fmla="*/ 0 w 9"/>
                    <a:gd name="T5" fmla="*/ 32 h 32"/>
                    <a:gd name="T6" fmla="*/ 4 w 9"/>
                    <a:gd name="T7" fmla="*/ 32 h 32"/>
                    <a:gd name="T8" fmla="*/ 9 w 9"/>
                    <a:gd name="T9" fmla="*/ 32 h 32"/>
                    <a:gd name="T10" fmla="*/ 9 w 9"/>
                    <a:gd name="T11" fmla="*/ 0 h 32"/>
                    <a:gd name="T12" fmla="*/ 4 w 9"/>
                    <a:gd name="T13" fmla="*/ 0 h 32"/>
                  </a:gdLst>
                  <a:ahLst/>
                  <a:cxnLst>
                    <a:cxn ang="0">
                      <a:pos x="T0" y="T1"/>
                    </a:cxn>
                    <a:cxn ang="0">
                      <a:pos x="T2" y="T3"/>
                    </a:cxn>
                    <a:cxn ang="0">
                      <a:pos x="T4" y="T5"/>
                    </a:cxn>
                    <a:cxn ang="0">
                      <a:pos x="T6" y="T7"/>
                    </a:cxn>
                    <a:cxn ang="0">
                      <a:pos x="T8" y="T9"/>
                    </a:cxn>
                    <a:cxn ang="0">
                      <a:pos x="T10" y="T11"/>
                    </a:cxn>
                    <a:cxn ang="0">
                      <a:pos x="T12" y="T13"/>
                    </a:cxn>
                  </a:cxnLst>
                  <a:rect l="0" t="0" r="r" b="b"/>
                  <a:pathLst>
                    <a:path w="9" h="32">
                      <a:moveTo>
                        <a:pt x="4" y="0"/>
                      </a:moveTo>
                      <a:cubicBezTo>
                        <a:pt x="3" y="0"/>
                        <a:pt x="2" y="0"/>
                        <a:pt x="0" y="0"/>
                      </a:cubicBezTo>
                      <a:cubicBezTo>
                        <a:pt x="0" y="32"/>
                        <a:pt x="0" y="32"/>
                        <a:pt x="0" y="32"/>
                      </a:cubicBezTo>
                      <a:cubicBezTo>
                        <a:pt x="2" y="32"/>
                        <a:pt x="3" y="32"/>
                        <a:pt x="4" y="32"/>
                      </a:cubicBezTo>
                      <a:cubicBezTo>
                        <a:pt x="6" y="32"/>
                        <a:pt x="7" y="32"/>
                        <a:pt x="9" y="32"/>
                      </a:cubicBezTo>
                      <a:cubicBezTo>
                        <a:pt x="9" y="0"/>
                        <a:pt x="9" y="0"/>
                        <a:pt x="9" y="0"/>
                      </a:cubicBezTo>
                      <a:cubicBezTo>
                        <a:pt x="7" y="0"/>
                        <a:pt x="6"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2" name="任意多边形: 形状 51"/>
                <p:cNvSpPr/>
                <p:nvPr/>
              </p:nvSpPr>
              <p:spPr bwMode="auto">
                <a:xfrm>
                  <a:off x="4118" y="1393"/>
                  <a:ext cx="66" cy="69"/>
                </a:xfrm>
                <a:custGeom>
                  <a:avLst/>
                  <a:gdLst>
                    <a:gd name="T0" fmla="*/ 6 w 28"/>
                    <a:gd name="T1" fmla="*/ 29 h 29"/>
                    <a:gd name="T2" fmla="*/ 28 w 28"/>
                    <a:gd name="T3" fmla="*/ 6 h 29"/>
                    <a:gd name="T4" fmla="*/ 22 w 28"/>
                    <a:gd name="T5" fmla="*/ 0 h 29"/>
                    <a:gd name="T6" fmla="*/ 0 w 28"/>
                    <a:gd name="T7" fmla="*/ 23 h 29"/>
                    <a:gd name="T8" fmla="*/ 6 w 28"/>
                    <a:gd name="T9" fmla="*/ 29 h 29"/>
                  </a:gdLst>
                  <a:ahLst/>
                  <a:cxnLst>
                    <a:cxn ang="0">
                      <a:pos x="T0" y="T1"/>
                    </a:cxn>
                    <a:cxn ang="0">
                      <a:pos x="T2" y="T3"/>
                    </a:cxn>
                    <a:cxn ang="0">
                      <a:pos x="T4" y="T5"/>
                    </a:cxn>
                    <a:cxn ang="0">
                      <a:pos x="T6" y="T7"/>
                    </a:cxn>
                    <a:cxn ang="0">
                      <a:pos x="T8" y="T9"/>
                    </a:cxn>
                  </a:cxnLst>
                  <a:rect l="0" t="0" r="r" b="b"/>
                  <a:pathLst>
                    <a:path w="28" h="29">
                      <a:moveTo>
                        <a:pt x="6" y="29"/>
                      </a:moveTo>
                      <a:cubicBezTo>
                        <a:pt x="28" y="6"/>
                        <a:pt x="28" y="6"/>
                        <a:pt x="28" y="6"/>
                      </a:cubicBezTo>
                      <a:cubicBezTo>
                        <a:pt x="26" y="4"/>
                        <a:pt x="24" y="2"/>
                        <a:pt x="22" y="0"/>
                      </a:cubicBezTo>
                      <a:cubicBezTo>
                        <a:pt x="0" y="23"/>
                        <a:pt x="0" y="23"/>
                        <a:pt x="0" y="23"/>
                      </a:cubicBezTo>
                      <a:cubicBezTo>
                        <a:pt x="2" y="25"/>
                        <a:pt x="4" y="27"/>
                        <a:pt x="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3" name="任意多边形: 形状 52"/>
                <p:cNvSpPr/>
                <p:nvPr/>
              </p:nvSpPr>
              <p:spPr bwMode="auto">
                <a:xfrm>
                  <a:off x="3586" y="1925"/>
                  <a:ext cx="67" cy="68"/>
                </a:xfrm>
                <a:custGeom>
                  <a:avLst/>
                  <a:gdLst>
                    <a:gd name="T0" fmla="*/ 22 w 28"/>
                    <a:gd name="T1" fmla="*/ 0 h 29"/>
                    <a:gd name="T2" fmla="*/ 0 w 28"/>
                    <a:gd name="T3" fmla="*/ 23 h 29"/>
                    <a:gd name="T4" fmla="*/ 6 w 28"/>
                    <a:gd name="T5" fmla="*/ 29 h 29"/>
                    <a:gd name="T6" fmla="*/ 28 w 28"/>
                    <a:gd name="T7" fmla="*/ 6 h 29"/>
                    <a:gd name="T8" fmla="*/ 22 w 28"/>
                    <a:gd name="T9" fmla="*/ 0 h 29"/>
                  </a:gdLst>
                  <a:ahLst/>
                  <a:cxnLst>
                    <a:cxn ang="0">
                      <a:pos x="T0" y="T1"/>
                    </a:cxn>
                    <a:cxn ang="0">
                      <a:pos x="T2" y="T3"/>
                    </a:cxn>
                    <a:cxn ang="0">
                      <a:pos x="T4" y="T5"/>
                    </a:cxn>
                    <a:cxn ang="0">
                      <a:pos x="T6" y="T7"/>
                    </a:cxn>
                    <a:cxn ang="0">
                      <a:pos x="T8" y="T9"/>
                    </a:cxn>
                  </a:cxnLst>
                  <a:rect l="0" t="0" r="r" b="b"/>
                  <a:pathLst>
                    <a:path w="28" h="29">
                      <a:moveTo>
                        <a:pt x="22" y="0"/>
                      </a:moveTo>
                      <a:cubicBezTo>
                        <a:pt x="0" y="23"/>
                        <a:pt x="0" y="23"/>
                        <a:pt x="0" y="23"/>
                      </a:cubicBezTo>
                      <a:cubicBezTo>
                        <a:pt x="2" y="25"/>
                        <a:pt x="4" y="27"/>
                        <a:pt x="6" y="29"/>
                      </a:cubicBezTo>
                      <a:cubicBezTo>
                        <a:pt x="28" y="6"/>
                        <a:pt x="28" y="6"/>
                        <a:pt x="28" y="6"/>
                      </a:cubicBezTo>
                      <a:cubicBezTo>
                        <a:pt x="26" y="4"/>
                        <a:pt x="24" y="2"/>
                        <a:pt x="2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4" name="任意多边形: 形状 53"/>
                <p:cNvSpPr/>
                <p:nvPr/>
              </p:nvSpPr>
              <p:spPr bwMode="auto">
                <a:xfrm>
                  <a:off x="3471" y="1684"/>
                  <a:ext cx="75" cy="19"/>
                </a:xfrm>
                <a:custGeom>
                  <a:avLst/>
                  <a:gdLst>
                    <a:gd name="T0" fmla="*/ 32 w 32"/>
                    <a:gd name="T1" fmla="*/ 4 h 8"/>
                    <a:gd name="T2" fmla="*/ 32 w 32"/>
                    <a:gd name="T3" fmla="*/ 0 h 8"/>
                    <a:gd name="T4" fmla="*/ 0 w 32"/>
                    <a:gd name="T5" fmla="*/ 0 h 8"/>
                    <a:gd name="T6" fmla="*/ 0 w 32"/>
                    <a:gd name="T7" fmla="*/ 4 h 8"/>
                    <a:gd name="T8" fmla="*/ 0 w 32"/>
                    <a:gd name="T9" fmla="*/ 8 h 8"/>
                    <a:gd name="T10" fmla="*/ 32 w 32"/>
                    <a:gd name="T11" fmla="*/ 8 h 8"/>
                    <a:gd name="T12" fmla="*/ 32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32" y="4"/>
                      </a:moveTo>
                      <a:cubicBezTo>
                        <a:pt x="32" y="3"/>
                        <a:pt x="32" y="1"/>
                        <a:pt x="32" y="0"/>
                      </a:cubicBezTo>
                      <a:cubicBezTo>
                        <a:pt x="0" y="0"/>
                        <a:pt x="0" y="0"/>
                        <a:pt x="0" y="0"/>
                      </a:cubicBezTo>
                      <a:cubicBezTo>
                        <a:pt x="0" y="1"/>
                        <a:pt x="0" y="3"/>
                        <a:pt x="0" y="4"/>
                      </a:cubicBezTo>
                      <a:cubicBezTo>
                        <a:pt x="0" y="5"/>
                        <a:pt x="0" y="7"/>
                        <a:pt x="0" y="8"/>
                      </a:cubicBezTo>
                      <a:cubicBezTo>
                        <a:pt x="32" y="8"/>
                        <a:pt x="32" y="8"/>
                        <a:pt x="32" y="8"/>
                      </a:cubicBezTo>
                      <a:cubicBezTo>
                        <a:pt x="32" y="7"/>
                        <a:pt x="32" y="5"/>
                        <a:pt x="3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5" name="任意多边形: 形状 54"/>
                <p:cNvSpPr/>
                <p:nvPr/>
              </p:nvSpPr>
              <p:spPr bwMode="auto">
                <a:xfrm>
                  <a:off x="4224" y="1684"/>
                  <a:ext cx="76" cy="19"/>
                </a:xfrm>
                <a:custGeom>
                  <a:avLst/>
                  <a:gdLst>
                    <a:gd name="T0" fmla="*/ 0 w 32"/>
                    <a:gd name="T1" fmla="*/ 4 h 8"/>
                    <a:gd name="T2" fmla="*/ 0 w 32"/>
                    <a:gd name="T3" fmla="*/ 8 h 8"/>
                    <a:gd name="T4" fmla="*/ 32 w 32"/>
                    <a:gd name="T5" fmla="*/ 8 h 8"/>
                    <a:gd name="T6" fmla="*/ 32 w 32"/>
                    <a:gd name="T7" fmla="*/ 4 h 8"/>
                    <a:gd name="T8" fmla="*/ 32 w 32"/>
                    <a:gd name="T9" fmla="*/ 0 h 8"/>
                    <a:gd name="T10" fmla="*/ 0 w 32"/>
                    <a:gd name="T11" fmla="*/ 0 h 8"/>
                    <a:gd name="T12" fmla="*/ 0 w 32"/>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32" h="8">
                      <a:moveTo>
                        <a:pt x="0" y="4"/>
                      </a:moveTo>
                      <a:cubicBezTo>
                        <a:pt x="0" y="5"/>
                        <a:pt x="0" y="7"/>
                        <a:pt x="0" y="8"/>
                      </a:cubicBezTo>
                      <a:cubicBezTo>
                        <a:pt x="32" y="8"/>
                        <a:pt x="32" y="8"/>
                        <a:pt x="32" y="8"/>
                      </a:cubicBezTo>
                      <a:cubicBezTo>
                        <a:pt x="32" y="7"/>
                        <a:pt x="32" y="5"/>
                        <a:pt x="32" y="4"/>
                      </a:cubicBezTo>
                      <a:cubicBezTo>
                        <a:pt x="32" y="3"/>
                        <a:pt x="32" y="1"/>
                        <a:pt x="32" y="0"/>
                      </a:cubicBezTo>
                      <a:cubicBezTo>
                        <a:pt x="0" y="0"/>
                        <a:pt x="0" y="0"/>
                        <a:pt x="0" y="0"/>
                      </a:cubicBezTo>
                      <a:cubicBezTo>
                        <a:pt x="0" y="1"/>
                        <a:pt x="0" y="3"/>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6" name="任意多边形: 形状 55"/>
                <p:cNvSpPr/>
                <p:nvPr/>
              </p:nvSpPr>
              <p:spPr bwMode="auto">
                <a:xfrm>
                  <a:off x="3586" y="1393"/>
                  <a:ext cx="67" cy="69"/>
                </a:xfrm>
                <a:custGeom>
                  <a:avLst/>
                  <a:gdLst>
                    <a:gd name="T0" fmla="*/ 28 w 28"/>
                    <a:gd name="T1" fmla="*/ 23 h 29"/>
                    <a:gd name="T2" fmla="*/ 6 w 28"/>
                    <a:gd name="T3" fmla="*/ 0 h 29"/>
                    <a:gd name="T4" fmla="*/ 0 w 28"/>
                    <a:gd name="T5" fmla="*/ 6 h 29"/>
                    <a:gd name="T6" fmla="*/ 22 w 28"/>
                    <a:gd name="T7" fmla="*/ 29 h 29"/>
                    <a:gd name="T8" fmla="*/ 28 w 28"/>
                    <a:gd name="T9" fmla="*/ 23 h 29"/>
                  </a:gdLst>
                  <a:ahLst/>
                  <a:cxnLst>
                    <a:cxn ang="0">
                      <a:pos x="T0" y="T1"/>
                    </a:cxn>
                    <a:cxn ang="0">
                      <a:pos x="T2" y="T3"/>
                    </a:cxn>
                    <a:cxn ang="0">
                      <a:pos x="T4" y="T5"/>
                    </a:cxn>
                    <a:cxn ang="0">
                      <a:pos x="T6" y="T7"/>
                    </a:cxn>
                    <a:cxn ang="0">
                      <a:pos x="T8" y="T9"/>
                    </a:cxn>
                  </a:cxnLst>
                  <a:rect l="0" t="0" r="r" b="b"/>
                  <a:pathLst>
                    <a:path w="28" h="29">
                      <a:moveTo>
                        <a:pt x="28" y="23"/>
                      </a:moveTo>
                      <a:cubicBezTo>
                        <a:pt x="6" y="0"/>
                        <a:pt x="6" y="0"/>
                        <a:pt x="6" y="0"/>
                      </a:cubicBezTo>
                      <a:cubicBezTo>
                        <a:pt x="4" y="2"/>
                        <a:pt x="2" y="4"/>
                        <a:pt x="0" y="6"/>
                      </a:cubicBezTo>
                      <a:cubicBezTo>
                        <a:pt x="22" y="29"/>
                        <a:pt x="22" y="29"/>
                        <a:pt x="22" y="29"/>
                      </a:cubicBezTo>
                      <a:cubicBezTo>
                        <a:pt x="24" y="27"/>
                        <a:pt x="26" y="25"/>
                        <a:pt x="28"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sp>
              <p:nvSpPr>
                <p:cNvPr id="147" name="任意多边形: 形状 56"/>
                <p:cNvSpPr/>
                <p:nvPr/>
              </p:nvSpPr>
              <p:spPr bwMode="auto">
                <a:xfrm>
                  <a:off x="4118" y="1925"/>
                  <a:ext cx="66" cy="68"/>
                </a:xfrm>
                <a:custGeom>
                  <a:avLst/>
                  <a:gdLst>
                    <a:gd name="T0" fmla="*/ 0 w 28"/>
                    <a:gd name="T1" fmla="*/ 6 h 29"/>
                    <a:gd name="T2" fmla="*/ 22 w 28"/>
                    <a:gd name="T3" fmla="*/ 29 h 29"/>
                    <a:gd name="T4" fmla="*/ 28 w 28"/>
                    <a:gd name="T5" fmla="*/ 23 h 29"/>
                    <a:gd name="T6" fmla="*/ 6 w 28"/>
                    <a:gd name="T7" fmla="*/ 0 h 29"/>
                    <a:gd name="T8" fmla="*/ 0 w 28"/>
                    <a:gd name="T9" fmla="*/ 6 h 29"/>
                  </a:gdLst>
                  <a:ahLst/>
                  <a:cxnLst>
                    <a:cxn ang="0">
                      <a:pos x="T0" y="T1"/>
                    </a:cxn>
                    <a:cxn ang="0">
                      <a:pos x="T2" y="T3"/>
                    </a:cxn>
                    <a:cxn ang="0">
                      <a:pos x="T4" y="T5"/>
                    </a:cxn>
                    <a:cxn ang="0">
                      <a:pos x="T6" y="T7"/>
                    </a:cxn>
                    <a:cxn ang="0">
                      <a:pos x="T8" y="T9"/>
                    </a:cxn>
                  </a:cxnLst>
                  <a:rect l="0" t="0" r="r" b="b"/>
                  <a:pathLst>
                    <a:path w="28" h="29">
                      <a:moveTo>
                        <a:pt x="0" y="6"/>
                      </a:moveTo>
                      <a:cubicBezTo>
                        <a:pt x="22" y="29"/>
                        <a:pt x="22" y="29"/>
                        <a:pt x="22" y="29"/>
                      </a:cubicBezTo>
                      <a:cubicBezTo>
                        <a:pt x="24" y="27"/>
                        <a:pt x="26" y="25"/>
                        <a:pt x="28" y="23"/>
                      </a:cubicBezTo>
                      <a:cubicBezTo>
                        <a:pt x="6" y="0"/>
                        <a:pt x="6" y="0"/>
                        <a:pt x="6" y="0"/>
                      </a:cubicBezTo>
                      <a:cubicBezTo>
                        <a:pt x="4" y="2"/>
                        <a:pt x="2" y="4"/>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latin typeface="Times New Roman" panose="02020603050405020304" charset="0"/>
                    <a:cs typeface="Times New Roman" panose="02020603050405020304" charset="0"/>
                  </a:endParaRPr>
                </a:p>
              </p:txBody>
            </p:sp>
          </p:grpSp>
          <p:sp>
            <p:nvSpPr>
              <p:cNvPr id="107" name="矩形 106"/>
              <p:cNvSpPr/>
              <p:nvPr/>
            </p:nvSpPr>
            <p:spPr>
              <a:xfrm>
                <a:off x="1258031" y="3259631"/>
                <a:ext cx="1276232" cy="310735"/>
              </a:xfrm>
              <a:prstGeom prst="rect">
                <a:avLst/>
              </a:prstGeom>
            </p:spPr>
            <p:txBody>
              <a:bodyPr wrap="square">
                <a:spAutoFit/>
              </a:bodyPr>
              <a:lstStyle/>
              <a:p>
                <a:pPr algn="ctr"/>
                <a:endParaRPr lang="zh-CN" altLang="en-US" sz="2400" dirty="0">
                  <a:solidFill>
                    <a:srgbClr val="0070C0"/>
                  </a:solidFill>
                  <a:latin typeface="Times New Roman" panose="02020603050405020304" charset="0"/>
                  <a:cs typeface="Times New Roman" panose="02020603050405020304" charset="0"/>
                </a:endParaRPr>
              </a:p>
            </p:txBody>
          </p:sp>
        </p:grpSp>
        <p:sp>
          <p:nvSpPr>
            <p:cNvPr id="151" name="矩形 150"/>
            <p:cNvSpPr/>
            <p:nvPr/>
          </p:nvSpPr>
          <p:spPr>
            <a:xfrm>
              <a:off x="1007481" y="2867447"/>
              <a:ext cx="2159576" cy="1384161"/>
            </a:xfrm>
            <a:prstGeom prst="rect">
              <a:avLst/>
            </a:prstGeom>
          </p:spPr>
          <p:txBody>
            <a:bodyPr wrap="square">
              <a:spAutoFit/>
            </a:bodyPr>
            <a:lstStyle/>
            <a:p>
              <a:pPr algn="ctr">
                <a:lnSpc>
                  <a:spcPct val="120000"/>
                </a:lnSpc>
              </a:pPr>
              <a:r>
                <a:rPr lang="zh-CN" altLang="en-US" sz="2400" dirty="0">
                  <a:solidFill>
                    <a:srgbClr val="0070C0"/>
                  </a:solidFill>
                  <a:latin typeface="Times New Roman" panose="02020603050405020304" charset="0"/>
                  <a:cs typeface="Times New Roman" panose="02020603050405020304" charset="0"/>
                </a:rPr>
                <a:t>（</a:t>
              </a:r>
              <a:r>
                <a:rPr lang="en-US" altLang="zh-CN" sz="2400" dirty="0">
                  <a:solidFill>
                    <a:srgbClr val="0070C0"/>
                  </a:solidFill>
                  <a:latin typeface="Times New Roman" panose="02020603050405020304" charset="0"/>
                  <a:cs typeface="Times New Roman" panose="02020603050405020304" charset="0"/>
                </a:rPr>
                <a:t>2</a:t>
              </a:r>
              <a:r>
                <a:rPr lang="zh-CN" altLang="en-US" sz="2400" dirty="0">
                  <a:solidFill>
                    <a:srgbClr val="0070C0"/>
                  </a:solidFill>
                  <a:latin typeface="Times New Roman" panose="02020603050405020304" charset="0"/>
                  <a:cs typeface="Times New Roman" panose="02020603050405020304" charset="0"/>
                </a:rPr>
                <a:t>）</a:t>
              </a:r>
              <a:endParaRPr lang="en-US" altLang="zh-CN" sz="2400" dirty="0">
                <a:solidFill>
                  <a:srgbClr val="0070C0"/>
                </a:solidFill>
                <a:latin typeface="Times New Roman" panose="02020603050405020304" charset="0"/>
                <a:cs typeface="Times New Roman" panose="02020603050405020304" charset="0"/>
              </a:endParaRPr>
            </a:p>
            <a:p>
              <a:pPr algn="ctr">
                <a:lnSpc>
                  <a:spcPct val="120000"/>
                </a:lnSpc>
              </a:pPr>
              <a:r>
                <a:rPr lang="zh-CN" altLang="en-US" sz="2400" dirty="0">
                  <a:solidFill>
                    <a:srgbClr val="0070C0"/>
                  </a:solidFill>
                  <a:latin typeface="Times New Roman" panose="02020603050405020304" charset="0"/>
                  <a:cs typeface="Times New Roman" panose="02020603050405020304" charset="0"/>
                </a:rPr>
                <a:t>类友元形式的运算符重载</a:t>
              </a:r>
              <a:endParaRPr lang="zh-CN" altLang="en-US" sz="2400" dirty="0">
                <a:solidFill>
                  <a:srgbClr val="0070C0"/>
                </a:solidFill>
                <a:latin typeface="Times New Roman" panose="02020603050405020304" charset="0"/>
                <a:cs typeface="Times New Roman" panose="02020603050405020304" charset="0"/>
              </a:endParaRPr>
            </a:p>
          </p:txBody>
        </p:sp>
      </p:grpSp>
      <p:sp>
        <p:nvSpPr>
          <p:cNvPr id="152" name="矩形 151"/>
          <p:cNvSpPr/>
          <p:nvPr/>
        </p:nvSpPr>
        <p:spPr>
          <a:xfrm>
            <a:off x="1480914" y="4948844"/>
            <a:ext cx="9769791" cy="1421928"/>
          </a:xfrm>
          <a:prstGeom prst="rect">
            <a:avLst/>
          </a:prstGeom>
        </p:spPr>
        <p:txBody>
          <a:bodyPr wrap="square">
            <a:spAutoFit/>
          </a:bodyPr>
          <a:lstStyle/>
          <a:p>
            <a:pPr marL="897255" indent="-897255" algn="just">
              <a:lnSpc>
                <a:spcPct val="120000"/>
              </a:lnSpc>
            </a:pPr>
            <a:r>
              <a:rPr lang="zh-CN" altLang="en-US" sz="2400" dirty="0">
                <a:solidFill>
                  <a:srgbClr val="0070C0"/>
                </a:solidFill>
                <a:latin typeface="Times New Roman" panose="02020603050405020304" charset="0"/>
                <a:cs typeface="Times New Roman" panose="02020603050405020304" charset="0"/>
              </a:rPr>
              <a:t>提示：</a:t>
            </a:r>
            <a:r>
              <a:rPr lang="zh-CN" altLang="en-US" sz="2400" dirty="0">
                <a:latin typeface="Times New Roman" panose="02020603050405020304" charset="0"/>
                <a:cs typeface="Times New Roman" panose="02020603050405020304" charset="0"/>
              </a:rPr>
              <a:t>当运算符重载为类的友元函数时，由于没有隐含的</a:t>
            </a:r>
            <a:r>
              <a:rPr lang="en-US" altLang="zh-CN" sz="2400" dirty="0">
                <a:latin typeface="Times New Roman" panose="02020603050405020304" charset="0"/>
                <a:cs typeface="Times New Roman" panose="02020603050405020304" charset="0"/>
              </a:rPr>
              <a:t>this</a:t>
            </a:r>
            <a:r>
              <a:rPr lang="zh-CN" altLang="en-US" sz="2400" dirty="0">
                <a:latin typeface="Times New Roman" panose="02020603050405020304" charset="0"/>
                <a:cs typeface="Times New Roman" panose="02020603050405020304" charset="0"/>
              </a:rPr>
              <a:t>指针，因此操作数的个数没有变化，所有的操作数都必须通过函数的形参进行传递，函数的参数与操作数自左至右一一对应。</a:t>
            </a:r>
            <a:endParaRPr lang="zh-CN" altLang="en-US" sz="2400" dirty="0">
              <a:latin typeface="Times New Roman" panose="02020603050405020304" charset="0"/>
              <a:cs typeface="Times New Roman" panose="02020603050405020304" charset="0"/>
            </a:endParaRPr>
          </a:p>
        </p:txBody>
      </p:sp>
      <p:grpSp>
        <p:nvGrpSpPr>
          <p:cNvPr id="75" name="组合 39"/>
          <p:cNvGrpSpPr/>
          <p:nvPr/>
        </p:nvGrpSpPr>
        <p:grpSpPr>
          <a:xfrm>
            <a:off x="410612" y="555626"/>
            <a:ext cx="5389213" cy="876848"/>
            <a:chOff x="215713" y="247818"/>
            <a:chExt cx="5060152" cy="725466"/>
          </a:xfrm>
        </p:grpSpPr>
        <p:sp>
          <p:nvSpPr>
            <p:cNvPr id="76"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77" name="组合 35"/>
            <p:cNvGrpSpPr/>
            <p:nvPr/>
          </p:nvGrpSpPr>
          <p:grpSpPr>
            <a:xfrm>
              <a:off x="326687" y="247818"/>
              <a:ext cx="4861582" cy="725466"/>
              <a:chOff x="326687" y="247818"/>
              <a:chExt cx="4861582" cy="725466"/>
            </a:xfrm>
          </p:grpSpPr>
          <p:grpSp>
            <p:nvGrpSpPr>
              <p:cNvPr id="78" name="组合 2"/>
              <p:cNvGrpSpPr/>
              <p:nvPr/>
            </p:nvGrpSpPr>
            <p:grpSpPr>
              <a:xfrm>
                <a:off x="349799" y="247818"/>
                <a:ext cx="4791980" cy="261575"/>
                <a:chOff x="349799" y="247818"/>
                <a:chExt cx="4791980" cy="261575"/>
              </a:xfrm>
            </p:grpSpPr>
            <p:cxnSp>
              <p:nvCxnSpPr>
                <p:cNvPr id="165"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7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79" name="组合 1"/>
              <p:cNvGrpSpPr/>
              <p:nvPr/>
            </p:nvGrpSpPr>
            <p:grpSpPr>
              <a:xfrm>
                <a:off x="349799" y="711709"/>
                <a:ext cx="4815092" cy="261575"/>
                <a:chOff x="358852" y="925118"/>
                <a:chExt cx="4815092" cy="261575"/>
              </a:xfrm>
            </p:grpSpPr>
            <p:cxnSp>
              <p:nvCxnSpPr>
                <p:cNvPr id="158"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59"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0"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1"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62"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63"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64"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80" name="组合 33"/>
              <p:cNvGrpSpPr/>
              <p:nvPr/>
            </p:nvGrpSpPr>
            <p:grpSpPr>
              <a:xfrm>
                <a:off x="5138963" y="489126"/>
                <a:ext cx="49306" cy="329693"/>
                <a:chOff x="5138963" y="489126"/>
                <a:chExt cx="49306" cy="329693"/>
              </a:xfrm>
            </p:grpSpPr>
            <p:sp>
              <p:nvSpPr>
                <p:cNvPr id="156"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3" name="组合 36"/>
              <p:cNvGrpSpPr/>
              <p:nvPr/>
            </p:nvGrpSpPr>
            <p:grpSpPr>
              <a:xfrm>
                <a:off x="326687" y="399838"/>
                <a:ext cx="49306" cy="329693"/>
                <a:chOff x="5138963" y="489126"/>
                <a:chExt cx="49306" cy="329693"/>
              </a:xfrm>
            </p:grpSpPr>
            <p:sp>
              <p:nvSpPr>
                <p:cNvPr id="154"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wipe(left)">
                                      <p:cBhvr>
                                        <p:cTn id="7" dur="500"/>
                                        <p:tgtEl>
                                          <p:spTgt spid="7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48"/>
                                        </p:tgtEl>
                                        <p:attrNameLst>
                                          <p:attrName>style.visibility</p:attrName>
                                        </p:attrNameLst>
                                      </p:cBhvr>
                                      <p:to>
                                        <p:strVal val="visible"/>
                                      </p:to>
                                    </p:set>
                                    <p:animEffect transition="in" filter="wipe(left)">
                                      <p:cBhvr>
                                        <p:cTn id="15" dur="500"/>
                                        <p:tgtEl>
                                          <p:spTgt spid="14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152"/>
                                        </p:tgtEl>
                                        <p:attrNameLst>
                                          <p:attrName>style.visibility</p:attrName>
                                        </p:attrNameLst>
                                      </p:cBhvr>
                                      <p:to>
                                        <p:strVal val="visible"/>
                                      </p:to>
                                    </p:set>
                                    <p:anim calcmode="lin" valueType="num">
                                      <p:cBhvr additive="base">
                                        <p:cTn id="20" dur="500" fill="hold"/>
                                        <p:tgtEl>
                                          <p:spTgt spid="152"/>
                                        </p:tgtEl>
                                        <p:attrNameLst>
                                          <p:attrName>ppt_x</p:attrName>
                                        </p:attrNameLst>
                                      </p:cBhvr>
                                      <p:tavLst>
                                        <p:tav tm="0">
                                          <p:val>
                                            <p:strVal val="#ppt_x"/>
                                          </p:val>
                                        </p:tav>
                                        <p:tav tm="100000">
                                          <p:val>
                                            <p:strVal val="#ppt_x"/>
                                          </p:val>
                                        </p:tav>
                                      </p:tavLst>
                                    </p:anim>
                                    <p:anim calcmode="lin" valueType="num">
                                      <p:cBhvr additive="base">
                                        <p:cTn id="21" dur="500" fill="hold"/>
                                        <p:tgtEl>
                                          <p:spTgt spid="1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2553801" y="2548375"/>
            <a:ext cx="7034336" cy="3459164"/>
            <a:chOff x="6929121" y="2200152"/>
            <a:chExt cx="5423815" cy="3459164"/>
          </a:xfrm>
        </p:grpSpPr>
        <p:sp>
          <p:nvSpPr>
            <p:cNvPr id="28" name="Rectangle 3"/>
            <p:cNvSpPr txBox="1">
              <a:spLocks noChangeArrowheads="1"/>
            </p:cNvSpPr>
            <p:nvPr/>
          </p:nvSpPr>
          <p:spPr>
            <a:xfrm>
              <a:off x="7188072" y="3351940"/>
              <a:ext cx="5014718" cy="2307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endParaRPr lang="en-US" altLang="zh-CN" sz="2400" dirty="0">
                <a:solidFill>
                  <a:srgbClr val="080808"/>
                </a:solidFill>
                <a:latin typeface="+mn-ea"/>
              </a:endParaRPr>
            </a:p>
          </p:txBody>
        </p:sp>
        <p:grpSp>
          <p:nvGrpSpPr>
            <p:cNvPr id="54" name="组合 53"/>
            <p:cNvGrpSpPr/>
            <p:nvPr/>
          </p:nvGrpSpPr>
          <p:grpSpPr>
            <a:xfrm rot="16200000">
              <a:off x="7911447" y="1217826"/>
              <a:ext cx="3459164" cy="5423815"/>
              <a:chOff x="1280369" y="2576747"/>
              <a:chExt cx="2118362" cy="3321497"/>
            </a:xfrm>
            <a:solidFill>
              <a:srgbClr val="0070C0"/>
            </a:solidFill>
          </p:grpSpPr>
          <p:sp>
            <p:nvSpPr>
              <p:cNvPr id="55" name="任意多边形: 形状 49"/>
              <p:cNvSpPr/>
              <p:nvPr/>
            </p:nvSpPr>
            <p:spPr>
              <a:xfrm>
                <a:off x="1280369" y="2576747"/>
                <a:ext cx="2118361" cy="3321497"/>
              </a:xfrm>
              <a:custGeom>
                <a:avLst/>
                <a:gdLst>
                  <a:gd name="connsiteX0" fmla="*/ 332541 w 3112654"/>
                  <a:gd name="connsiteY0" fmla="*/ 70245 h 3860800"/>
                  <a:gd name="connsiteX1" fmla="*/ 56633 w 3112654"/>
                  <a:gd name="connsiteY1" fmla="*/ 346153 h 3860800"/>
                  <a:gd name="connsiteX2" fmla="*/ 56633 w 3112654"/>
                  <a:gd name="connsiteY2" fmla="*/ 3519097 h 3860800"/>
                  <a:gd name="connsiteX3" fmla="*/ 328091 w 3112654"/>
                  <a:gd name="connsiteY3" fmla="*/ 3790555 h 3860800"/>
                  <a:gd name="connsiteX4" fmla="*/ 2503301 w 3112654"/>
                  <a:gd name="connsiteY4" fmla="*/ 3790555 h 3860800"/>
                  <a:gd name="connsiteX5" fmla="*/ 2569970 w 3112654"/>
                  <a:gd name="connsiteY5" fmla="*/ 3723887 h 3860800"/>
                  <a:gd name="connsiteX6" fmla="*/ 2771447 w 3112654"/>
                  <a:gd name="connsiteY6" fmla="*/ 3723887 h 3860800"/>
                  <a:gd name="connsiteX7" fmla="*/ 2976475 w 3112654"/>
                  <a:gd name="connsiteY7" fmla="*/ 3518858 h 3860800"/>
                  <a:gd name="connsiteX8" fmla="*/ 2976475 w 3112654"/>
                  <a:gd name="connsiteY8" fmla="*/ 3328794 h 3860800"/>
                  <a:gd name="connsiteX9" fmla="*/ 3056021 w 3112654"/>
                  <a:gd name="connsiteY9" fmla="*/ 3249248 h 3860800"/>
                  <a:gd name="connsiteX10" fmla="*/ 3056021 w 3112654"/>
                  <a:gd name="connsiteY10" fmla="*/ 346153 h 3860800"/>
                  <a:gd name="connsiteX11" fmla="*/ 2780113 w 3112654"/>
                  <a:gd name="connsiteY11" fmla="*/ 70245 h 3860800"/>
                  <a:gd name="connsiteX12" fmla="*/ 286327 w 3112654"/>
                  <a:gd name="connsiteY12" fmla="*/ 0 h 3860800"/>
                  <a:gd name="connsiteX13" fmla="*/ 2826327 w 3112654"/>
                  <a:gd name="connsiteY13" fmla="*/ 0 h 3860800"/>
                  <a:gd name="connsiteX14" fmla="*/ 3112654 w 3112654"/>
                  <a:gd name="connsiteY14" fmla="*/ 286327 h 3860800"/>
                  <a:gd name="connsiteX15" fmla="*/ 3112654 w 3112654"/>
                  <a:gd name="connsiteY15" fmla="*/ 3299051 h 3860800"/>
                  <a:gd name="connsiteX16" fmla="*/ 3030104 w 3112654"/>
                  <a:gd name="connsiteY16" fmla="*/ 3381601 h 3860800"/>
                  <a:gd name="connsiteX17" fmla="*/ 3030104 w 3112654"/>
                  <a:gd name="connsiteY17" fmla="*/ 3578843 h 3860800"/>
                  <a:gd name="connsiteX18" fmla="*/ 2817333 w 3112654"/>
                  <a:gd name="connsiteY18" fmla="*/ 3791614 h 3860800"/>
                  <a:gd name="connsiteX19" fmla="*/ 2608248 w 3112654"/>
                  <a:gd name="connsiteY19" fmla="*/ 3791614 h 3860800"/>
                  <a:gd name="connsiteX20" fmla="*/ 2539062 w 3112654"/>
                  <a:gd name="connsiteY20" fmla="*/ 3860800 h 3860800"/>
                  <a:gd name="connsiteX21" fmla="*/ 281709 w 3112654"/>
                  <a:gd name="connsiteY21" fmla="*/ 3860800 h 3860800"/>
                  <a:gd name="connsiteX22" fmla="*/ 0 w 3112654"/>
                  <a:gd name="connsiteY22" fmla="*/ 3579091 h 3860800"/>
                  <a:gd name="connsiteX23" fmla="*/ 0 w 3112654"/>
                  <a:gd name="connsiteY23" fmla="*/ 286327 h 386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2654" h="3860800">
                    <a:moveTo>
                      <a:pt x="332541" y="70245"/>
                    </a:moveTo>
                    <a:lnTo>
                      <a:pt x="56633" y="346153"/>
                    </a:lnTo>
                    <a:lnTo>
                      <a:pt x="56633" y="3519097"/>
                    </a:lnTo>
                    <a:lnTo>
                      <a:pt x="328091" y="3790555"/>
                    </a:lnTo>
                    <a:lnTo>
                      <a:pt x="2503301" y="3790555"/>
                    </a:lnTo>
                    <a:lnTo>
                      <a:pt x="2569970" y="3723887"/>
                    </a:lnTo>
                    <a:lnTo>
                      <a:pt x="2771447" y="3723887"/>
                    </a:lnTo>
                    <a:lnTo>
                      <a:pt x="2976475" y="3518858"/>
                    </a:lnTo>
                    <a:lnTo>
                      <a:pt x="2976475" y="3328794"/>
                    </a:lnTo>
                    <a:lnTo>
                      <a:pt x="3056021" y="3249248"/>
                    </a:lnTo>
                    <a:lnTo>
                      <a:pt x="3056021" y="346153"/>
                    </a:lnTo>
                    <a:lnTo>
                      <a:pt x="2780113" y="70245"/>
                    </a:lnTo>
                    <a:close/>
                    <a:moveTo>
                      <a:pt x="286327" y="0"/>
                    </a:moveTo>
                    <a:lnTo>
                      <a:pt x="2826327" y="0"/>
                    </a:lnTo>
                    <a:lnTo>
                      <a:pt x="3112654" y="286327"/>
                    </a:lnTo>
                    <a:lnTo>
                      <a:pt x="3112654" y="3299051"/>
                    </a:lnTo>
                    <a:lnTo>
                      <a:pt x="3030104" y="3381601"/>
                    </a:lnTo>
                    <a:lnTo>
                      <a:pt x="3030104" y="3578843"/>
                    </a:lnTo>
                    <a:lnTo>
                      <a:pt x="2817333" y="3791614"/>
                    </a:lnTo>
                    <a:lnTo>
                      <a:pt x="2608248" y="3791614"/>
                    </a:lnTo>
                    <a:lnTo>
                      <a:pt x="2539062" y="3860800"/>
                    </a:lnTo>
                    <a:lnTo>
                      <a:pt x="281709" y="3860800"/>
                    </a:lnTo>
                    <a:lnTo>
                      <a:pt x="0" y="3579091"/>
                    </a:lnTo>
                    <a:lnTo>
                      <a:pt x="0" y="28632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形状 50"/>
              <p:cNvSpPr/>
              <p:nvPr/>
            </p:nvSpPr>
            <p:spPr>
              <a:xfrm>
                <a:off x="3154483" y="5526218"/>
                <a:ext cx="244248" cy="372026"/>
              </a:xfrm>
              <a:custGeom>
                <a:avLst/>
                <a:gdLst>
                  <a:gd name="connsiteX0" fmla="*/ 46078 w 501232"/>
                  <a:gd name="connsiteY0" fmla="*/ 428413 h 474132"/>
                  <a:gd name="connsiteX1" fmla="*/ 278194 w 501232"/>
                  <a:gd name="connsiteY1" fmla="*/ 428413 h 474132"/>
                  <a:gd name="connsiteX2" fmla="*/ 278195 w 501232"/>
                  <a:gd name="connsiteY2" fmla="*/ 428413 h 474132"/>
                  <a:gd name="connsiteX3" fmla="*/ 343105 w 501232"/>
                  <a:gd name="connsiteY3" fmla="*/ 428413 h 474132"/>
                  <a:gd name="connsiteX4" fmla="*/ 297026 w 501232"/>
                  <a:gd name="connsiteY4" fmla="*/ 474132 h 474132"/>
                  <a:gd name="connsiteX5" fmla="*/ 243509 w 501232"/>
                  <a:gd name="connsiteY5" fmla="*/ 474132 h 474132"/>
                  <a:gd name="connsiteX6" fmla="*/ 243508 w 501232"/>
                  <a:gd name="connsiteY6" fmla="*/ 474132 h 474132"/>
                  <a:gd name="connsiteX7" fmla="*/ 0 w 501232"/>
                  <a:gd name="connsiteY7" fmla="*/ 474132 h 474132"/>
                  <a:gd name="connsiteX8" fmla="*/ 455512 w 501232"/>
                  <a:gd name="connsiteY8" fmla="*/ 252478 h 474132"/>
                  <a:gd name="connsiteX9" fmla="*/ 455512 w 501232"/>
                  <a:gd name="connsiteY9" fmla="*/ 316883 h 474132"/>
                  <a:gd name="connsiteX10" fmla="*/ 343105 w 501232"/>
                  <a:gd name="connsiteY10" fmla="*/ 428412 h 474132"/>
                  <a:gd name="connsiteX11" fmla="*/ 278194 w 501232"/>
                  <a:gd name="connsiteY11" fmla="*/ 428412 h 474132"/>
                  <a:gd name="connsiteX12" fmla="*/ 501232 w 501232"/>
                  <a:gd name="connsiteY12" fmla="*/ 0 h 474132"/>
                  <a:gd name="connsiteX13" fmla="*/ 501232 w 501232"/>
                  <a:gd name="connsiteY13" fmla="*/ 222758 h 474132"/>
                  <a:gd name="connsiteX14" fmla="*/ 501232 w 501232"/>
                  <a:gd name="connsiteY14" fmla="*/ 271521 h 474132"/>
                  <a:gd name="connsiteX15" fmla="*/ 455513 w 501232"/>
                  <a:gd name="connsiteY15" fmla="*/ 316883 h 474132"/>
                  <a:gd name="connsiteX16" fmla="*/ 455513 w 501232"/>
                  <a:gd name="connsiteY16" fmla="*/ 252478 h 474132"/>
                  <a:gd name="connsiteX17" fmla="*/ 455513 w 501232"/>
                  <a:gd name="connsiteY17" fmla="*/ 45363 h 474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1232" h="474132">
                    <a:moveTo>
                      <a:pt x="46078" y="428413"/>
                    </a:moveTo>
                    <a:lnTo>
                      <a:pt x="278194" y="428413"/>
                    </a:lnTo>
                    <a:lnTo>
                      <a:pt x="278195" y="428413"/>
                    </a:lnTo>
                    <a:lnTo>
                      <a:pt x="343105" y="428413"/>
                    </a:lnTo>
                    <a:lnTo>
                      <a:pt x="297026" y="474132"/>
                    </a:lnTo>
                    <a:lnTo>
                      <a:pt x="243509" y="474132"/>
                    </a:lnTo>
                    <a:lnTo>
                      <a:pt x="243508" y="474132"/>
                    </a:lnTo>
                    <a:lnTo>
                      <a:pt x="0" y="474132"/>
                    </a:lnTo>
                    <a:close/>
                    <a:moveTo>
                      <a:pt x="455512" y="252478"/>
                    </a:moveTo>
                    <a:lnTo>
                      <a:pt x="455512" y="316883"/>
                    </a:lnTo>
                    <a:lnTo>
                      <a:pt x="343105" y="428412"/>
                    </a:lnTo>
                    <a:lnTo>
                      <a:pt x="278194" y="428412"/>
                    </a:lnTo>
                    <a:close/>
                    <a:moveTo>
                      <a:pt x="501232" y="0"/>
                    </a:moveTo>
                    <a:lnTo>
                      <a:pt x="501232" y="222758"/>
                    </a:lnTo>
                    <a:lnTo>
                      <a:pt x="501232" y="271521"/>
                    </a:lnTo>
                    <a:lnTo>
                      <a:pt x="455513" y="316883"/>
                    </a:lnTo>
                    <a:lnTo>
                      <a:pt x="455513" y="252478"/>
                    </a:lnTo>
                    <a:lnTo>
                      <a:pt x="455513" y="4536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sp>
        <p:nvSpPr>
          <p:cNvPr id="57" name="Rectangle 3"/>
          <p:cNvSpPr txBox="1">
            <a:spLocks noChangeArrowheads="1"/>
          </p:cNvSpPr>
          <p:nvPr/>
        </p:nvSpPr>
        <p:spPr>
          <a:xfrm>
            <a:off x="1090597" y="1708239"/>
            <a:ext cx="4566423" cy="62006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zh-CN" altLang="en-US" sz="2400" dirty="0">
                <a:solidFill>
                  <a:srgbClr val="0070C0"/>
                </a:solidFill>
                <a:latin typeface="+mn-ea"/>
              </a:rPr>
              <a:t>调用友元函数运算符的形式如下：</a:t>
            </a:r>
            <a:endParaRPr lang="zh-CN" altLang="en-US" sz="2400" dirty="0">
              <a:solidFill>
                <a:srgbClr val="0070C0"/>
              </a:solidFill>
              <a:latin typeface="+mn-ea"/>
            </a:endParaRPr>
          </a:p>
        </p:txBody>
      </p:sp>
      <p:sp>
        <p:nvSpPr>
          <p:cNvPr id="59" name="Rectangle 3"/>
          <p:cNvSpPr txBox="1">
            <a:spLocks noChangeArrowheads="1"/>
          </p:cNvSpPr>
          <p:nvPr/>
        </p:nvSpPr>
        <p:spPr>
          <a:xfrm>
            <a:off x="3105218" y="3203773"/>
            <a:ext cx="6088977" cy="230737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altLang="zh-CN" sz="2400" dirty="0">
                <a:solidFill>
                  <a:schemeClr val="tx1">
                    <a:lumMod val="75000"/>
                    <a:lumOff val="25000"/>
                  </a:schemeClr>
                </a:solidFill>
                <a:latin typeface="Times New Roman" panose="02020603050405020304" charset="0"/>
                <a:cs typeface="Times New Roman" panose="02020603050405020304" charset="0"/>
              </a:rPr>
              <a:t>    &lt;</a:t>
            </a:r>
            <a:r>
              <a:rPr lang="zh-CN" altLang="en-US" sz="2400" dirty="0">
                <a:solidFill>
                  <a:schemeClr val="tx1">
                    <a:lumMod val="75000"/>
                    <a:lumOff val="25000"/>
                  </a:schemeClr>
                </a:solidFill>
                <a:latin typeface="Times New Roman" panose="02020603050405020304" charset="0"/>
                <a:cs typeface="Times New Roman" panose="02020603050405020304" charset="0"/>
              </a:rPr>
              <a:t>参数</a:t>
            </a:r>
            <a:r>
              <a:rPr lang="en-US" altLang="zh-CN" sz="2400" dirty="0">
                <a:solidFill>
                  <a:schemeClr val="tx1">
                    <a:lumMod val="75000"/>
                    <a:lumOff val="25000"/>
                  </a:schemeClr>
                </a:solidFill>
                <a:latin typeface="Times New Roman" panose="02020603050405020304" charset="0"/>
                <a:cs typeface="Times New Roman" panose="02020603050405020304" charset="0"/>
              </a:rPr>
              <a:t>1&gt;&lt;</a:t>
            </a:r>
            <a:r>
              <a:rPr lang="zh-CN" altLang="en-US" sz="2400" dirty="0">
                <a:solidFill>
                  <a:schemeClr val="tx1">
                    <a:lumMod val="75000"/>
                    <a:lumOff val="25000"/>
                  </a:schemeClr>
                </a:solidFill>
                <a:latin typeface="Times New Roman" panose="02020603050405020304" charset="0"/>
                <a:cs typeface="Times New Roman" panose="02020603050405020304" charset="0"/>
              </a:rPr>
              <a:t>运算符</a:t>
            </a:r>
            <a:r>
              <a:rPr lang="en-US" altLang="zh-CN" sz="2400" dirty="0">
                <a:solidFill>
                  <a:schemeClr val="tx1">
                    <a:lumMod val="75000"/>
                    <a:lumOff val="25000"/>
                  </a:schemeClr>
                </a:solidFill>
                <a:latin typeface="Times New Roman" panose="02020603050405020304" charset="0"/>
                <a:cs typeface="Times New Roman" panose="02020603050405020304" charset="0"/>
              </a:rPr>
              <a:t>&gt;&lt;</a:t>
            </a:r>
            <a:r>
              <a:rPr lang="zh-CN" altLang="en-US" sz="2400" dirty="0">
                <a:solidFill>
                  <a:schemeClr val="tx1">
                    <a:lumMod val="75000"/>
                    <a:lumOff val="25000"/>
                  </a:schemeClr>
                </a:solidFill>
                <a:latin typeface="Times New Roman" panose="02020603050405020304" charset="0"/>
                <a:cs typeface="Times New Roman" panose="02020603050405020304" charset="0"/>
              </a:rPr>
              <a:t>参数</a:t>
            </a:r>
            <a:r>
              <a:rPr lang="en-US" altLang="zh-CN" sz="2400" dirty="0">
                <a:solidFill>
                  <a:schemeClr val="tx1">
                    <a:lumMod val="75000"/>
                    <a:lumOff val="25000"/>
                  </a:schemeClr>
                </a:solidFill>
                <a:latin typeface="Times New Roman" panose="02020603050405020304" charset="0"/>
                <a:cs typeface="Times New Roman" panose="02020603050405020304" charset="0"/>
              </a:rPr>
              <a:t>2&gt;</a:t>
            </a:r>
            <a:endParaRPr lang="en-US" altLang="zh-CN" sz="2400" dirty="0">
              <a:solidFill>
                <a:schemeClr val="tx1">
                  <a:lumMod val="75000"/>
                  <a:lumOff val="25000"/>
                </a:schemeClr>
              </a:solidFill>
              <a:latin typeface="Times New Roman" panose="02020603050405020304" charset="0"/>
              <a:cs typeface="Times New Roman" panose="02020603050405020304" charset="0"/>
            </a:endParaRPr>
          </a:p>
          <a:p>
            <a:pPr marL="0" indent="0">
              <a:lnSpc>
                <a:spcPct val="150000"/>
              </a:lnSpc>
              <a:buNone/>
            </a:pPr>
            <a:r>
              <a:rPr lang="zh-CN" altLang="en-US" sz="2400" dirty="0">
                <a:solidFill>
                  <a:srgbClr val="FF0000"/>
                </a:solidFill>
                <a:latin typeface="Times New Roman" panose="02020603050405020304" charset="0"/>
                <a:cs typeface="Times New Roman" panose="02020603050405020304" charset="0"/>
              </a:rPr>
              <a:t>等价于：</a:t>
            </a:r>
            <a:endParaRPr lang="zh-CN" altLang="en-US" sz="2400" dirty="0">
              <a:solidFill>
                <a:srgbClr val="FF0000"/>
              </a:solidFill>
              <a:latin typeface="Times New Roman" panose="02020603050405020304" charset="0"/>
              <a:cs typeface="Times New Roman" panose="02020603050405020304" charset="0"/>
            </a:endParaRPr>
          </a:p>
          <a:p>
            <a:pPr marL="0" indent="0">
              <a:lnSpc>
                <a:spcPct val="150000"/>
              </a:lnSpc>
              <a:buNone/>
            </a:pPr>
            <a:r>
              <a:rPr lang="en-US" altLang="zh-CN" sz="2400" dirty="0">
                <a:solidFill>
                  <a:schemeClr val="tx1">
                    <a:lumMod val="75000"/>
                    <a:lumOff val="25000"/>
                  </a:schemeClr>
                </a:solidFill>
                <a:latin typeface="Times New Roman" panose="02020603050405020304" charset="0"/>
                <a:cs typeface="Times New Roman" panose="02020603050405020304" charset="0"/>
              </a:rPr>
              <a:t>    operator &lt;</a:t>
            </a:r>
            <a:r>
              <a:rPr lang="zh-CN" altLang="en-US" sz="2400" dirty="0">
                <a:solidFill>
                  <a:schemeClr val="tx1">
                    <a:lumMod val="75000"/>
                    <a:lumOff val="25000"/>
                  </a:schemeClr>
                </a:solidFill>
                <a:latin typeface="Times New Roman" panose="02020603050405020304" charset="0"/>
                <a:cs typeface="Times New Roman" panose="02020603050405020304" charset="0"/>
              </a:rPr>
              <a:t>运算符</a:t>
            </a:r>
            <a:r>
              <a:rPr lang="en-US" altLang="zh-CN" sz="2400" dirty="0">
                <a:solidFill>
                  <a:schemeClr val="tx1">
                    <a:lumMod val="75000"/>
                    <a:lumOff val="25000"/>
                  </a:schemeClr>
                </a:solidFill>
                <a:latin typeface="Times New Roman" panose="02020603050405020304" charset="0"/>
                <a:cs typeface="Times New Roman" panose="02020603050405020304" charset="0"/>
              </a:rPr>
              <a:t>&gt;(&lt;</a:t>
            </a:r>
            <a:r>
              <a:rPr lang="zh-CN" altLang="en-US" sz="2400" dirty="0">
                <a:solidFill>
                  <a:schemeClr val="tx1">
                    <a:lumMod val="75000"/>
                    <a:lumOff val="25000"/>
                  </a:schemeClr>
                </a:solidFill>
                <a:latin typeface="Times New Roman" panose="02020603050405020304" charset="0"/>
                <a:cs typeface="Times New Roman" panose="02020603050405020304" charset="0"/>
              </a:rPr>
              <a:t>参数</a:t>
            </a:r>
            <a:r>
              <a:rPr lang="en-US" altLang="zh-CN" sz="2400" dirty="0">
                <a:solidFill>
                  <a:schemeClr val="tx1">
                    <a:lumMod val="75000"/>
                    <a:lumOff val="25000"/>
                  </a:schemeClr>
                </a:solidFill>
                <a:latin typeface="Times New Roman" panose="02020603050405020304" charset="0"/>
                <a:cs typeface="Times New Roman" panose="02020603050405020304" charset="0"/>
              </a:rPr>
              <a:t>1&gt;,&lt;</a:t>
            </a:r>
            <a:r>
              <a:rPr lang="zh-CN" altLang="en-US" sz="2400" dirty="0">
                <a:solidFill>
                  <a:schemeClr val="tx1">
                    <a:lumMod val="75000"/>
                    <a:lumOff val="25000"/>
                  </a:schemeClr>
                </a:solidFill>
                <a:latin typeface="Times New Roman" panose="02020603050405020304" charset="0"/>
                <a:cs typeface="Times New Roman" panose="02020603050405020304" charset="0"/>
              </a:rPr>
              <a:t>参数</a:t>
            </a:r>
            <a:r>
              <a:rPr lang="en-US" altLang="zh-CN" sz="2400" dirty="0">
                <a:solidFill>
                  <a:schemeClr val="tx1">
                    <a:lumMod val="75000"/>
                    <a:lumOff val="25000"/>
                  </a:schemeClr>
                </a:solidFill>
                <a:latin typeface="Times New Roman" panose="02020603050405020304" charset="0"/>
                <a:cs typeface="Times New Roman" panose="02020603050405020304" charset="0"/>
              </a:rPr>
              <a:t>2&gt;)</a:t>
            </a:r>
            <a:endParaRPr lang="en-US" altLang="zh-CN" sz="2400" dirty="0">
              <a:solidFill>
                <a:schemeClr val="tx1">
                  <a:lumMod val="75000"/>
                  <a:lumOff val="25000"/>
                </a:schemeClr>
              </a:solidFill>
              <a:latin typeface="Times New Roman" panose="02020603050405020304" charset="0"/>
              <a:cs typeface="Times New Roman" panose="02020603050405020304" charset="0"/>
            </a:endParaRPr>
          </a:p>
        </p:txBody>
      </p:sp>
      <p:grpSp>
        <p:nvGrpSpPr>
          <p:cNvPr id="58" name="组合 39"/>
          <p:cNvGrpSpPr/>
          <p:nvPr/>
        </p:nvGrpSpPr>
        <p:grpSpPr>
          <a:xfrm>
            <a:off x="410612" y="555626"/>
            <a:ext cx="5389213" cy="876848"/>
            <a:chOff x="215713" y="247818"/>
            <a:chExt cx="5060152" cy="725466"/>
          </a:xfrm>
        </p:grpSpPr>
        <p:sp>
          <p:nvSpPr>
            <p:cNvPr id="60"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61" name="组合 35"/>
            <p:cNvGrpSpPr/>
            <p:nvPr/>
          </p:nvGrpSpPr>
          <p:grpSpPr>
            <a:xfrm>
              <a:off x="326687" y="247818"/>
              <a:ext cx="4861582" cy="725466"/>
              <a:chOff x="326687" y="247818"/>
              <a:chExt cx="4861582" cy="725466"/>
            </a:xfrm>
          </p:grpSpPr>
          <p:grpSp>
            <p:nvGrpSpPr>
              <p:cNvPr id="62" name="组合 2"/>
              <p:cNvGrpSpPr/>
              <p:nvPr/>
            </p:nvGrpSpPr>
            <p:grpSpPr>
              <a:xfrm>
                <a:off x="349799" y="247818"/>
                <a:ext cx="4791980" cy="261575"/>
                <a:chOff x="349799" y="247818"/>
                <a:chExt cx="4791980" cy="261575"/>
              </a:xfrm>
            </p:grpSpPr>
            <p:cxnSp>
              <p:nvCxnSpPr>
                <p:cNvPr id="77"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8"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9"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0"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8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63" name="组合 1"/>
              <p:cNvGrpSpPr/>
              <p:nvPr/>
            </p:nvGrpSpPr>
            <p:grpSpPr>
              <a:xfrm>
                <a:off x="349799" y="711709"/>
                <a:ext cx="4815092" cy="261575"/>
                <a:chOff x="358852" y="925118"/>
                <a:chExt cx="4815092" cy="261575"/>
              </a:xfrm>
            </p:grpSpPr>
            <p:cxnSp>
              <p:nvCxnSpPr>
                <p:cNvPr id="70"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5"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76"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64" name="组合 33"/>
              <p:cNvGrpSpPr/>
              <p:nvPr/>
            </p:nvGrpSpPr>
            <p:grpSpPr>
              <a:xfrm>
                <a:off x="5138963" y="489126"/>
                <a:ext cx="49306" cy="329693"/>
                <a:chOff x="5138963" y="489126"/>
                <a:chExt cx="49306" cy="329693"/>
              </a:xfrm>
            </p:grpSpPr>
            <p:sp>
              <p:nvSpPr>
                <p:cNvPr id="68"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5" name="组合 36"/>
              <p:cNvGrpSpPr/>
              <p:nvPr/>
            </p:nvGrpSpPr>
            <p:grpSpPr>
              <a:xfrm>
                <a:off x="326687" y="399838"/>
                <a:ext cx="49306" cy="329693"/>
                <a:chOff x="5138963" y="489126"/>
                <a:chExt cx="49306" cy="329693"/>
              </a:xfrm>
            </p:grpSpPr>
            <p:sp>
              <p:nvSpPr>
                <p:cNvPr id="66"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500"/>
                                        <p:tgtEl>
                                          <p:spTgt spid="5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animEffect transition="in" filter="fade">
                                      <p:cBhvr>
                                        <p:cTn id="13" dur="500"/>
                                        <p:tgtEl>
                                          <p:spTgt spid="57"/>
                                        </p:tgtEl>
                                      </p:cBhvr>
                                    </p:animEffect>
                                  </p:childTnLst>
                                </p:cTn>
                              </p:par>
                            </p:childTnLst>
                          </p:cTn>
                        </p:par>
                        <p:par>
                          <p:cTn id="14" fill="hold">
                            <p:stCondLst>
                              <p:cond delay="1000"/>
                            </p:stCondLst>
                            <p:childTnLst>
                              <p:par>
                                <p:cTn id="15" presetID="21" presetClass="entr" presetSubtype="1" fill="hold"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wheel(1)">
                                      <p:cBhvr>
                                        <p:cTn id="17" dur="500"/>
                                        <p:tgtEl>
                                          <p:spTgt spid="27"/>
                                        </p:tgtEl>
                                      </p:cBhvr>
                                    </p:animEffect>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wipe(up)">
                                      <p:cBhvr>
                                        <p:cTn id="21" dur="500"/>
                                        <p:tgtEl>
                                          <p:spTgt spid="59"/>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59">
                                            <p:txEl>
                                              <p:pRg st="0" end="0"/>
                                            </p:txEl>
                                          </p:spTgt>
                                        </p:tgtEl>
                                        <p:attrNameLst>
                                          <p:attrName>style.visibility</p:attrName>
                                        </p:attrNameLst>
                                      </p:cBhvr>
                                      <p:to>
                                        <p:strVal val="visible"/>
                                      </p:to>
                                    </p:set>
                                    <p:anim calcmode="lin" valueType="num">
                                      <p:cBhvr additive="base">
                                        <p:cTn id="26" dur="500" fill="hold"/>
                                        <p:tgtEl>
                                          <p:spTgt spid="59">
                                            <p:txEl>
                                              <p:pRg st="0" end="0"/>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5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59">
                                            <p:txEl>
                                              <p:pRg st="1" end="1"/>
                                            </p:txEl>
                                          </p:spTgt>
                                        </p:tgtEl>
                                        <p:attrNameLst>
                                          <p:attrName>style.visibility</p:attrName>
                                        </p:attrNameLst>
                                      </p:cBhvr>
                                      <p:to>
                                        <p:strVal val="visible"/>
                                      </p:to>
                                    </p:set>
                                    <p:anim calcmode="lin" valueType="num">
                                      <p:cBhvr additive="base">
                                        <p:cTn id="32" dur="500" fill="hold"/>
                                        <p:tgtEl>
                                          <p:spTgt spid="59">
                                            <p:txEl>
                                              <p:pRg st="1" end="1"/>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59">
                                            <p:txEl>
                                              <p:pRg st="1" end="1"/>
                                            </p:txEl>
                                          </p:spTgt>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59">
                                            <p:txEl>
                                              <p:pRg st="2" end="2"/>
                                            </p:txEl>
                                          </p:spTgt>
                                        </p:tgtEl>
                                        <p:attrNameLst>
                                          <p:attrName>style.visibility</p:attrName>
                                        </p:attrNameLst>
                                      </p:cBhvr>
                                      <p:to>
                                        <p:strVal val="visible"/>
                                      </p:to>
                                    </p:set>
                                    <p:anim calcmode="lin" valueType="num">
                                      <p:cBhvr additive="base">
                                        <p:cTn id="36" dur="500" fill="hold"/>
                                        <p:tgtEl>
                                          <p:spTgt spid="59">
                                            <p:txEl>
                                              <p:pRg st="2" end="2"/>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59">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9"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Rectangle 3"/>
          <p:cNvSpPr txBox="1">
            <a:spLocks noChangeArrowheads="1"/>
          </p:cNvSpPr>
          <p:nvPr/>
        </p:nvSpPr>
        <p:spPr>
          <a:xfrm>
            <a:off x="4192781" y="1724140"/>
            <a:ext cx="7957245" cy="4815997"/>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r>
              <a:rPr lang="en-US" altLang="zh-CN" sz="2300" dirty="0" err="1">
                <a:latin typeface="Times New Roman" panose="02020603050405020304" charset="0"/>
                <a:cs typeface="Times New Roman" panose="02020603050405020304" charset="0"/>
              </a:rPr>
              <a:t>Complex.h</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class Complex</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public:</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Complex();		</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Complex(double </a:t>
            </a:r>
            <a:r>
              <a:rPr lang="en-US" altLang="zh-CN" sz="2300" dirty="0" err="1">
                <a:latin typeface="Times New Roman" panose="02020603050405020304" charset="0"/>
                <a:cs typeface="Times New Roman" panose="02020603050405020304" charset="0"/>
              </a:rPr>
              <a:t>r,double</a:t>
            </a: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i</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solidFill>
                  <a:schemeClr val="tx2"/>
                </a:solidFill>
                <a:latin typeface="Times New Roman" panose="02020603050405020304" charset="0"/>
                <a:cs typeface="Times New Roman" panose="02020603050405020304" charset="0"/>
              </a:rPr>
              <a:t>	</a:t>
            </a:r>
            <a:r>
              <a:rPr lang="en-US" altLang="zh-CN" sz="2300" dirty="0">
                <a:solidFill>
                  <a:srgbClr val="FF0000"/>
                </a:solidFill>
                <a:latin typeface="Times New Roman" panose="02020603050405020304" charset="0"/>
                <a:cs typeface="Times New Roman" panose="02020603050405020304" charset="0"/>
              </a:rPr>
              <a:t>friend </a:t>
            </a:r>
            <a:r>
              <a:rPr lang="en-US" altLang="zh-CN" sz="2300" dirty="0">
                <a:latin typeface="Times New Roman" panose="02020603050405020304" charset="0"/>
                <a:cs typeface="Times New Roman" panose="02020603050405020304" charset="0"/>
              </a:rPr>
              <a:t>Complex operator+(Complex &amp;rc1,Complex &amp;rc2);</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void Display();	</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private:</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double </a:t>
            </a:r>
            <a:r>
              <a:rPr lang="en-US" altLang="zh-CN" sz="2300" dirty="0" err="1">
                <a:latin typeface="Times New Roman" panose="02020603050405020304" charset="0"/>
                <a:cs typeface="Times New Roman" panose="02020603050405020304" charset="0"/>
              </a:rPr>
              <a:t>m_real</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double </a:t>
            </a:r>
            <a:r>
              <a:rPr lang="en-US" altLang="zh-CN" sz="2300" dirty="0" err="1">
                <a:latin typeface="Times New Roman" panose="02020603050405020304" charset="0"/>
                <a:cs typeface="Times New Roman" panose="02020603050405020304" charset="0"/>
              </a:rPr>
              <a:t>m_imag</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p:txBody>
      </p:sp>
      <p:grpSp>
        <p:nvGrpSpPr>
          <p:cNvPr id="73" name="组合 72"/>
          <p:cNvGrpSpPr/>
          <p:nvPr/>
        </p:nvGrpSpPr>
        <p:grpSpPr>
          <a:xfrm>
            <a:off x="1282698" y="2391214"/>
            <a:ext cx="2684283" cy="2684286"/>
            <a:chOff x="1384152" y="2393101"/>
            <a:chExt cx="2483531" cy="2483534"/>
          </a:xfrm>
        </p:grpSpPr>
        <p:sp>
          <p:nvSpPr>
            <p:cNvPr id="74" name="椭圆 73"/>
            <p:cNvSpPr/>
            <p:nvPr/>
          </p:nvSpPr>
          <p:spPr>
            <a:xfrm rot="16200000">
              <a:off x="1384151" y="2393102"/>
              <a:ext cx="2483534" cy="2483531"/>
            </a:xfrm>
            <a:prstGeom prst="ellipse">
              <a:avLst/>
            </a:prstGeom>
            <a:solidFill>
              <a:srgbClr val="0070C0"/>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74"/>
            <p:cNvSpPr/>
            <p:nvPr/>
          </p:nvSpPr>
          <p:spPr>
            <a:xfrm>
              <a:off x="1587805" y="2927578"/>
              <a:ext cx="2043302" cy="1452268"/>
            </a:xfrm>
            <a:prstGeom prst="rect">
              <a:avLst/>
            </a:prstGeom>
          </p:spPr>
          <p:txBody>
            <a:bodyPr wrap="square">
              <a:spAutoFit/>
            </a:bodyPr>
            <a:lstStyle/>
            <a:p>
              <a:pPr algn="just">
                <a:spcBef>
                  <a:spcPts val="600"/>
                </a:spcBef>
                <a:buClr>
                  <a:srgbClr val="7030A0"/>
                </a:buClr>
              </a:pPr>
              <a:r>
                <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rPr>
                <a:t>利用友元运算符重载函数实现两个复数对象的加法计算。 </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charset="0"/>
                <a:cs typeface="Times New Roman" panose="02020603050405020304" charset="0"/>
              </a:endParaRPr>
            </a:p>
          </p:txBody>
        </p:sp>
      </p:grpSp>
      <p:grpSp>
        <p:nvGrpSpPr>
          <p:cNvPr id="76" name="组合 75"/>
          <p:cNvGrpSpPr/>
          <p:nvPr/>
        </p:nvGrpSpPr>
        <p:grpSpPr>
          <a:xfrm>
            <a:off x="1147399" y="2174585"/>
            <a:ext cx="779195" cy="779196"/>
            <a:chOff x="777424" y="1659420"/>
            <a:chExt cx="779195" cy="779196"/>
          </a:xfrm>
        </p:grpSpPr>
        <p:grpSp>
          <p:nvGrpSpPr>
            <p:cNvPr id="77" name="组合 76"/>
            <p:cNvGrpSpPr/>
            <p:nvPr/>
          </p:nvGrpSpPr>
          <p:grpSpPr>
            <a:xfrm>
              <a:off x="777424" y="1659420"/>
              <a:ext cx="779195" cy="779196"/>
              <a:chOff x="2124362" y="2491950"/>
              <a:chExt cx="779195" cy="779196"/>
            </a:xfrm>
          </p:grpSpPr>
          <p:sp>
            <p:nvSpPr>
              <p:cNvPr id="79" name="椭圆 78"/>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0" name="组合 79"/>
              <p:cNvGrpSpPr/>
              <p:nvPr/>
            </p:nvGrpSpPr>
            <p:grpSpPr>
              <a:xfrm>
                <a:off x="2167109" y="2534697"/>
                <a:ext cx="693703" cy="693701"/>
                <a:chOff x="1187907" y="1083137"/>
                <a:chExt cx="850422" cy="850420"/>
              </a:xfrm>
            </p:grpSpPr>
            <p:sp>
              <p:nvSpPr>
                <p:cNvPr id="84" name="弧形 83"/>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5" name="弧形 84"/>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1" name="组合 80"/>
              <p:cNvGrpSpPr/>
              <p:nvPr/>
            </p:nvGrpSpPr>
            <p:grpSpPr>
              <a:xfrm>
                <a:off x="2167109" y="2534697"/>
                <a:ext cx="693703" cy="693701"/>
                <a:chOff x="1187907" y="1083137"/>
                <a:chExt cx="850422" cy="850420"/>
              </a:xfrm>
            </p:grpSpPr>
            <p:sp>
              <p:nvSpPr>
                <p:cNvPr id="82" name="弧形 81"/>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3" name="弧形 82"/>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78" name="矩形 77"/>
            <p:cNvSpPr/>
            <p:nvPr/>
          </p:nvSpPr>
          <p:spPr>
            <a:xfrm>
              <a:off x="867542" y="1818184"/>
              <a:ext cx="646331" cy="461665"/>
            </a:xfrm>
            <a:prstGeom prst="rect">
              <a:avLst/>
            </a:prstGeom>
          </p:spPr>
          <p:txBody>
            <a:bodyPr wrap="none">
              <a:spAutoFit/>
            </a:bodyPr>
            <a:lstStyle/>
            <a:p>
              <a:r>
                <a:rPr lang="zh-CN" altLang="zh-CN" sz="2400" dirty="0">
                  <a:solidFill>
                    <a:srgbClr val="0070C0"/>
                  </a:solidFill>
                  <a:latin typeface="Times New Roman" panose="02020603050405020304" charset="0"/>
                  <a:cs typeface="Times New Roman" panose="02020603050405020304" charset="0"/>
                </a:rPr>
                <a:t>例</a:t>
              </a: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grpSp>
        <p:nvGrpSpPr>
          <p:cNvPr id="54" name="组合 39"/>
          <p:cNvGrpSpPr/>
          <p:nvPr/>
        </p:nvGrpSpPr>
        <p:grpSpPr>
          <a:xfrm>
            <a:off x="410612" y="555626"/>
            <a:ext cx="5389213" cy="876848"/>
            <a:chOff x="215713" y="247818"/>
            <a:chExt cx="5060152" cy="725466"/>
          </a:xfrm>
        </p:grpSpPr>
        <p:sp>
          <p:nvSpPr>
            <p:cNvPr id="55"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6" name="组合 35"/>
            <p:cNvGrpSpPr/>
            <p:nvPr/>
          </p:nvGrpSpPr>
          <p:grpSpPr>
            <a:xfrm>
              <a:off x="326687" y="247818"/>
              <a:ext cx="4861582" cy="725466"/>
              <a:chOff x="326687" y="247818"/>
              <a:chExt cx="4861582" cy="725466"/>
            </a:xfrm>
          </p:grpSpPr>
          <p:grpSp>
            <p:nvGrpSpPr>
              <p:cNvPr id="57" name="组合 2"/>
              <p:cNvGrpSpPr/>
              <p:nvPr/>
            </p:nvGrpSpPr>
            <p:grpSpPr>
              <a:xfrm>
                <a:off x="349799" y="247818"/>
                <a:ext cx="4791980" cy="261575"/>
                <a:chOff x="349799" y="247818"/>
                <a:chExt cx="4791980" cy="261575"/>
              </a:xfrm>
            </p:grpSpPr>
            <p:cxnSp>
              <p:nvCxnSpPr>
                <p:cNvPr id="72"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6"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7"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88"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89"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90"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8" name="组合 1"/>
              <p:cNvGrpSpPr/>
              <p:nvPr/>
            </p:nvGrpSpPr>
            <p:grpSpPr>
              <a:xfrm>
                <a:off x="349799" y="711709"/>
                <a:ext cx="4815092" cy="261575"/>
                <a:chOff x="358852" y="925118"/>
                <a:chExt cx="4815092" cy="261575"/>
              </a:xfrm>
            </p:grpSpPr>
            <p:cxnSp>
              <p:nvCxnSpPr>
                <p:cNvPr id="65"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71"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9" name="组合 33"/>
              <p:cNvGrpSpPr/>
              <p:nvPr/>
            </p:nvGrpSpPr>
            <p:grpSpPr>
              <a:xfrm>
                <a:off x="5138963" y="489126"/>
                <a:ext cx="49306" cy="329693"/>
                <a:chOff x="5138963" y="489126"/>
                <a:chExt cx="49306" cy="329693"/>
              </a:xfrm>
            </p:grpSpPr>
            <p:sp>
              <p:nvSpPr>
                <p:cNvPr id="63"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0" name="组合 36"/>
              <p:cNvGrpSpPr/>
              <p:nvPr/>
            </p:nvGrpSpPr>
            <p:grpSpPr>
              <a:xfrm>
                <a:off x="326687" y="399838"/>
                <a:ext cx="49306" cy="329693"/>
                <a:chOff x="5138963" y="489126"/>
                <a:chExt cx="49306" cy="329693"/>
              </a:xfrm>
            </p:grpSpPr>
            <p:sp>
              <p:nvSpPr>
                <p:cNvPr id="61"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3"/>
                                        </p:tgtEl>
                                        <p:attrNameLst>
                                          <p:attrName>style.visibility</p:attrName>
                                        </p:attrNameLst>
                                      </p:cBhvr>
                                      <p:to>
                                        <p:strVal val="visible"/>
                                      </p:to>
                                    </p:set>
                                    <p:anim calcmode="lin" valueType="num">
                                      <p:cBhvr>
                                        <p:cTn id="11" dur="500" fill="hold"/>
                                        <p:tgtEl>
                                          <p:spTgt spid="73"/>
                                        </p:tgtEl>
                                        <p:attrNameLst>
                                          <p:attrName>ppt_w</p:attrName>
                                        </p:attrNameLst>
                                      </p:cBhvr>
                                      <p:tavLst>
                                        <p:tav tm="0">
                                          <p:val>
                                            <p:fltVal val="0"/>
                                          </p:val>
                                        </p:tav>
                                        <p:tav tm="100000">
                                          <p:val>
                                            <p:strVal val="#ppt_w"/>
                                          </p:val>
                                        </p:tav>
                                      </p:tavLst>
                                    </p:anim>
                                    <p:anim calcmode="lin" valueType="num">
                                      <p:cBhvr>
                                        <p:cTn id="12" dur="500" fill="hold"/>
                                        <p:tgtEl>
                                          <p:spTgt spid="73"/>
                                        </p:tgtEl>
                                        <p:attrNameLst>
                                          <p:attrName>ppt_h</p:attrName>
                                        </p:attrNameLst>
                                      </p:cBhvr>
                                      <p:tavLst>
                                        <p:tav tm="0">
                                          <p:val>
                                            <p:fltVal val="0"/>
                                          </p:val>
                                        </p:tav>
                                        <p:tav tm="100000">
                                          <p:val>
                                            <p:strVal val="#ppt_h"/>
                                          </p:val>
                                        </p:tav>
                                      </p:tavLst>
                                    </p:anim>
                                    <p:animEffect transition="in" filter="fade">
                                      <p:cBhvr>
                                        <p:cTn id="13" dur="500"/>
                                        <p:tgtEl>
                                          <p:spTgt spid="73"/>
                                        </p:tgtEl>
                                      </p:cBhvr>
                                    </p:animEffect>
                                  </p:childTnLst>
                                </p:cTn>
                              </p:par>
                              <p:par>
                                <p:cTn id="14" presetID="23" presetClass="entr" presetSubtype="288" fill="hold" nodeType="withEffect">
                                  <p:stCondLst>
                                    <p:cond delay="0"/>
                                  </p:stCondLst>
                                  <p:childTnLst>
                                    <p:set>
                                      <p:cBhvr>
                                        <p:cTn id="15" dur="1" fill="hold">
                                          <p:stCondLst>
                                            <p:cond delay="0"/>
                                          </p:stCondLst>
                                        </p:cTn>
                                        <p:tgtEl>
                                          <p:spTgt spid="76"/>
                                        </p:tgtEl>
                                        <p:attrNameLst>
                                          <p:attrName>style.visibility</p:attrName>
                                        </p:attrNameLst>
                                      </p:cBhvr>
                                      <p:to>
                                        <p:strVal val="visible"/>
                                      </p:to>
                                    </p:set>
                                    <p:anim calcmode="lin" valueType="num">
                                      <p:cBhvr>
                                        <p:cTn id="16" dur="500" fill="hold"/>
                                        <p:tgtEl>
                                          <p:spTgt spid="76"/>
                                        </p:tgtEl>
                                        <p:attrNameLst>
                                          <p:attrName>ppt_w</p:attrName>
                                        </p:attrNameLst>
                                      </p:cBhvr>
                                      <p:tavLst>
                                        <p:tav tm="0">
                                          <p:val>
                                            <p:strVal val="4/3*#ppt_w"/>
                                          </p:val>
                                        </p:tav>
                                        <p:tav tm="100000">
                                          <p:val>
                                            <p:strVal val="#ppt_w"/>
                                          </p:val>
                                        </p:tav>
                                      </p:tavLst>
                                    </p:anim>
                                    <p:anim calcmode="lin" valueType="num">
                                      <p:cBhvr>
                                        <p:cTn id="17" dur="500" fill="hold"/>
                                        <p:tgtEl>
                                          <p:spTgt spid="76"/>
                                        </p:tgtEl>
                                        <p:attrNameLst>
                                          <p:attrName>ppt_h</p:attrName>
                                        </p:attrNameLst>
                                      </p:cBhvr>
                                      <p:tavLst>
                                        <p:tav tm="0">
                                          <p:val>
                                            <p:strVal val="4/3*#ppt_h"/>
                                          </p:val>
                                        </p:tav>
                                        <p:tav tm="100000">
                                          <p:val>
                                            <p:strVal val="#ppt_h"/>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50"/>
                                        </p:tgtEl>
                                        <p:attrNameLst>
                                          <p:attrName>style.visibility</p:attrName>
                                        </p:attrNameLst>
                                      </p:cBhvr>
                                      <p:to>
                                        <p:strVal val="visible"/>
                                      </p:to>
                                    </p:set>
                                    <p:animEffect transition="in" filter="wipe(left)">
                                      <p:cBhvr>
                                        <p:cTn id="21"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626249" y="1460606"/>
            <a:ext cx="7788318" cy="5305954"/>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//Complex.cpp</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#include "</a:t>
            </a:r>
            <a:r>
              <a:rPr lang="en-US" altLang="zh-CN" sz="2200" dirty="0" err="1">
                <a:latin typeface="Times New Roman" panose="02020603050405020304" charset="0"/>
                <a:cs typeface="Times New Roman" panose="02020603050405020304" charset="0"/>
              </a:rPr>
              <a:t>Complex.h</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#include &lt;</a:t>
            </a:r>
            <a:r>
              <a:rPr lang="en-US" altLang="zh-CN" sz="2200" dirty="0" err="1">
                <a:latin typeface="Times New Roman" panose="02020603050405020304" charset="0"/>
                <a:cs typeface="Times New Roman" panose="02020603050405020304" charset="0"/>
              </a:rPr>
              <a:t>iostream</a:t>
            </a:r>
            <a:r>
              <a:rPr lang="en-US" altLang="zh-CN" sz="2200" dirty="0">
                <a:latin typeface="Times New Roman" panose="02020603050405020304" charset="0"/>
                <a:cs typeface="Times New Roman" panose="02020603050405020304" charset="0"/>
              </a:rPr>
              <a:t>&gt;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using namespace </a:t>
            </a:r>
            <a:r>
              <a:rPr lang="en-US" altLang="zh-CN" sz="2200" dirty="0" err="1">
                <a:latin typeface="Times New Roman" panose="02020603050405020304" charset="0"/>
                <a:cs typeface="Times New Roman" panose="02020603050405020304" charset="0"/>
              </a:rPr>
              <a:t>std</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Complex::Complex()</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m_real</a:t>
            </a:r>
            <a:r>
              <a:rPr lang="en-US" altLang="zh-CN" sz="2200" dirty="0">
                <a:latin typeface="Times New Roman" panose="02020603050405020304" charset="0"/>
                <a:cs typeface="Times New Roman" panose="02020603050405020304" charset="0"/>
              </a:rPr>
              <a:t>=0;</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m_imag</a:t>
            </a:r>
            <a:r>
              <a:rPr lang="en-US" altLang="zh-CN" sz="2200" dirty="0">
                <a:latin typeface="Times New Roman" panose="02020603050405020304" charset="0"/>
                <a:cs typeface="Times New Roman" panose="02020603050405020304" charset="0"/>
              </a:rPr>
              <a:t>=0;</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Complex::Complex(double r, double i)</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m_real</a:t>
            </a:r>
            <a:r>
              <a:rPr lang="en-US" altLang="zh-CN" sz="2200" dirty="0">
                <a:latin typeface="Times New Roman" panose="02020603050405020304" charset="0"/>
                <a:cs typeface="Times New Roman" panose="02020603050405020304" charset="0"/>
              </a:rPr>
              <a:t>=r;</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m_imag</a:t>
            </a:r>
            <a:r>
              <a:rPr lang="en-US" altLang="zh-CN" sz="2200" dirty="0">
                <a:latin typeface="Times New Roman" panose="02020603050405020304" charset="0"/>
                <a:cs typeface="Times New Roman" panose="02020603050405020304" charset="0"/>
              </a:rPr>
              <a:t>=</a:t>
            </a:r>
            <a:r>
              <a:rPr lang="en-US" altLang="zh-CN" sz="2200" dirty="0" err="1">
                <a:latin typeface="Times New Roman" panose="02020603050405020304" charset="0"/>
                <a:cs typeface="Times New Roman" panose="02020603050405020304" charset="0"/>
              </a:rPr>
              <a:t>i</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left)">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177142" y="1759670"/>
            <a:ext cx="9805852" cy="471079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Complex </a:t>
            </a:r>
            <a:r>
              <a:rPr lang="en-US" altLang="zh-CN" sz="2300" dirty="0">
                <a:solidFill>
                  <a:srgbClr val="FF0000"/>
                </a:solidFill>
                <a:latin typeface="Times New Roman" panose="02020603050405020304" charset="0"/>
                <a:cs typeface="Times New Roman" panose="02020603050405020304" charset="0"/>
              </a:rPr>
              <a:t>operator+</a:t>
            </a:r>
            <a:r>
              <a:rPr lang="en-US" altLang="zh-CN" sz="2300" dirty="0">
                <a:latin typeface="Times New Roman" panose="02020603050405020304" charset="0"/>
                <a:cs typeface="Times New Roman" panose="02020603050405020304" charset="0"/>
              </a:rPr>
              <a:t>(Complex &amp;rc1,Complex &amp;rc2)  //</a:t>
            </a:r>
            <a:r>
              <a:rPr lang="zh-CN" altLang="en-US" sz="2300" dirty="0">
                <a:latin typeface="Times New Roman" panose="02020603050405020304" charset="0"/>
                <a:cs typeface="Times New Roman" panose="02020603050405020304" charset="0"/>
              </a:rPr>
              <a:t>运算符重载函数定义</a:t>
            </a:r>
            <a:endParaRPr lang="zh-CN" altLang="en-US"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Complex c;</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c.m_real</a:t>
            </a:r>
            <a:r>
              <a:rPr lang="en-US" altLang="zh-CN" sz="2300" dirty="0">
                <a:latin typeface="Times New Roman" panose="02020603050405020304" charset="0"/>
                <a:cs typeface="Times New Roman" panose="02020603050405020304" charset="0"/>
              </a:rPr>
              <a:t>=rc1.m_real+rc2.m_real; 		</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c.m_imag</a:t>
            </a:r>
            <a:r>
              <a:rPr lang="en-US" altLang="zh-CN" sz="2300" dirty="0">
                <a:latin typeface="Times New Roman" panose="02020603050405020304" charset="0"/>
                <a:cs typeface="Times New Roman" panose="02020603050405020304" charset="0"/>
              </a:rPr>
              <a:t>=rc1.m_imag+rc2.m_imag; 		</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return c;</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void Complex::Display()</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	</a:t>
            </a:r>
            <a:r>
              <a:rPr lang="en-US" altLang="zh-CN" sz="2300" dirty="0" err="1">
                <a:latin typeface="Times New Roman" panose="02020603050405020304" charset="0"/>
                <a:cs typeface="Times New Roman" panose="02020603050405020304" charset="0"/>
              </a:rPr>
              <a:t>cout</a:t>
            </a:r>
            <a:r>
              <a:rPr lang="en-US" altLang="zh-CN" sz="2300" dirty="0">
                <a:latin typeface="Times New Roman" panose="02020603050405020304" charset="0"/>
                <a:cs typeface="Times New Roman" panose="02020603050405020304" charset="0"/>
              </a:rPr>
              <a:t>&lt;&lt;"("&lt;&lt;</a:t>
            </a:r>
            <a:r>
              <a:rPr lang="en-US" altLang="zh-CN" sz="2300" dirty="0" err="1">
                <a:latin typeface="Times New Roman" panose="02020603050405020304" charset="0"/>
                <a:cs typeface="Times New Roman" panose="02020603050405020304" charset="0"/>
              </a:rPr>
              <a:t>m_real</a:t>
            </a:r>
            <a:r>
              <a:rPr lang="en-US" altLang="zh-CN" sz="2300" dirty="0">
                <a:latin typeface="Times New Roman" panose="02020603050405020304" charset="0"/>
                <a:cs typeface="Times New Roman" panose="02020603050405020304" charset="0"/>
              </a:rPr>
              <a:t>&lt;&lt;","&lt;&lt;</a:t>
            </a:r>
            <a:r>
              <a:rPr lang="en-US" altLang="zh-CN" sz="2300" dirty="0" err="1">
                <a:latin typeface="Times New Roman" panose="02020603050405020304" charset="0"/>
                <a:cs typeface="Times New Roman" panose="02020603050405020304" charset="0"/>
              </a:rPr>
              <a:t>m_imag</a:t>
            </a:r>
            <a:r>
              <a:rPr lang="en-US" altLang="zh-CN" sz="2300" dirty="0">
                <a:latin typeface="Times New Roman" panose="02020603050405020304" charset="0"/>
                <a:cs typeface="Times New Roman" panose="02020603050405020304" charset="0"/>
              </a:rPr>
              <a:t>&lt;&lt;"</a:t>
            </a:r>
            <a:r>
              <a:rPr lang="en-US" altLang="zh-CN" sz="2300" dirty="0" err="1">
                <a:latin typeface="Times New Roman" panose="02020603050405020304" charset="0"/>
                <a:cs typeface="Times New Roman" panose="02020603050405020304" charset="0"/>
              </a:rPr>
              <a:t>i</a:t>
            </a:r>
            <a:r>
              <a:rPr lang="en-US" altLang="zh-CN" sz="2300" dirty="0">
                <a:latin typeface="Times New Roman" panose="02020603050405020304" charset="0"/>
                <a:cs typeface="Times New Roman" panose="02020603050405020304" charset="0"/>
              </a:rPr>
              <a:t>)"&lt;&lt;</a:t>
            </a:r>
            <a:r>
              <a:rPr lang="en-US" altLang="zh-CN" sz="2300" dirty="0" err="1">
                <a:latin typeface="Times New Roman" panose="02020603050405020304" charset="0"/>
                <a:cs typeface="Times New Roman" panose="02020603050405020304" charset="0"/>
              </a:rPr>
              <a:t>endl</a:t>
            </a: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a:p>
            <a:pPr marL="452755" indent="-452755">
              <a:spcBef>
                <a:spcPts val="600"/>
              </a:spcBef>
              <a:buClr>
                <a:srgbClr val="7030A0"/>
              </a:buClr>
              <a:buNone/>
            </a:pPr>
            <a:r>
              <a:rPr lang="en-US" altLang="zh-CN" sz="2300" dirty="0">
                <a:latin typeface="Times New Roman" panose="02020603050405020304" charset="0"/>
                <a:cs typeface="Times New Roman" panose="02020603050405020304" charset="0"/>
              </a:rPr>
              <a:t>}</a:t>
            </a:r>
            <a:endParaRPr lang="en-US" altLang="zh-CN" sz="23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4" presetClass="entr" presetSubtype="1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randombar(horizontal)">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3"/>
          <p:cNvSpPr txBox="1">
            <a:spLocks noChangeArrowheads="1"/>
          </p:cNvSpPr>
          <p:nvPr/>
        </p:nvSpPr>
        <p:spPr>
          <a:xfrm>
            <a:off x="2673531" y="1400847"/>
            <a:ext cx="6672605" cy="537646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#include "</a:t>
            </a:r>
            <a:r>
              <a:rPr lang="en-US" altLang="zh-CN" sz="2200" dirty="0" err="1">
                <a:latin typeface="Times New Roman" panose="02020603050405020304" charset="0"/>
                <a:cs typeface="Times New Roman" panose="02020603050405020304" charset="0"/>
              </a:rPr>
              <a:t>Complex.h</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#include&lt;</a:t>
            </a:r>
            <a:r>
              <a:rPr lang="en-US" altLang="zh-CN" sz="2200" dirty="0" err="1">
                <a:latin typeface="Times New Roman" panose="02020603050405020304" charset="0"/>
                <a:cs typeface="Times New Roman" panose="02020603050405020304" charset="0"/>
              </a:rPr>
              <a:t>iostream</a:t>
            </a:r>
            <a:r>
              <a:rPr lang="en-US" altLang="zh-CN" sz="2200" dirty="0">
                <a:latin typeface="Times New Roman" panose="02020603050405020304" charset="0"/>
                <a:cs typeface="Times New Roman" panose="02020603050405020304" charset="0"/>
              </a:rPr>
              <a:t>&gt;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using namespace </a:t>
            </a:r>
            <a:r>
              <a:rPr lang="en-US" altLang="zh-CN" sz="2200" dirty="0" err="1">
                <a:latin typeface="Times New Roman" panose="02020603050405020304" charset="0"/>
                <a:cs typeface="Times New Roman" panose="02020603050405020304" charset="0"/>
              </a:rPr>
              <a:t>std</a:t>
            </a: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err="1">
                <a:latin typeface="Times New Roman" panose="02020603050405020304" charset="0"/>
                <a:cs typeface="Times New Roman" panose="02020603050405020304" charset="0"/>
              </a:rPr>
              <a:t>int</a:t>
            </a:r>
            <a:r>
              <a:rPr lang="en-US" altLang="zh-CN" sz="2200" dirty="0">
                <a:latin typeface="Times New Roman" panose="02020603050405020304" charset="0"/>
                <a:cs typeface="Times New Roman" panose="02020603050405020304" charset="0"/>
              </a:rPr>
              <a:t> main()</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Complex c1(1,2),c2(3,4),c3;</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c3=c1+c2;     //</a:t>
            </a:r>
            <a:r>
              <a:rPr lang="zh-CN" altLang="en-US" sz="2200" dirty="0">
                <a:latin typeface="Times New Roman" panose="02020603050405020304" charset="0"/>
                <a:cs typeface="Times New Roman" panose="02020603050405020304" charset="0"/>
              </a:rPr>
              <a:t>等价于：</a:t>
            </a:r>
            <a:r>
              <a:rPr lang="en-US" altLang="zh-CN" sz="2200" dirty="0">
                <a:latin typeface="Times New Roman" panose="02020603050405020304" charset="0"/>
                <a:cs typeface="Times New Roman" panose="02020603050405020304" charset="0"/>
              </a:rPr>
              <a:t>c3= operator+( c1</a:t>
            </a:r>
            <a:r>
              <a:rPr lang="zh-CN" altLang="en-US" sz="2200" dirty="0">
                <a:latin typeface="Times New Roman" panose="02020603050405020304" charset="0"/>
                <a:cs typeface="Times New Roman" panose="02020603050405020304" charset="0"/>
              </a:rPr>
              <a:t>，</a:t>
            </a:r>
            <a:r>
              <a:rPr lang="en-US" altLang="zh-CN" sz="2200" dirty="0">
                <a:latin typeface="Times New Roman" panose="02020603050405020304" charset="0"/>
                <a:cs typeface="Times New Roman" panose="02020603050405020304" charset="0"/>
              </a:rPr>
              <a:t>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&lt;&lt;"c1=";</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c1.Display ();</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c2.Display ();</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a:t>
            </a:r>
            <a:r>
              <a:rPr lang="en-US" altLang="zh-CN" sz="2200" dirty="0" err="1">
                <a:latin typeface="Times New Roman" panose="02020603050405020304" charset="0"/>
                <a:cs typeface="Times New Roman" panose="02020603050405020304" charset="0"/>
              </a:rPr>
              <a:t>cout</a:t>
            </a:r>
            <a:r>
              <a:rPr lang="en-US" altLang="zh-CN" sz="2200" dirty="0">
                <a:latin typeface="Times New Roman" panose="02020603050405020304" charset="0"/>
                <a:cs typeface="Times New Roman" panose="02020603050405020304" charset="0"/>
              </a:rPr>
              <a:t>&lt;&lt;"c3=c1+c2=";</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c3.Display();</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	return 0;</a:t>
            </a:r>
            <a:endParaRPr lang="en-US" altLang="zh-CN" sz="2200" dirty="0">
              <a:latin typeface="Times New Roman" panose="02020603050405020304" charset="0"/>
              <a:cs typeface="Times New Roman" panose="02020603050405020304" charset="0"/>
            </a:endParaRPr>
          </a:p>
          <a:p>
            <a:pPr marL="452755" indent="-452755">
              <a:lnSpc>
                <a:spcPct val="85000"/>
              </a:lnSpc>
              <a:spcBef>
                <a:spcPts val="600"/>
              </a:spcBef>
              <a:buClr>
                <a:srgbClr val="7030A0"/>
              </a:buClr>
              <a:buNone/>
            </a:pPr>
            <a:r>
              <a:rPr lang="en-US" altLang="zh-CN" sz="2200" dirty="0">
                <a:latin typeface="Times New Roman" panose="02020603050405020304" charset="0"/>
                <a:cs typeface="Times New Roman" panose="02020603050405020304" charset="0"/>
              </a:rPr>
              <a:t>}</a:t>
            </a:r>
            <a:endParaRPr lang="en-US" altLang="zh-CN" sz="2200" dirty="0">
              <a:latin typeface="Times New Roman" panose="02020603050405020304" charset="0"/>
              <a:cs typeface="Times New Roman" panose="02020603050405020304" charset="0"/>
            </a:endParaRPr>
          </a:p>
        </p:txBody>
      </p:sp>
      <p:grpSp>
        <p:nvGrpSpPr>
          <p:cNvPr id="27" name="组合 39"/>
          <p:cNvGrpSpPr/>
          <p:nvPr/>
        </p:nvGrpSpPr>
        <p:grpSpPr>
          <a:xfrm>
            <a:off x="410612" y="555626"/>
            <a:ext cx="5389213" cy="876848"/>
            <a:chOff x="215713" y="247818"/>
            <a:chExt cx="5060152" cy="725466"/>
          </a:xfrm>
        </p:grpSpPr>
        <p:sp>
          <p:nvSpPr>
            <p:cNvPr id="28"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54" name="组合 35"/>
            <p:cNvGrpSpPr/>
            <p:nvPr/>
          </p:nvGrpSpPr>
          <p:grpSpPr>
            <a:xfrm>
              <a:off x="326687" y="247818"/>
              <a:ext cx="4861582" cy="725466"/>
              <a:chOff x="326687" y="247818"/>
              <a:chExt cx="4861582" cy="725466"/>
            </a:xfrm>
          </p:grpSpPr>
          <p:grpSp>
            <p:nvGrpSpPr>
              <p:cNvPr id="55" name="组合 2"/>
              <p:cNvGrpSpPr/>
              <p:nvPr/>
            </p:nvGrpSpPr>
            <p:grpSpPr>
              <a:xfrm>
                <a:off x="349799" y="247818"/>
                <a:ext cx="4791980" cy="261575"/>
                <a:chOff x="349799" y="247818"/>
                <a:chExt cx="4791980" cy="261575"/>
              </a:xfrm>
            </p:grpSpPr>
            <p:cxnSp>
              <p:nvCxnSpPr>
                <p:cNvPr id="70"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1"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2"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4"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75"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6" name="组合 1"/>
              <p:cNvGrpSpPr/>
              <p:nvPr/>
            </p:nvGrpSpPr>
            <p:grpSpPr>
              <a:xfrm>
                <a:off x="349799" y="711709"/>
                <a:ext cx="4815092" cy="261575"/>
                <a:chOff x="358852" y="925118"/>
                <a:chExt cx="4815092" cy="261575"/>
              </a:xfrm>
            </p:grpSpPr>
            <p:cxnSp>
              <p:nvCxnSpPr>
                <p:cNvPr id="63"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4"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5"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68"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69"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57" name="组合 33"/>
              <p:cNvGrpSpPr/>
              <p:nvPr/>
            </p:nvGrpSpPr>
            <p:grpSpPr>
              <a:xfrm>
                <a:off x="5138963" y="489126"/>
                <a:ext cx="49306" cy="329693"/>
                <a:chOff x="5138963" y="489126"/>
                <a:chExt cx="49306" cy="329693"/>
              </a:xfrm>
            </p:grpSpPr>
            <p:sp>
              <p:nvSpPr>
                <p:cNvPr id="61"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8" name="组合 36"/>
              <p:cNvGrpSpPr/>
              <p:nvPr/>
            </p:nvGrpSpPr>
            <p:grpSpPr>
              <a:xfrm>
                <a:off x="326687" y="399838"/>
                <a:ext cx="49306" cy="329693"/>
                <a:chOff x="5138963" y="489126"/>
                <a:chExt cx="49306" cy="329693"/>
              </a:xfrm>
            </p:grpSpPr>
            <p:sp>
              <p:nvSpPr>
                <p:cNvPr id="59"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16" presetClass="entr" presetSubtype="42"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barn(outHorizontal)">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968479" y="2889319"/>
            <a:ext cx="3934742" cy="1865126"/>
          </a:xfrm>
          <a:prstGeom prst="rect">
            <a:avLst/>
          </a:prstGeom>
        </p:spPr>
        <p:txBody>
          <a:bodyPr wrap="square">
            <a:spAutoFit/>
          </a:bodyPr>
          <a:lstStyle/>
          <a:p>
            <a:pPr algn="just">
              <a:lnSpc>
                <a:spcPct val="120000"/>
              </a:lnSpc>
            </a:pPr>
            <a:r>
              <a:rPr lang="zh-CN" altLang="en-US" sz="2400" dirty="0">
                <a:latin typeface="Times New Roman" panose="02020603050405020304" charset="0"/>
                <a:cs typeface="Times New Roman" panose="02020603050405020304" charset="0"/>
              </a:rPr>
              <a:t>在多数情况下，将运算符重载为类的成员函数和类的友元函数都是可以的，采用何种形式，可参考的规则：</a:t>
            </a:r>
            <a:endParaRPr lang="zh-CN" altLang="en-US" sz="2400" dirty="0">
              <a:latin typeface="Times New Roman" panose="02020603050405020304" charset="0"/>
              <a:cs typeface="Times New Roman" panose="02020603050405020304" charset="0"/>
            </a:endParaRPr>
          </a:p>
        </p:txBody>
      </p:sp>
      <p:cxnSp>
        <p:nvCxnSpPr>
          <p:cNvPr id="28" name="直接连接符 27"/>
          <p:cNvCxnSpPr/>
          <p:nvPr/>
        </p:nvCxnSpPr>
        <p:spPr>
          <a:xfrm>
            <a:off x="5286848" y="2172772"/>
            <a:ext cx="0" cy="3076575"/>
          </a:xfrm>
          <a:prstGeom prst="line">
            <a:avLst/>
          </a:prstGeom>
          <a:ln w="22225">
            <a:solidFill>
              <a:srgbClr val="0070C0"/>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6335979" y="1820124"/>
            <a:ext cx="4697771" cy="1311128"/>
          </a:xfrm>
          <a:prstGeom prst="rect">
            <a:avLst/>
          </a:prstGeom>
        </p:spPr>
        <p:txBody>
          <a:bodyPr wrap="square">
            <a:spAutoFit/>
          </a:bodyPr>
          <a:lstStyle/>
          <a:p>
            <a:pPr algn="just">
              <a:lnSpc>
                <a:spcPct val="120000"/>
              </a:lnSpc>
            </a:pPr>
            <a:r>
              <a:rPr lang="zh-CN" altLang="en-US" sz="2200" dirty="0">
                <a:latin typeface="Times New Roman" panose="02020603050405020304" charset="0"/>
                <a:cs typeface="Times New Roman" panose="02020603050405020304" charset="0"/>
              </a:rPr>
              <a:t>一般情况下，单目运算符最好重载为类的成员函数；双目运算符则最好重载为类的友元函数。</a:t>
            </a:r>
            <a:endParaRPr lang="zh-CN" altLang="en-US" sz="2200" dirty="0">
              <a:latin typeface="Times New Roman" panose="02020603050405020304" charset="0"/>
              <a:cs typeface="Times New Roman" panose="02020603050405020304" charset="0"/>
            </a:endParaRPr>
          </a:p>
        </p:txBody>
      </p:sp>
      <p:sp>
        <p:nvSpPr>
          <p:cNvPr id="55" name="矩形 54"/>
          <p:cNvSpPr/>
          <p:nvPr/>
        </p:nvSpPr>
        <p:spPr>
          <a:xfrm>
            <a:off x="6335980" y="3453800"/>
            <a:ext cx="4669013" cy="904863"/>
          </a:xfrm>
          <a:prstGeom prst="rect">
            <a:avLst/>
          </a:prstGeom>
        </p:spPr>
        <p:txBody>
          <a:bodyPr wrap="square">
            <a:spAutoFit/>
          </a:bodyPr>
          <a:lstStyle/>
          <a:p>
            <a:pPr algn="just">
              <a:lnSpc>
                <a:spcPct val="120000"/>
              </a:lnSpc>
            </a:pPr>
            <a:r>
              <a:rPr lang="zh-CN" altLang="en-US" sz="2200" dirty="0">
                <a:latin typeface="Times New Roman" panose="02020603050405020304" charset="0"/>
                <a:cs typeface="Times New Roman" panose="02020603050405020304" charset="0"/>
              </a:rPr>
              <a:t>以下一些双目运算符只能重载为类的成员函数：</a:t>
            </a:r>
            <a:r>
              <a:rPr lang="en-US" altLang="zh-CN" sz="2200" dirty="0">
                <a:latin typeface="Times New Roman" panose="02020603050405020304" charset="0"/>
                <a:cs typeface="Times New Roman" panose="02020603050405020304" charset="0"/>
              </a:rPr>
              <a:t>=</a:t>
            </a:r>
            <a:r>
              <a:rPr lang="zh-CN" altLang="en-US" sz="2200" dirty="0">
                <a:latin typeface="Times New Roman" panose="02020603050405020304" charset="0"/>
                <a:cs typeface="Times New Roman" panose="02020603050405020304" charset="0"/>
              </a:rPr>
              <a:t>、</a:t>
            </a:r>
            <a:r>
              <a:rPr lang="en-US" altLang="zh-CN" sz="2200" dirty="0">
                <a:latin typeface="Times New Roman" panose="02020603050405020304" charset="0"/>
                <a:cs typeface="Times New Roman" panose="02020603050405020304" charset="0"/>
              </a:rPr>
              <a:t>()</a:t>
            </a:r>
            <a:r>
              <a:rPr lang="zh-CN" altLang="en-US" sz="2200" dirty="0">
                <a:latin typeface="Times New Roman" panose="02020603050405020304" charset="0"/>
                <a:cs typeface="Times New Roman" panose="02020603050405020304" charset="0"/>
              </a:rPr>
              <a:t>、</a:t>
            </a:r>
            <a:r>
              <a:rPr lang="en-US" altLang="zh-CN" sz="2200" dirty="0">
                <a:latin typeface="Times New Roman" panose="02020603050405020304" charset="0"/>
                <a:cs typeface="Times New Roman" panose="02020603050405020304" charset="0"/>
              </a:rPr>
              <a:t>[]</a:t>
            </a:r>
            <a:r>
              <a:rPr lang="zh-CN" altLang="en-US" sz="2200" dirty="0">
                <a:latin typeface="Times New Roman" panose="02020603050405020304" charset="0"/>
                <a:cs typeface="Times New Roman" panose="02020603050405020304" charset="0"/>
              </a:rPr>
              <a:t>、</a:t>
            </a:r>
            <a:r>
              <a:rPr lang="en-US" altLang="zh-CN" sz="2200" dirty="0">
                <a:latin typeface="Times New Roman" panose="02020603050405020304" charset="0"/>
                <a:cs typeface="Times New Roman" panose="02020603050405020304" charset="0"/>
              </a:rPr>
              <a:t>-&gt;</a:t>
            </a:r>
            <a:r>
              <a:rPr lang="zh-CN" altLang="en-US" sz="2200" dirty="0">
                <a:latin typeface="Times New Roman" panose="02020603050405020304" charset="0"/>
                <a:cs typeface="Times New Roman" panose="02020603050405020304" charset="0"/>
              </a:rPr>
              <a:t>。</a:t>
            </a:r>
            <a:endParaRPr lang="zh-CN" altLang="en-US" sz="2200" dirty="0">
              <a:latin typeface="Times New Roman" panose="02020603050405020304" charset="0"/>
              <a:cs typeface="Times New Roman" panose="02020603050405020304" charset="0"/>
            </a:endParaRPr>
          </a:p>
        </p:txBody>
      </p:sp>
      <p:grpSp>
        <p:nvGrpSpPr>
          <p:cNvPr id="56" name="组合 55"/>
          <p:cNvGrpSpPr/>
          <p:nvPr/>
        </p:nvGrpSpPr>
        <p:grpSpPr>
          <a:xfrm>
            <a:off x="5902158" y="1548453"/>
            <a:ext cx="5250239" cy="1539732"/>
            <a:chOff x="6169532" y="2003232"/>
            <a:chExt cx="4277974" cy="1539732"/>
          </a:xfrm>
        </p:grpSpPr>
        <p:sp>
          <p:nvSpPr>
            <p:cNvPr id="57" name="剪去单角的矩形 56"/>
            <p:cNvSpPr/>
            <p:nvPr/>
          </p:nvSpPr>
          <p:spPr>
            <a:xfrm flipH="1">
              <a:off x="6293334" y="2119663"/>
              <a:ext cx="4154172" cy="1423301"/>
            </a:xfrm>
            <a:prstGeom prst="snip1Rect">
              <a:avLst>
                <a:gd name="adj" fmla="val 25072"/>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6169532" y="2003232"/>
              <a:ext cx="456616" cy="456616"/>
              <a:chOff x="777424" y="1659420"/>
              <a:chExt cx="779195" cy="779196"/>
            </a:xfrm>
          </p:grpSpPr>
          <p:grpSp>
            <p:nvGrpSpPr>
              <p:cNvPr id="59" name="组合 58"/>
              <p:cNvGrpSpPr/>
              <p:nvPr/>
            </p:nvGrpSpPr>
            <p:grpSpPr>
              <a:xfrm>
                <a:off x="777424" y="1659420"/>
                <a:ext cx="779195" cy="779196"/>
                <a:chOff x="2124362" y="2491950"/>
                <a:chExt cx="779195" cy="779196"/>
              </a:xfrm>
            </p:grpSpPr>
            <p:sp>
              <p:nvSpPr>
                <p:cNvPr id="61" name="椭圆 60"/>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2" name="组合 61"/>
                <p:cNvGrpSpPr/>
                <p:nvPr/>
              </p:nvGrpSpPr>
              <p:grpSpPr>
                <a:xfrm>
                  <a:off x="2167109" y="2534697"/>
                  <a:ext cx="693703" cy="693701"/>
                  <a:chOff x="1187907" y="1083137"/>
                  <a:chExt cx="850422" cy="850420"/>
                </a:xfrm>
              </p:grpSpPr>
              <p:sp>
                <p:nvSpPr>
                  <p:cNvPr id="66" name="弧形 6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7" name="弧形 6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63" name="组合 62"/>
                <p:cNvGrpSpPr/>
                <p:nvPr/>
              </p:nvGrpSpPr>
              <p:grpSpPr>
                <a:xfrm>
                  <a:off x="2167109" y="2534697"/>
                  <a:ext cx="693703" cy="693701"/>
                  <a:chOff x="1187907" y="1083137"/>
                  <a:chExt cx="850422" cy="850420"/>
                </a:xfrm>
              </p:grpSpPr>
              <p:sp>
                <p:nvSpPr>
                  <p:cNvPr id="64" name="弧形 6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5" name="弧形 6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60" name="矩形 59"/>
              <p:cNvSpPr/>
              <p:nvPr/>
            </p:nvSpPr>
            <p:spPr>
              <a:xfrm>
                <a:off x="925094" y="1662410"/>
                <a:ext cx="517054" cy="461667"/>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1</a:t>
                </a:r>
                <a:endParaRPr lang="zh-CN" altLang="en-US" sz="2400" dirty="0">
                  <a:solidFill>
                    <a:srgbClr val="0070C0"/>
                  </a:solidFill>
                </a:endParaRPr>
              </a:p>
            </p:txBody>
          </p:sp>
        </p:grpSp>
      </p:grpSp>
      <p:grpSp>
        <p:nvGrpSpPr>
          <p:cNvPr id="68" name="组合 67"/>
          <p:cNvGrpSpPr/>
          <p:nvPr/>
        </p:nvGrpSpPr>
        <p:grpSpPr>
          <a:xfrm>
            <a:off x="5877109" y="3156069"/>
            <a:ext cx="5295973" cy="1237640"/>
            <a:chOff x="6132266" y="3974351"/>
            <a:chExt cx="4315239" cy="1237640"/>
          </a:xfrm>
        </p:grpSpPr>
        <p:sp>
          <p:nvSpPr>
            <p:cNvPr id="69" name="剪去单角的矩形 68"/>
            <p:cNvSpPr/>
            <p:nvPr/>
          </p:nvSpPr>
          <p:spPr>
            <a:xfrm flipH="1">
              <a:off x="6256067" y="4090782"/>
              <a:ext cx="4191438" cy="1121209"/>
            </a:xfrm>
            <a:prstGeom prst="snip1Rect">
              <a:avLst>
                <a:gd name="adj" fmla="val 30724"/>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p:cNvGrpSpPr/>
            <p:nvPr/>
          </p:nvGrpSpPr>
          <p:grpSpPr>
            <a:xfrm>
              <a:off x="6132266" y="3974351"/>
              <a:ext cx="456616" cy="463417"/>
              <a:chOff x="777424" y="1659420"/>
              <a:chExt cx="779195" cy="790802"/>
            </a:xfrm>
          </p:grpSpPr>
          <p:grpSp>
            <p:nvGrpSpPr>
              <p:cNvPr id="71" name="组合 70"/>
              <p:cNvGrpSpPr/>
              <p:nvPr/>
            </p:nvGrpSpPr>
            <p:grpSpPr>
              <a:xfrm>
                <a:off x="777424" y="1659420"/>
                <a:ext cx="779195" cy="779196"/>
                <a:chOff x="2124362" y="2491950"/>
                <a:chExt cx="779195" cy="779196"/>
              </a:xfrm>
            </p:grpSpPr>
            <p:sp>
              <p:nvSpPr>
                <p:cNvPr id="73" name="椭圆 72"/>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组合 73"/>
                <p:cNvGrpSpPr/>
                <p:nvPr/>
              </p:nvGrpSpPr>
              <p:grpSpPr>
                <a:xfrm>
                  <a:off x="2167109" y="2534697"/>
                  <a:ext cx="693703" cy="693701"/>
                  <a:chOff x="1187907" y="1083137"/>
                  <a:chExt cx="850422" cy="850420"/>
                </a:xfrm>
              </p:grpSpPr>
              <p:sp>
                <p:nvSpPr>
                  <p:cNvPr id="78" name="弧形 77"/>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9" name="弧形 78"/>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75" name="组合 74"/>
                <p:cNvGrpSpPr/>
                <p:nvPr/>
              </p:nvGrpSpPr>
              <p:grpSpPr>
                <a:xfrm>
                  <a:off x="2167109" y="2534697"/>
                  <a:ext cx="693703" cy="693701"/>
                  <a:chOff x="1187907" y="1083137"/>
                  <a:chExt cx="850422" cy="850420"/>
                </a:xfrm>
              </p:grpSpPr>
              <p:sp>
                <p:nvSpPr>
                  <p:cNvPr id="76" name="弧形 75"/>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7" name="弧形 76"/>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72" name="矩形 71"/>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2</a:t>
                </a:r>
                <a:endParaRPr lang="zh-CN" altLang="en-US" sz="2400" dirty="0">
                  <a:solidFill>
                    <a:srgbClr val="0070C0"/>
                  </a:solidFill>
                </a:endParaRPr>
              </a:p>
            </p:txBody>
          </p:sp>
        </p:grpSp>
      </p:grpSp>
      <p:grpSp>
        <p:nvGrpSpPr>
          <p:cNvPr id="80" name="组合 79"/>
          <p:cNvGrpSpPr/>
          <p:nvPr/>
        </p:nvGrpSpPr>
        <p:grpSpPr>
          <a:xfrm>
            <a:off x="5877109" y="4462462"/>
            <a:ext cx="5295973" cy="1229038"/>
            <a:chOff x="6132266" y="3974351"/>
            <a:chExt cx="4315239" cy="1229038"/>
          </a:xfrm>
        </p:grpSpPr>
        <p:sp>
          <p:nvSpPr>
            <p:cNvPr id="81" name="剪去单角的矩形 80"/>
            <p:cNvSpPr/>
            <p:nvPr/>
          </p:nvSpPr>
          <p:spPr>
            <a:xfrm flipH="1">
              <a:off x="6256067" y="4090783"/>
              <a:ext cx="4191438" cy="1112606"/>
            </a:xfrm>
            <a:prstGeom prst="snip1Rect">
              <a:avLst>
                <a:gd name="adj" fmla="val 32395"/>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6132266" y="3974351"/>
              <a:ext cx="456616" cy="463417"/>
              <a:chOff x="777424" y="1659420"/>
              <a:chExt cx="779195" cy="790802"/>
            </a:xfrm>
          </p:grpSpPr>
          <p:grpSp>
            <p:nvGrpSpPr>
              <p:cNvPr id="83" name="组合 82"/>
              <p:cNvGrpSpPr/>
              <p:nvPr/>
            </p:nvGrpSpPr>
            <p:grpSpPr>
              <a:xfrm>
                <a:off x="777424" y="1659420"/>
                <a:ext cx="779195" cy="779196"/>
                <a:chOff x="2124362" y="2491950"/>
                <a:chExt cx="779195" cy="779196"/>
              </a:xfrm>
            </p:grpSpPr>
            <p:sp>
              <p:nvSpPr>
                <p:cNvPr id="85" name="椭圆 84"/>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6" name="组合 85"/>
                <p:cNvGrpSpPr/>
                <p:nvPr/>
              </p:nvGrpSpPr>
              <p:grpSpPr>
                <a:xfrm>
                  <a:off x="2167109" y="2534697"/>
                  <a:ext cx="693703" cy="693701"/>
                  <a:chOff x="1187907" y="1083137"/>
                  <a:chExt cx="850422" cy="850420"/>
                </a:xfrm>
              </p:grpSpPr>
              <p:sp>
                <p:nvSpPr>
                  <p:cNvPr id="90" name="弧形 89"/>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1" name="弧形 90"/>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7" name="组合 86"/>
                <p:cNvGrpSpPr/>
                <p:nvPr/>
              </p:nvGrpSpPr>
              <p:grpSpPr>
                <a:xfrm>
                  <a:off x="2167109" y="2534697"/>
                  <a:ext cx="693703" cy="693701"/>
                  <a:chOff x="1187907" y="1083137"/>
                  <a:chExt cx="850422" cy="850420"/>
                </a:xfrm>
              </p:grpSpPr>
              <p:sp>
                <p:nvSpPr>
                  <p:cNvPr id="88" name="弧形 87"/>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9" name="弧形 88"/>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84" name="矩形 83"/>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3</a:t>
                </a:r>
                <a:endParaRPr lang="zh-CN" altLang="en-US" sz="2400" dirty="0">
                  <a:solidFill>
                    <a:srgbClr val="0070C0"/>
                  </a:solidFill>
                </a:endParaRPr>
              </a:p>
            </p:txBody>
          </p:sp>
        </p:grpSp>
      </p:grpSp>
      <p:sp>
        <p:nvSpPr>
          <p:cNvPr id="92" name="矩形 91"/>
          <p:cNvSpPr/>
          <p:nvPr/>
        </p:nvSpPr>
        <p:spPr>
          <a:xfrm>
            <a:off x="6335981" y="4747876"/>
            <a:ext cx="4771892" cy="904863"/>
          </a:xfrm>
          <a:prstGeom prst="rect">
            <a:avLst/>
          </a:prstGeom>
        </p:spPr>
        <p:txBody>
          <a:bodyPr wrap="square">
            <a:spAutoFit/>
          </a:bodyPr>
          <a:lstStyle/>
          <a:p>
            <a:pPr algn="just">
              <a:lnSpc>
                <a:spcPct val="120000"/>
              </a:lnSpc>
            </a:pPr>
            <a:r>
              <a:rPr lang="zh-CN" altLang="en-US" sz="2200" spc="-150" dirty="0">
                <a:solidFill>
                  <a:schemeClr val="tx1">
                    <a:lumMod val="75000"/>
                    <a:lumOff val="25000"/>
                  </a:schemeClr>
                </a:solidFill>
                <a:latin typeface="Times New Roman" panose="02020603050405020304" charset="0"/>
                <a:cs typeface="Times New Roman" panose="02020603050405020304" charset="0"/>
              </a:rPr>
              <a:t>若一个运算符的操作需要修改对象的状态，选择重载为成员函数较好。</a:t>
            </a:r>
            <a:endParaRPr lang="zh-CN" altLang="en-US" sz="2200" spc="-150" dirty="0">
              <a:solidFill>
                <a:schemeClr val="tx1">
                  <a:lumMod val="75000"/>
                  <a:lumOff val="25000"/>
                </a:schemeClr>
              </a:solidFill>
              <a:latin typeface="Times New Roman" panose="02020603050405020304" charset="0"/>
              <a:cs typeface="Times New Roman" panose="02020603050405020304" charset="0"/>
            </a:endParaRPr>
          </a:p>
        </p:txBody>
      </p:sp>
      <p:grpSp>
        <p:nvGrpSpPr>
          <p:cNvPr id="93" name="组合 39"/>
          <p:cNvGrpSpPr/>
          <p:nvPr/>
        </p:nvGrpSpPr>
        <p:grpSpPr>
          <a:xfrm>
            <a:off x="410612" y="555626"/>
            <a:ext cx="5389213" cy="876848"/>
            <a:chOff x="215713" y="247818"/>
            <a:chExt cx="5060152" cy="725466"/>
          </a:xfrm>
        </p:grpSpPr>
        <p:sp>
          <p:nvSpPr>
            <p:cNvPr id="94"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95" name="组合 35"/>
            <p:cNvGrpSpPr/>
            <p:nvPr/>
          </p:nvGrpSpPr>
          <p:grpSpPr>
            <a:xfrm>
              <a:off x="326687" y="247818"/>
              <a:ext cx="4861582" cy="725466"/>
              <a:chOff x="326687" y="247818"/>
              <a:chExt cx="4861582" cy="725466"/>
            </a:xfrm>
          </p:grpSpPr>
          <p:grpSp>
            <p:nvGrpSpPr>
              <p:cNvPr id="96" name="组合 2"/>
              <p:cNvGrpSpPr/>
              <p:nvPr/>
            </p:nvGrpSpPr>
            <p:grpSpPr>
              <a:xfrm>
                <a:off x="349799" y="247818"/>
                <a:ext cx="4791980" cy="261575"/>
                <a:chOff x="349799" y="247818"/>
                <a:chExt cx="4791980" cy="261575"/>
              </a:xfrm>
            </p:grpSpPr>
            <p:cxnSp>
              <p:nvCxnSpPr>
                <p:cNvPr id="111"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2"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3"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4"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5"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16"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97" name="组合 1"/>
              <p:cNvGrpSpPr/>
              <p:nvPr/>
            </p:nvGrpSpPr>
            <p:grpSpPr>
              <a:xfrm>
                <a:off x="349799" y="711709"/>
                <a:ext cx="4815092" cy="261575"/>
                <a:chOff x="358852" y="925118"/>
                <a:chExt cx="4815092" cy="261575"/>
              </a:xfrm>
            </p:grpSpPr>
            <p:cxnSp>
              <p:nvCxnSpPr>
                <p:cNvPr id="104"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5"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6"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7"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9"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10"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98" name="组合 33"/>
              <p:cNvGrpSpPr/>
              <p:nvPr/>
            </p:nvGrpSpPr>
            <p:grpSpPr>
              <a:xfrm>
                <a:off x="5138963" y="489126"/>
                <a:ext cx="49306" cy="329693"/>
                <a:chOff x="5138963" y="489126"/>
                <a:chExt cx="49306" cy="329693"/>
              </a:xfrm>
            </p:grpSpPr>
            <p:sp>
              <p:nvSpPr>
                <p:cNvPr id="102"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9" name="组合 36"/>
              <p:cNvGrpSpPr/>
              <p:nvPr/>
            </p:nvGrpSpPr>
            <p:grpSpPr>
              <a:xfrm>
                <a:off x="326687" y="399838"/>
                <a:ext cx="49306" cy="329693"/>
                <a:chOff x="5138963" y="489126"/>
                <a:chExt cx="49306" cy="329693"/>
              </a:xfrm>
            </p:grpSpPr>
            <p:sp>
              <p:nvSpPr>
                <p:cNvPr id="100"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1"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wipe(left)">
                                      <p:cBhvr>
                                        <p:cTn id="7" dur="500"/>
                                        <p:tgtEl>
                                          <p:spTgt spid="9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500"/>
                                        <p:tgtEl>
                                          <p:spTgt spid="27"/>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wipe(left)">
                                      <p:cBhvr>
                                        <p:cTn id="15" dur="500"/>
                                        <p:tgtEl>
                                          <p:spTgt spid="28"/>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54"/>
                                        </p:tgtEl>
                                        <p:attrNameLst>
                                          <p:attrName>style.visibility</p:attrName>
                                        </p:attrNameLst>
                                      </p:cBhvr>
                                      <p:to>
                                        <p:strVal val="visible"/>
                                      </p:to>
                                    </p:set>
                                    <p:anim calcmode="lin" valueType="num">
                                      <p:cBhvr additive="base">
                                        <p:cTn id="20" dur="500" fill="hold"/>
                                        <p:tgtEl>
                                          <p:spTgt spid="54"/>
                                        </p:tgtEl>
                                        <p:attrNameLst>
                                          <p:attrName>ppt_x</p:attrName>
                                        </p:attrNameLst>
                                      </p:cBhvr>
                                      <p:tavLst>
                                        <p:tav tm="0">
                                          <p:val>
                                            <p:strVal val="#ppt_x"/>
                                          </p:val>
                                        </p:tav>
                                        <p:tav tm="100000">
                                          <p:val>
                                            <p:strVal val="#ppt_x"/>
                                          </p:val>
                                        </p:tav>
                                      </p:tavLst>
                                    </p:anim>
                                    <p:anim calcmode="lin" valueType="num">
                                      <p:cBhvr additive="base">
                                        <p:cTn id="21" dur="500" fill="hold"/>
                                        <p:tgtEl>
                                          <p:spTgt spid="54"/>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56"/>
                                        </p:tgtEl>
                                        <p:attrNameLst>
                                          <p:attrName>style.visibility</p:attrName>
                                        </p:attrNameLst>
                                      </p:cBhvr>
                                      <p:to>
                                        <p:strVal val="visible"/>
                                      </p:to>
                                    </p:set>
                                    <p:anim calcmode="lin" valueType="num">
                                      <p:cBhvr additive="base">
                                        <p:cTn id="24" dur="500" fill="hold"/>
                                        <p:tgtEl>
                                          <p:spTgt spid="56"/>
                                        </p:tgtEl>
                                        <p:attrNameLst>
                                          <p:attrName>ppt_x</p:attrName>
                                        </p:attrNameLst>
                                      </p:cBhvr>
                                      <p:tavLst>
                                        <p:tav tm="0">
                                          <p:val>
                                            <p:strVal val="#ppt_x"/>
                                          </p:val>
                                        </p:tav>
                                        <p:tav tm="100000">
                                          <p:val>
                                            <p:strVal val="#ppt_x"/>
                                          </p:val>
                                        </p:tav>
                                      </p:tavLst>
                                    </p:anim>
                                    <p:anim calcmode="lin" valueType="num">
                                      <p:cBhvr additive="base">
                                        <p:cTn id="25"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68"/>
                                        </p:tgtEl>
                                        <p:attrNameLst>
                                          <p:attrName>style.visibility</p:attrName>
                                        </p:attrNameLst>
                                      </p:cBhvr>
                                      <p:to>
                                        <p:strVal val="visible"/>
                                      </p:to>
                                    </p:set>
                                    <p:anim calcmode="lin" valueType="num">
                                      <p:cBhvr additive="base">
                                        <p:cTn id="30" dur="500" fill="hold"/>
                                        <p:tgtEl>
                                          <p:spTgt spid="68"/>
                                        </p:tgtEl>
                                        <p:attrNameLst>
                                          <p:attrName>ppt_x</p:attrName>
                                        </p:attrNameLst>
                                      </p:cBhvr>
                                      <p:tavLst>
                                        <p:tav tm="0">
                                          <p:val>
                                            <p:strVal val="#ppt_x"/>
                                          </p:val>
                                        </p:tav>
                                        <p:tav tm="100000">
                                          <p:val>
                                            <p:strVal val="#ppt_x"/>
                                          </p:val>
                                        </p:tav>
                                      </p:tavLst>
                                    </p:anim>
                                    <p:anim calcmode="lin" valueType="num">
                                      <p:cBhvr additive="base">
                                        <p:cTn id="31" dur="500" fill="hold"/>
                                        <p:tgtEl>
                                          <p:spTgt spid="68"/>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55"/>
                                        </p:tgtEl>
                                        <p:attrNameLst>
                                          <p:attrName>style.visibility</p:attrName>
                                        </p:attrNameLst>
                                      </p:cBhvr>
                                      <p:to>
                                        <p:strVal val="visible"/>
                                      </p:to>
                                    </p:set>
                                    <p:anim calcmode="lin" valueType="num">
                                      <p:cBhvr additive="base">
                                        <p:cTn id="34" dur="500" fill="hold"/>
                                        <p:tgtEl>
                                          <p:spTgt spid="55"/>
                                        </p:tgtEl>
                                        <p:attrNameLst>
                                          <p:attrName>ppt_x</p:attrName>
                                        </p:attrNameLst>
                                      </p:cBhvr>
                                      <p:tavLst>
                                        <p:tav tm="0">
                                          <p:val>
                                            <p:strVal val="#ppt_x"/>
                                          </p:val>
                                        </p:tav>
                                        <p:tav tm="100000">
                                          <p:val>
                                            <p:strVal val="#ppt_x"/>
                                          </p:val>
                                        </p:tav>
                                      </p:tavLst>
                                    </p:anim>
                                    <p:anim calcmode="lin" valueType="num">
                                      <p:cBhvr additive="base">
                                        <p:cTn id="35" dur="500" fill="hold"/>
                                        <p:tgtEl>
                                          <p:spTgt spid="55"/>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80"/>
                                        </p:tgtEl>
                                        <p:attrNameLst>
                                          <p:attrName>style.visibility</p:attrName>
                                        </p:attrNameLst>
                                      </p:cBhvr>
                                      <p:to>
                                        <p:strVal val="visible"/>
                                      </p:to>
                                    </p:set>
                                    <p:anim calcmode="lin" valueType="num">
                                      <p:cBhvr additive="base">
                                        <p:cTn id="40" dur="500" fill="hold"/>
                                        <p:tgtEl>
                                          <p:spTgt spid="80"/>
                                        </p:tgtEl>
                                        <p:attrNameLst>
                                          <p:attrName>ppt_x</p:attrName>
                                        </p:attrNameLst>
                                      </p:cBhvr>
                                      <p:tavLst>
                                        <p:tav tm="0">
                                          <p:val>
                                            <p:strVal val="#ppt_x"/>
                                          </p:val>
                                        </p:tav>
                                        <p:tav tm="100000">
                                          <p:val>
                                            <p:strVal val="#ppt_x"/>
                                          </p:val>
                                        </p:tav>
                                      </p:tavLst>
                                    </p:anim>
                                    <p:anim calcmode="lin" valueType="num">
                                      <p:cBhvr additive="base">
                                        <p:cTn id="41" dur="500" fill="hold"/>
                                        <p:tgtEl>
                                          <p:spTgt spid="80"/>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92"/>
                                        </p:tgtEl>
                                        <p:attrNameLst>
                                          <p:attrName>style.visibility</p:attrName>
                                        </p:attrNameLst>
                                      </p:cBhvr>
                                      <p:to>
                                        <p:strVal val="visible"/>
                                      </p:to>
                                    </p:set>
                                    <p:anim calcmode="lin" valueType="num">
                                      <p:cBhvr additive="base">
                                        <p:cTn id="44" dur="500" fill="hold"/>
                                        <p:tgtEl>
                                          <p:spTgt spid="92"/>
                                        </p:tgtEl>
                                        <p:attrNameLst>
                                          <p:attrName>ppt_x</p:attrName>
                                        </p:attrNameLst>
                                      </p:cBhvr>
                                      <p:tavLst>
                                        <p:tav tm="0">
                                          <p:val>
                                            <p:strVal val="#ppt_x"/>
                                          </p:val>
                                        </p:tav>
                                        <p:tav tm="100000">
                                          <p:val>
                                            <p:strVal val="#ppt_x"/>
                                          </p:val>
                                        </p:tav>
                                      </p:tavLst>
                                    </p:anim>
                                    <p:anim calcmode="lin" valueType="num">
                                      <p:cBhvr additive="base">
                                        <p:cTn id="45" dur="500" fill="hold"/>
                                        <p:tgtEl>
                                          <p:spTgt spid="9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54" grpId="0"/>
      <p:bldP spid="55" grpId="0"/>
      <p:bldP spid="92"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1825466" y="1842533"/>
            <a:ext cx="8698770" cy="904863"/>
          </a:xfrm>
          <a:prstGeom prst="rect">
            <a:avLst/>
          </a:prstGeom>
        </p:spPr>
        <p:txBody>
          <a:bodyPr wrap="square">
            <a:spAutoFit/>
          </a:bodyPr>
          <a:lstStyle/>
          <a:p>
            <a:pPr algn="just">
              <a:lnSpc>
                <a:spcPct val="120000"/>
              </a:lnSpc>
            </a:pPr>
            <a:r>
              <a:rPr lang="zh-CN" altLang="en-US" sz="2200" dirty="0">
                <a:latin typeface="Times New Roman" panose="02020603050405020304" charset="0"/>
                <a:cs typeface="Times New Roman" panose="02020603050405020304" charset="0"/>
              </a:rPr>
              <a:t>若运算符所需的操作数（尤其是第一个操作数）希望有隐式类型转换，则只能选用友元函数。</a:t>
            </a:r>
            <a:endParaRPr lang="zh-CN" altLang="en-US" sz="2200" dirty="0">
              <a:latin typeface="Times New Roman" panose="02020603050405020304" charset="0"/>
              <a:cs typeface="Times New Roman" panose="02020603050405020304" charset="0"/>
            </a:endParaRPr>
          </a:p>
        </p:txBody>
      </p:sp>
      <p:sp>
        <p:nvSpPr>
          <p:cNvPr id="27" name="矩形 26"/>
          <p:cNvSpPr/>
          <p:nvPr/>
        </p:nvSpPr>
        <p:spPr>
          <a:xfrm>
            <a:off x="1781701" y="3143100"/>
            <a:ext cx="8742535" cy="1682768"/>
          </a:xfrm>
          <a:prstGeom prst="rect">
            <a:avLst/>
          </a:prstGeom>
        </p:spPr>
        <p:txBody>
          <a:bodyPr wrap="square">
            <a:spAutoFit/>
          </a:bodyPr>
          <a:lstStyle/>
          <a:p>
            <a:pPr algn="just">
              <a:lnSpc>
                <a:spcPct val="120000"/>
              </a:lnSpc>
            </a:pPr>
            <a:r>
              <a:rPr lang="zh-CN" altLang="en-US" sz="2200" dirty="0">
                <a:latin typeface="Times New Roman" panose="02020603050405020304" charset="0"/>
                <a:cs typeface="Times New Roman" panose="02020603050405020304" charset="0"/>
              </a:rPr>
              <a:t>当运算符函数是一个成员函数时，最左边的操作数（或者只有最左边的操作数）必须是运算符类的一个类对象（或者是对该类对象的引用）。如果左边的操作数必须是一个不同类的对象，或者是一个内部类型的对象，该运算符函数只能作为一个友元函数来实现。</a:t>
            </a:r>
            <a:endParaRPr lang="zh-CN" altLang="en-US" sz="2200" dirty="0">
              <a:latin typeface="Times New Roman" panose="02020603050405020304" charset="0"/>
              <a:cs typeface="Times New Roman" panose="02020603050405020304" charset="0"/>
            </a:endParaRPr>
          </a:p>
        </p:txBody>
      </p:sp>
      <p:grpSp>
        <p:nvGrpSpPr>
          <p:cNvPr id="28" name="组合 27"/>
          <p:cNvGrpSpPr/>
          <p:nvPr/>
        </p:nvGrpSpPr>
        <p:grpSpPr>
          <a:xfrm>
            <a:off x="1434970" y="1541239"/>
            <a:ext cx="9207928" cy="1189510"/>
            <a:chOff x="6169532" y="2003232"/>
            <a:chExt cx="9207928" cy="1189510"/>
          </a:xfrm>
        </p:grpSpPr>
        <p:sp>
          <p:nvSpPr>
            <p:cNvPr id="29" name="剪去单角的矩形 28"/>
            <p:cNvSpPr/>
            <p:nvPr/>
          </p:nvSpPr>
          <p:spPr>
            <a:xfrm flipH="1">
              <a:off x="6293334" y="2119664"/>
              <a:ext cx="9084126" cy="1073078"/>
            </a:xfrm>
            <a:prstGeom prst="snip1Rect">
              <a:avLst>
                <a:gd name="adj" fmla="val 32665"/>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4" name="组合 53"/>
            <p:cNvGrpSpPr/>
            <p:nvPr/>
          </p:nvGrpSpPr>
          <p:grpSpPr>
            <a:xfrm>
              <a:off x="6169532" y="2003232"/>
              <a:ext cx="456616" cy="463417"/>
              <a:chOff x="777424" y="1659420"/>
              <a:chExt cx="779195" cy="790802"/>
            </a:xfrm>
          </p:grpSpPr>
          <p:grpSp>
            <p:nvGrpSpPr>
              <p:cNvPr id="55" name="组合 54"/>
              <p:cNvGrpSpPr/>
              <p:nvPr/>
            </p:nvGrpSpPr>
            <p:grpSpPr>
              <a:xfrm>
                <a:off x="777424" y="1659420"/>
                <a:ext cx="779195" cy="779196"/>
                <a:chOff x="2124362" y="2491950"/>
                <a:chExt cx="779195" cy="779196"/>
              </a:xfrm>
            </p:grpSpPr>
            <p:sp>
              <p:nvSpPr>
                <p:cNvPr id="57" name="椭圆 56"/>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2167109" y="2534697"/>
                  <a:ext cx="693703" cy="693701"/>
                  <a:chOff x="1187907" y="1083137"/>
                  <a:chExt cx="850422" cy="850420"/>
                </a:xfrm>
              </p:grpSpPr>
              <p:sp>
                <p:nvSpPr>
                  <p:cNvPr id="62" name="弧形 61"/>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3" name="弧形 62"/>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59" name="组合 58"/>
                <p:cNvGrpSpPr/>
                <p:nvPr/>
              </p:nvGrpSpPr>
              <p:grpSpPr>
                <a:xfrm>
                  <a:off x="2167109" y="2534697"/>
                  <a:ext cx="693703" cy="693701"/>
                  <a:chOff x="1187907" y="1083137"/>
                  <a:chExt cx="850422" cy="850420"/>
                </a:xfrm>
              </p:grpSpPr>
              <p:sp>
                <p:nvSpPr>
                  <p:cNvPr id="60" name="弧形 59"/>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1" name="弧形 60"/>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56" name="矩形 55"/>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4</a:t>
                </a:r>
                <a:endParaRPr lang="zh-CN" altLang="en-US" sz="2400" dirty="0">
                  <a:solidFill>
                    <a:srgbClr val="0070C0"/>
                  </a:solidFill>
                </a:endParaRPr>
              </a:p>
            </p:txBody>
          </p:sp>
        </p:grpSp>
      </p:grpSp>
      <p:grpSp>
        <p:nvGrpSpPr>
          <p:cNvPr id="64" name="组合 63"/>
          <p:cNvGrpSpPr/>
          <p:nvPr/>
        </p:nvGrpSpPr>
        <p:grpSpPr>
          <a:xfrm>
            <a:off x="1409920" y="2845369"/>
            <a:ext cx="9232977" cy="1997677"/>
            <a:chOff x="6132266" y="3974351"/>
            <a:chExt cx="9232977" cy="1997677"/>
          </a:xfrm>
        </p:grpSpPr>
        <p:sp>
          <p:nvSpPr>
            <p:cNvPr id="65" name="剪去单角的矩形 64"/>
            <p:cNvSpPr/>
            <p:nvPr/>
          </p:nvSpPr>
          <p:spPr>
            <a:xfrm flipH="1">
              <a:off x="6256064" y="4090782"/>
              <a:ext cx="9109179" cy="1881246"/>
            </a:xfrm>
            <a:prstGeom prst="snip1Rect">
              <a:avLst>
                <a:gd name="adj" fmla="val 19458"/>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6" name="组合 65"/>
            <p:cNvGrpSpPr/>
            <p:nvPr/>
          </p:nvGrpSpPr>
          <p:grpSpPr>
            <a:xfrm>
              <a:off x="6132266" y="3974351"/>
              <a:ext cx="456616" cy="463417"/>
              <a:chOff x="777424" y="1659420"/>
              <a:chExt cx="779195" cy="790802"/>
            </a:xfrm>
          </p:grpSpPr>
          <p:grpSp>
            <p:nvGrpSpPr>
              <p:cNvPr id="67" name="组合 66"/>
              <p:cNvGrpSpPr/>
              <p:nvPr/>
            </p:nvGrpSpPr>
            <p:grpSpPr>
              <a:xfrm>
                <a:off x="777424" y="1659420"/>
                <a:ext cx="779195" cy="779196"/>
                <a:chOff x="2124362" y="2491950"/>
                <a:chExt cx="779195" cy="779196"/>
              </a:xfrm>
            </p:grpSpPr>
            <p:sp>
              <p:nvSpPr>
                <p:cNvPr id="69" name="椭圆 68"/>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0" name="组合 69"/>
                <p:cNvGrpSpPr/>
                <p:nvPr/>
              </p:nvGrpSpPr>
              <p:grpSpPr>
                <a:xfrm>
                  <a:off x="2167109" y="2534697"/>
                  <a:ext cx="693703" cy="693701"/>
                  <a:chOff x="1187907" y="1083137"/>
                  <a:chExt cx="850422" cy="850420"/>
                </a:xfrm>
              </p:grpSpPr>
              <p:sp>
                <p:nvSpPr>
                  <p:cNvPr id="74" name="弧形 73"/>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5" name="弧形 74"/>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71" name="组合 70"/>
                <p:cNvGrpSpPr/>
                <p:nvPr/>
              </p:nvGrpSpPr>
              <p:grpSpPr>
                <a:xfrm>
                  <a:off x="2167109" y="2534697"/>
                  <a:ext cx="693703" cy="693701"/>
                  <a:chOff x="1187907" y="1083137"/>
                  <a:chExt cx="850422" cy="850420"/>
                </a:xfrm>
              </p:grpSpPr>
              <p:sp>
                <p:nvSpPr>
                  <p:cNvPr id="72" name="弧形 71"/>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73" name="弧形 72"/>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68" name="矩形 67"/>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5</a:t>
                </a:r>
                <a:endParaRPr lang="zh-CN" altLang="en-US" sz="2400" dirty="0">
                  <a:solidFill>
                    <a:srgbClr val="0070C0"/>
                  </a:solidFill>
                </a:endParaRPr>
              </a:p>
            </p:txBody>
          </p:sp>
        </p:grpSp>
      </p:grpSp>
      <p:grpSp>
        <p:nvGrpSpPr>
          <p:cNvPr id="76" name="组合 75"/>
          <p:cNvGrpSpPr/>
          <p:nvPr/>
        </p:nvGrpSpPr>
        <p:grpSpPr>
          <a:xfrm>
            <a:off x="1409920" y="4967443"/>
            <a:ext cx="9232976" cy="897973"/>
            <a:chOff x="6132266" y="3974351"/>
            <a:chExt cx="9232976" cy="897973"/>
          </a:xfrm>
        </p:grpSpPr>
        <p:sp>
          <p:nvSpPr>
            <p:cNvPr id="77" name="剪去单角的矩形 76"/>
            <p:cNvSpPr/>
            <p:nvPr/>
          </p:nvSpPr>
          <p:spPr>
            <a:xfrm flipH="1">
              <a:off x="6256064" y="4090783"/>
              <a:ext cx="9109178" cy="781541"/>
            </a:xfrm>
            <a:prstGeom prst="snip1Rect">
              <a:avLst>
                <a:gd name="adj" fmla="val 45273"/>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8" name="组合 77"/>
            <p:cNvGrpSpPr/>
            <p:nvPr/>
          </p:nvGrpSpPr>
          <p:grpSpPr>
            <a:xfrm>
              <a:off x="6132266" y="3974351"/>
              <a:ext cx="456616" cy="463417"/>
              <a:chOff x="777424" y="1659420"/>
              <a:chExt cx="779195" cy="790802"/>
            </a:xfrm>
          </p:grpSpPr>
          <p:grpSp>
            <p:nvGrpSpPr>
              <p:cNvPr id="79" name="组合 78"/>
              <p:cNvGrpSpPr/>
              <p:nvPr/>
            </p:nvGrpSpPr>
            <p:grpSpPr>
              <a:xfrm>
                <a:off x="777424" y="1659420"/>
                <a:ext cx="779195" cy="779196"/>
                <a:chOff x="2124362" y="2491950"/>
                <a:chExt cx="779195" cy="779196"/>
              </a:xfrm>
            </p:grpSpPr>
            <p:sp>
              <p:nvSpPr>
                <p:cNvPr id="81" name="椭圆 80"/>
                <p:cNvSpPr/>
                <p:nvPr/>
              </p:nvSpPr>
              <p:spPr>
                <a:xfrm rot="16200000">
                  <a:off x="2124362" y="2491950"/>
                  <a:ext cx="779196" cy="779195"/>
                </a:xfrm>
                <a:prstGeom prst="ellipse">
                  <a:avLst/>
                </a:prstGeom>
                <a:solidFill>
                  <a:srgbClr val="EBEDEC"/>
                </a:solidFill>
                <a:ln w="6350">
                  <a:solidFill>
                    <a:srgbClr val="0070C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2" name="组合 81"/>
                <p:cNvGrpSpPr/>
                <p:nvPr/>
              </p:nvGrpSpPr>
              <p:grpSpPr>
                <a:xfrm>
                  <a:off x="2167109" y="2534697"/>
                  <a:ext cx="693703" cy="693701"/>
                  <a:chOff x="1187907" y="1083137"/>
                  <a:chExt cx="850422" cy="850420"/>
                </a:xfrm>
              </p:grpSpPr>
              <p:sp>
                <p:nvSpPr>
                  <p:cNvPr id="86" name="弧形 85"/>
                  <p:cNvSpPr/>
                  <p:nvPr/>
                </p:nvSpPr>
                <p:spPr>
                  <a:xfrm>
                    <a:off x="1187908" y="1083137"/>
                    <a:ext cx="850421" cy="850420"/>
                  </a:xfrm>
                  <a:prstGeom prst="arc">
                    <a:avLst>
                      <a:gd name="adj1" fmla="val 16515091"/>
                      <a:gd name="adj2" fmla="val 8042095"/>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7" name="弧形 86"/>
                  <p:cNvSpPr/>
                  <p:nvPr/>
                </p:nvSpPr>
                <p:spPr>
                  <a:xfrm flipH="1">
                    <a:off x="1187907" y="1083137"/>
                    <a:ext cx="850421" cy="850420"/>
                  </a:xfrm>
                  <a:prstGeom prst="arc">
                    <a:avLst>
                      <a:gd name="adj1" fmla="val 19108016"/>
                      <a:gd name="adj2" fmla="val 947009"/>
                    </a:avLst>
                  </a:prstGeom>
                  <a:ln w="127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grpSp>
            <p:grpSp>
              <p:nvGrpSpPr>
                <p:cNvPr id="83" name="组合 82"/>
                <p:cNvGrpSpPr/>
                <p:nvPr/>
              </p:nvGrpSpPr>
              <p:grpSpPr>
                <a:xfrm>
                  <a:off x="2167109" y="2534697"/>
                  <a:ext cx="693703" cy="693701"/>
                  <a:chOff x="1187907" y="1083137"/>
                  <a:chExt cx="850422" cy="850420"/>
                </a:xfrm>
              </p:grpSpPr>
              <p:sp>
                <p:nvSpPr>
                  <p:cNvPr id="84" name="弧形 83"/>
                  <p:cNvSpPr/>
                  <p:nvPr/>
                </p:nvSpPr>
                <p:spPr>
                  <a:xfrm flipH="1">
                    <a:off x="1187908" y="1083137"/>
                    <a:ext cx="850421" cy="850420"/>
                  </a:xfrm>
                  <a:prstGeom prst="arc">
                    <a:avLst>
                      <a:gd name="adj1" fmla="val 16221398"/>
                      <a:gd name="adj2" fmla="val 17074317"/>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85" name="弧形 84"/>
                  <p:cNvSpPr/>
                  <p:nvPr/>
                </p:nvSpPr>
                <p:spPr>
                  <a:xfrm flipH="1">
                    <a:off x="1187907" y="1083137"/>
                    <a:ext cx="850421" cy="850420"/>
                  </a:xfrm>
                  <a:prstGeom prst="arc">
                    <a:avLst>
                      <a:gd name="adj1" fmla="val 1732279"/>
                      <a:gd name="adj2" fmla="val 2508284"/>
                    </a:avLst>
                  </a:prstGeom>
                  <a:ln w="254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sp>
            <p:nvSpPr>
              <p:cNvPr id="80" name="矩形 79"/>
              <p:cNvSpPr/>
              <p:nvPr/>
            </p:nvSpPr>
            <p:spPr>
              <a:xfrm>
                <a:off x="925094" y="1662410"/>
                <a:ext cx="517054" cy="787812"/>
              </a:xfrm>
              <a:prstGeom prst="rect">
                <a:avLst/>
              </a:prstGeom>
            </p:spPr>
            <p:txBody>
              <a:bodyPr wrap="square">
                <a:spAutoFit/>
              </a:bodyPr>
              <a:lstStyle/>
              <a:p>
                <a:pPr algn="ctr"/>
                <a:r>
                  <a:rPr lang="en-US" altLang="zh-CN" sz="2400" dirty="0">
                    <a:solidFill>
                      <a:srgbClr val="0070C0"/>
                    </a:solidFill>
                    <a:latin typeface="Times New Roman" panose="02020603050405020304" charset="0"/>
                    <a:cs typeface="Times New Roman" panose="02020603050405020304" charset="0"/>
                  </a:rPr>
                  <a:t>6</a:t>
                </a:r>
                <a:endParaRPr lang="zh-CN" altLang="en-US" sz="2400" dirty="0">
                  <a:solidFill>
                    <a:srgbClr val="0070C0"/>
                  </a:solidFill>
                </a:endParaRPr>
              </a:p>
            </p:txBody>
          </p:sp>
        </p:grpSp>
      </p:grpSp>
      <p:sp>
        <p:nvSpPr>
          <p:cNvPr id="88" name="矩形 87"/>
          <p:cNvSpPr/>
          <p:nvPr/>
        </p:nvSpPr>
        <p:spPr>
          <a:xfrm>
            <a:off x="1781702" y="5252857"/>
            <a:ext cx="7688006" cy="463973"/>
          </a:xfrm>
          <a:prstGeom prst="rect">
            <a:avLst/>
          </a:prstGeom>
        </p:spPr>
        <p:txBody>
          <a:bodyPr wrap="square">
            <a:spAutoFit/>
          </a:bodyPr>
          <a:lstStyle/>
          <a:p>
            <a:pPr algn="just">
              <a:lnSpc>
                <a:spcPct val="120000"/>
              </a:lnSpc>
            </a:pPr>
            <a:r>
              <a:rPr lang="zh-CN" altLang="en-US" sz="2200" spc="-150" dirty="0">
                <a:latin typeface="Times New Roman" panose="02020603050405020304" charset="0"/>
                <a:cs typeface="Times New Roman" panose="02020603050405020304" charset="0"/>
              </a:rPr>
              <a:t>当需要重载运算符具有可交换性时，选择重载为友元函数。</a:t>
            </a:r>
            <a:endParaRPr lang="zh-CN" altLang="en-US" sz="2200" spc="-150" dirty="0">
              <a:latin typeface="Times New Roman" panose="02020603050405020304" charset="0"/>
              <a:cs typeface="Times New Roman" panose="02020603050405020304" charset="0"/>
            </a:endParaRPr>
          </a:p>
        </p:txBody>
      </p:sp>
      <p:grpSp>
        <p:nvGrpSpPr>
          <p:cNvPr id="89" name="组合 39"/>
          <p:cNvGrpSpPr/>
          <p:nvPr/>
        </p:nvGrpSpPr>
        <p:grpSpPr>
          <a:xfrm>
            <a:off x="410612" y="555626"/>
            <a:ext cx="5389213" cy="876848"/>
            <a:chOff x="215713" y="247818"/>
            <a:chExt cx="5060152" cy="725466"/>
          </a:xfrm>
        </p:grpSpPr>
        <p:sp>
          <p:nvSpPr>
            <p:cNvPr id="90" name="文本框 7"/>
            <p:cNvSpPr txBox="1"/>
            <p:nvPr/>
          </p:nvSpPr>
          <p:spPr bwMode="auto">
            <a:xfrm>
              <a:off x="215713" y="412399"/>
              <a:ext cx="5060152"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defTabSz="914400" fontAlgn="auto">
                <a:spcBef>
                  <a:spcPts val="0"/>
                </a:spcBef>
                <a:spcAft>
                  <a:spcPts val="0"/>
                </a:spcAft>
                <a:defRPr/>
              </a:pPr>
              <a:r>
                <a:rPr lang="zh-CN" altLang="en-US" sz="2400" kern="0" dirty="0">
                  <a:solidFill>
                    <a:srgbClr val="0070C0"/>
                  </a:solidFill>
                  <a:latin typeface="微软雅黑" panose="020B0503020204020204" charset="-122"/>
                  <a:ea typeface="微软雅黑" panose="020B0503020204020204" charset="-122"/>
                </a:rPr>
                <a:t>自定义类的运算符重载</a:t>
              </a:r>
              <a:endParaRPr lang="zh-CN" altLang="en-US" sz="2400" kern="0" dirty="0">
                <a:solidFill>
                  <a:srgbClr val="0070C0"/>
                </a:solidFill>
                <a:latin typeface="微软雅黑" panose="020B0503020204020204" charset="-122"/>
                <a:ea typeface="微软雅黑" panose="020B0503020204020204" charset="-122"/>
              </a:endParaRPr>
            </a:p>
          </p:txBody>
        </p:sp>
        <p:grpSp>
          <p:nvGrpSpPr>
            <p:cNvPr id="91" name="组合 35"/>
            <p:cNvGrpSpPr/>
            <p:nvPr/>
          </p:nvGrpSpPr>
          <p:grpSpPr>
            <a:xfrm>
              <a:off x="326687" y="247818"/>
              <a:ext cx="4861582" cy="725466"/>
              <a:chOff x="326687" y="247818"/>
              <a:chExt cx="4861582" cy="725466"/>
            </a:xfrm>
          </p:grpSpPr>
          <p:grpSp>
            <p:nvGrpSpPr>
              <p:cNvPr id="92" name="组合 2"/>
              <p:cNvGrpSpPr/>
              <p:nvPr/>
            </p:nvGrpSpPr>
            <p:grpSpPr>
              <a:xfrm>
                <a:off x="349799" y="247818"/>
                <a:ext cx="4791980" cy="261575"/>
                <a:chOff x="349799" y="247818"/>
                <a:chExt cx="4791980" cy="261575"/>
              </a:xfrm>
            </p:grpSpPr>
            <p:cxnSp>
              <p:nvCxnSpPr>
                <p:cNvPr id="107" name="直接连接符 23"/>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8" name="直接连接符 24"/>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9" name="直接连接符 26"/>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10" name="直接连接符 27"/>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11" name="任意多边形: 形状 30"/>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p>
              </p:txBody>
            </p:sp>
            <p:sp>
              <p:nvSpPr>
                <p:cNvPr id="112" name="任意多边形: 形状 31"/>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93" name="组合 1"/>
              <p:cNvGrpSpPr/>
              <p:nvPr/>
            </p:nvGrpSpPr>
            <p:grpSpPr>
              <a:xfrm>
                <a:off x="349799" y="711709"/>
                <a:ext cx="4815092" cy="261575"/>
                <a:chOff x="358852" y="925118"/>
                <a:chExt cx="4815092" cy="261575"/>
              </a:xfrm>
            </p:grpSpPr>
            <p:cxnSp>
              <p:nvCxnSpPr>
                <p:cNvPr id="100" name="直接连接符 1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1" name="直接连接符 1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2" name="直接连接符 1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3" name="直接连接符 1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104" name="直接连接符 1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105" name="任意多边形: 形状 21"/>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p>
              </p:txBody>
            </p:sp>
            <p:sp>
              <p:nvSpPr>
                <p:cNvPr id="106" name="任意多边形: 形状 22"/>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p>
              </p:txBody>
            </p:sp>
          </p:grpSp>
          <p:grpSp>
            <p:nvGrpSpPr>
              <p:cNvPr id="94" name="组合 33"/>
              <p:cNvGrpSpPr/>
              <p:nvPr/>
            </p:nvGrpSpPr>
            <p:grpSpPr>
              <a:xfrm>
                <a:off x="5138963" y="489126"/>
                <a:ext cx="49306" cy="329693"/>
                <a:chOff x="5138963" y="489126"/>
                <a:chExt cx="49306" cy="329693"/>
              </a:xfrm>
            </p:grpSpPr>
            <p:sp>
              <p:nvSpPr>
                <p:cNvPr id="98" name="椭圆 3"/>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34"/>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36"/>
              <p:cNvGrpSpPr/>
              <p:nvPr/>
            </p:nvGrpSpPr>
            <p:grpSpPr>
              <a:xfrm>
                <a:off x="326687" y="399838"/>
                <a:ext cx="49306" cy="329693"/>
                <a:chOff x="5138963" y="489126"/>
                <a:chExt cx="49306" cy="329693"/>
              </a:xfrm>
            </p:grpSpPr>
            <p:sp>
              <p:nvSpPr>
                <p:cNvPr id="96" name="椭圆 37"/>
                <p:cNvSpPr/>
                <p:nvPr/>
              </p:nvSpPr>
              <p:spPr>
                <a:xfrm>
                  <a:off x="5138963" y="769513"/>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38"/>
                <p:cNvSpPr/>
                <p:nvPr/>
              </p:nvSpPr>
              <p:spPr>
                <a:xfrm>
                  <a:off x="5138963" y="489126"/>
                  <a:ext cx="49306"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9"/>
                                        </p:tgtEl>
                                        <p:attrNameLst>
                                          <p:attrName>style.visibility</p:attrName>
                                        </p:attrNameLst>
                                      </p:cBhvr>
                                      <p:to>
                                        <p:strVal val="visible"/>
                                      </p:to>
                                    </p:set>
                                    <p:animEffect transition="in" filter="wipe(left)">
                                      <p:cBhvr>
                                        <p:cTn id="7" dur="500"/>
                                        <p:tgtEl>
                                          <p:spTgt spid="89"/>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ppt_x"/>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64"/>
                                        </p:tgtEl>
                                        <p:attrNameLst>
                                          <p:attrName>style.visibility</p:attrName>
                                        </p:attrNameLst>
                                      </p:cBhvr>
                                      <p:to>
                                        <p:strVal val="visible"/>
                                      </p:to>
                                    </p:set>
                                    <p:anim calcmode="lin" valueType="num">
                                      <p:cBhvr additive="base">
                                        <p:cTn id="21" dur="500" fill="hold"/>
                                        <p:tgtEl>
                                          <p:spTgt spid="64"/>
                                        </p:tgtEl>
                                        <p:attrNameLst>
                                          <p:attrName>ppt_x</p:attrName>
                                        </p:attrNameLst>
                                      </p:cBhvr>
                                      <p:tavLst>
                                        <p:tav tm="0">
                                          <p:val>
                                            <p:strVal val="#ppt_x"/>
                                          </p:val>
                                        </p:tav>
                                        <p:tav tm="100000">
                                          <p:val>
                                            <p:strVal val="#ppt_x"/>
                                          </p:val>
                                        </p:tav>
                                      </p:tavLst>
                                    </p:anim>
                                    <p:anim calcmode="lin" valueType="num">
                                      <p:cBhvr additive="base">
                                        <p:cTn id="22" dur="500" fill="hold"/>
                                        <p:tgtEl>
                                          <p:spTgt spid="64"/>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additive="base">
                                        <p:cTn id="25" dur="500" fill="hold"/>
                                        <p:tgtEl>
                                          <p:spTgt spid="27"/>
                                        </p:tgtEl>
                                        <p:attrNameLst>
                                          <p:attrName>ppt_x</p:attrName>
                                        </p:attrNameLst>
                                      </p:cBhvr>
                                      <p:tavLst>
                                        <p:tav tm="0">
                                          <p:val>
                                            <p:strVal val="#ppt_x"/>
                                          </p:val>
                                        </p:tav>
                                        <p:tav tm="100000">
                                          <p:val>
                                            <p:strVal val="#ppt_x"/>
                                          </p:val>
                                        </p:tav>
                                      </p:tavLst>
                                    </p:anim>
                                    <p:anim calcmode="lin" valueType="num">
                                      <p:cBhvr additive="base">
                                        <p:cTn id="26"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76"/>
                                        </p:tgtEl>
                                        <p:attrNameLst>
                                          <p:attrName>style.visibility</p:attrName>
                                        </p:attrNameLst>
                                      </p:cBhvr>
                                      <p:to>
                                        <p:strVal val="visible"/>
                                      </p:to>
                                    </p:set>
                                    <p:anim calcmode="lin" valueType="num">
                                      <p:cBhvr additive="base">
                                        <p:cTn id="31" dur="500" fill="hold"/>
                                        <p:tgtEl>
                                          <p:spTgt spid="76"/>
                                        </p:tgtEl>
                                        <p:attrNameLst>
                                          <p:attrName>ppt_x</p:attrName>
                                        </p:attrNameLst>
                                      </p:cBhvr>
                                      <p:tavLst>
                                        <p:tav tm="0">
                                          <p:val>
                                            <p:strVal val="#ppt_x"/>
                                          </p:val>
                                        </p:tav>
                                        <p:tav tm="100000">
                                          <p:val>
                                            <p:strVal val="#ppt_x"/>
                                          </p:val>
                                        </p:tav>
                                      </p:tavLst>
                                    </p:anim>
                                    <p:anim calcmode="lin" valueType="num">
                                      <p:cBhvr additive="base">
                                        <p:cTn id="32" dur="500" fill="hold"/>
                                        <p:tgtEl>
                                          <p:spTgt spid="7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88"/>
                                        </p:tgtEl>
                                        <p:attrNameLst>
                                          <p:attrName>style.visibility</p:attrName>
                                        </p:attrNameLst>
                                      </p:cBhvr>
                                      <p:to>
                                        <p:strVal val="visible"/>
                                      </p:to>
                                    </p:set>
                                    <p:anim calcmode="lin" valueType="num">
                                      <p:cBhvr additive="base">
                                        <p:cTn id="35" dur="500" fill="hold"/>
                                        <p:tgtEl>
                                          <p:spTgt spid="88"/>
                                        </p:tgtEl>
                                        <p:attrNameLst>
                                          <p:attrName>ppt_x</p:attrName>
                                        </p:attrNameLst>
                                      </p:cBhvr>
                                      <p:tavLst>
                                        <p:tav tm="0">
                                          <p:val>
                                            <p:strVal val="#ppt_x"/>
                                          </p:val>
                                        </p:tav>
                                        <p:tav tm="100000">
                                          <p:val>
                                            <p:strVal val="#ppt_x"/>
                                          </p:val>
                                        </p:tav>
                                      </p:tavLst>
                                    </p:anim>
                                    <p:anim calcmode="lin" valueType="num">
                                      <p:cBhvr additive="base">
                                        <p:cTn id="36" dur="500" fill="hold"/>
                                        <p:tgtEl>
                                          <p:spTgt spid="8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p:bldP spid="8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2798" y="1727665"/>
            <a:ext cx="5179022" cy="2756474"/>
            <a:chOff x="5960125" y="2504386"/>
            <a:chExt cx="5179022" cy="2756474"/>
          </a:xfrm>
        </p:grpSpPr>
        <p:grpSp>
          <p:nvGrpSpPr>
            <p:cNvPr id="31" name="组合 30"/>
            <p:cNvGrpSpPr/>
            <p:nvPr/>
          </p:nvGrpSpPr>
          <p:grpSpPr>
            <a:xfrm>
              <a:off x="5960125" y="2504386"/>
              <a:ext cx="5179022" cy="2756474"/>
              <a:chOff x="1584402" y="1903846"/>
              <a:chExt cx="9062674" cy="3823037"/>
            </a:xfrm>
          </p:grpSpPr>
          <p:grpSp>
            <p:nvGrpSpPr>
              <p:cNvPr id="32" name="组合 31"/>
              <p:cNvGrpSpPr/>
              <p:nvPr/>
            </p:nvGrpSpPr>
            <p:grpSpPr>
              <a:xfrm>
                <a:off x="1584402" y="3589771"/>
                <a:ext cx="9062674" cy="2137112"/>
                <a:chOff x="1584402" y="3589771"/>
                <a:chExt cx="9062674" cy="2137112"/>
              </a:xfrm>
            </p:grpSpPr>
            <p:sp>
              <p:nvSpPr>
                <p:cNvPr id="43" name="任意多边形: 形状 42"/>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梯形 43"/>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5" name="梯形 44"/>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6" name="梯形 4"/>
                <p:cNvSpPr/>
                <p:nvPr/>
              </p:nvSpPr>
              <p:spPr>
                <a:xfrm rot="3530553" flipV="1">
                  <a:off x="1546837" y="5397384"/>
                  <a:ext cx="460512" cy="64613"/>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7" name="椭圆 46"/>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48" name="任意多边形: 形状 47"/>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9" name="任意多边形: 形状 48"/>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0" name="任意多边形: 形状 49"/>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1" name="任意多边形: 形状 50"/>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3" name="组合 32"/>
              <p:cNvGrpSpPr/>
              <p:nvPr/>
            </p:nvGrpSpPr>
            <p:grpSpPr>
              <a:xfrm flipH="1" flipV="1">
                <a:off x="1584402" y="1903846"/>
                <a:ext cx="9062674" cy="2137112"/>
                <a:chOff x="1584402" y="3589771"/>
                <a:chExt cx="9062674" cy="2137112"/>
              </a:xfrm>
            </p:grpSpPr>
            <p:sp>
              <p:nvSpPr>
                <p:cNvPr id="34" name="任意多边形: 形状 33"/>
                <p:cNvSpPr/>
                <p:nvPr/>
              </p:nvSpPr>
              <p:spPr>
                <a:xfrm>
                  <a:off x="1652007" y="3589771"/>
                  <a:ext cx="8888987" cy="2005807"/>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861985" h="2451015">
                      <a:moveTo>
                        <a:pt x="10861985" y="2084821"/>
                      </a:moveTo>
                      <a:lnTo>
                        <a:pt x="10522232" y="2430680"/>
                      </a:lnTo>
                      <a:lnTo>
                        <a:pt x="251521" y="2451015"/>
                      </a:lnTo>
                      <a:lnTo>
                        <a:pt x="4778" y="2131701"/>
                      </a:lnTo>
                      <a:cubicBezTo>
                        <a:pt x="-9673" y="1092163"/>
                        <a:pt x="13480" y="881310"/>
                        <a:pt x="11188" y="0"/>
                      </a:cubicBezTo>
                    </a:path>
                  </a:pathLst>
                </a:cu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梯形 34"/>
                <p:cNvSpPr/>
                <p:nvPr/>
              </p:nvSpPr>
              <p:spPr>
                <a:xfrm flipV="1">
                  <a:off x="2795159" y="5595578"/>
                  <a:ext cx="851792" cy="131305"/>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梯形 35"/>
                <p:cNvSpPr/>
                <p:nvPr/>
              </p:nvSpPr>
              <p:spPr>
                <a:xfrm rot="5400000" flipV="1">
                  <a:off x="1407134" y="4727547"/>
                  <a:ext cx="419147" cy="64612"/>
                </a:xfrm>
                <a:prstGeom prst="trapezoid">
                  <a:avLst>
                    <a:gd name="adj" fmla="val 834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梯形 4"/>
                <p:cNvSpPr/>
                <p:nvPr/>
              </p:nvSpPr>
              <p:spPr>
                <a:xfrm rot="3340957" flipV="1">
                  <a:off x="1544455" y="5395003"/>
                  <a:ext cx="460512" cy="64613"/>
                </a:xfrm>
                <a:custGeom>
                  <a:avLst/>
                  <a:gdLst>
                    <a:gd name="connsiteX0" fmla="*/ 0 w 512180"/>
                    <a:gd name="connsiteY0" fmla="*/ 78953 h 78953"/>
                    <a:gd name="connsiteX1" fmla="*/ 65892 w 512180"/>
                    <a:gd name="connsiteY1" fmla="*/ 0 h 78953"/>
                    <a:gd name="connsiteX2" fmla="*/ 446288 w 512180"/>
                    <a:gd name="connsiteY2" fmla="*/ 0 h 78953"/>
                    <a:gd name="connsiteX3" fmla="*/ 512180 w 512180"/>
                    <a:gd name="connsiteY3" fmla="*/ 78953 h 78953"/>
                    <a:gd name="connsiteX4" fmla="*/ 0 w 512180"/>
                    <a:gd name="connsiteY4" fmla="*/ 78953 h 78953"/>
                    <a:gd name="connsiteX0-1" fmla="*/ 0 w 562727"/>
                    <a:gd name="connsiteY0-2" fmla="*/ 76132 h 78953"/>
                    <a:gd name="connsiteX1-3" fmla="*/ 116439 w 562727"/>
                    <a:gd name="connsiteY1-4" fmla="*/ 0 h 78953"/>
                    <a:gd name="connsiteX2-5" fmla="*/ 496835 w 562727"/>
                    <a:gd name="connsiteY2-6" fmla="*/ 0 h 78953"/>
                    <a:gd name="connsiteX3-7" fmla="*/ 562727 w 562727"/>
                    <a:gd name="connsiteY3-8" fmla="*/ 78953 h 78953"/>
                    <a:gd name="connsiteX4-9" fmla="*/ 0 w 562727"/>
                    <a:gd name="connsiteY4-10" fmla="*/ 76132 h 789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62727" h="78953">
                      <a:moveTo>
                        <a:pt x="0" y="76132"/>
                      </a:moveTo>
                      <a:lnTo>
                        <a:pt x="116439" y="0"/>
                      </a:lnTo>
                      <a:lnTo>
                        <a:pt x="496835" y="0"/>
                      </a:lnTo>
                      <a:lnTo>
                        <a:pt x="562727" y="78953"/>
                      </a:lnTo>
                      <a:lnTo>
                        <a:pt x="0" y="76132"/>
                      </a:lnTo>
                      <a:close/>
                    </a:path>
                  </a:pathLst>
                </a:cu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10526994" y="5210782"/>
                  <a:ext cx="106082" cy="106082"/>
                </a:xfrm>
                <a:prstGeom prst="ellipse">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cs typeface="+mn-ea"/>
                    <a:sym typeface="+mn-lt"/>
                  </a:endParaRPr>
                </a:p>
              </p:txBody>
            </p:sp>
            <p:sp>
              <p:nvSpPr>
                <p:cNvPr id="39" name="任意多边形: 形状 38"/>
                <p:cNvSpPr/>
                <p:nvPr/>
              </p:nvSpPr>
              <p:spPr>
                <a:xfrm>
                  <a:off x="10443054" y="48717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任意多边形: 形状 39"/>
                <p:cNvSpPr/>
                <p:nvPr/>
              </p:nvSpPr>
              <p:spPr>
                <a:xfrm>
                  <a:off x="10443054" y="4695388"/>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任意多边形: 形状 40"/>
                <p:cNvSpPr/>
                <p:nvPr/>
              </p:nvSpPr>
              <p:spPr>
                <a:xfrm>
                  <a:off x="10443054" y="4518989"/>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任意多边形: 形状 41"/>
                <p:cNvSpPr/>
                <p:nvPr/>
              </p:nvSpPr>
              <p:spPr>
                <a:xfrm>
                  <a:off x="10443054" y="4342590"/>
                  <a:ext cx="204022" cy="207689"/>
                </a:xfrm>
                <a:custGeom>
                  <a:avLst/>
                  <a:gdLst>
                    <a:gd name="connsiteX0" fmla="*/ 10856686 w 10856686"/>
                    <a:gd name="connsiteY0" fmla="*/ 4180114 h 4789714"/>
                    <a:gd name="connsiteX1" fmla="*/ 10363200 w 10856686"/>
                    <a:gd name="connsiteY1" fmla="*/ 4775200 h 4789714"/>
                    <a:gd name="connsiteX2" fmla="*/ 261257 w 10856686"/>
                    <a:gd name="connsiteY2" fmla="*/ 4789714 h 4789714"/>
                    <a:gd name="connsiteX3" fmla="*/ 14514 w 10856686"/>
                    <a:gd name="connsiteY3" fmla="*/ 4470400 h 4789714"/>
                    <a:gd name="connsiteX4" fmla="*/ 0 w 10856686"/>
                    <a:gd name="connsiteY4" fmla="*/ 0 h 4789714"/>
                    <a:gd name="connsiteX0-1" fmla="*/ 10856686 w 10856686"/>
                    <a:gd name="connsiteY0-2" fmla="*/ 4180114 h 4789714"/>
                    <a:gd name="connsiteX1-3" fmla="*/ 10363200 w 10856686"/>
                    <a:gd name="connsiteY1-4" fmla="*/ 4775200 h 4789714"/>
                    <a:gd name="connsiteX2-5" fmla="*/ 261257 w 10856686"/>
                    <a:gd name="connsiteY2-6" fmla="*/ 4789714 h 4789714"/>
                    <a:gd name="connsiteX3-7" fmla="*/ 14514 w 10856686"/>
                    <a:gd name="connsiteY3-8" fmla="*/ 4470400 h 4789714"/>
                    <a:gd name="connsiteX4-9" fmla="*/ 749 w 10856686"/>
                    <a:gd name="connsiteY4-10" fmla="*/ 1242677 h 4789714"/>
                    <a:gd name="connsiteX5" fmla="*/ 0 w 10856686"/>
                    <a:gd name="connsiteY5" fmla="*/ 0 h 4789714"/>
                    <a:gd name="connsiteX0-11" fmla="*/ 10855937 w 10855937"/>
                    <a:gd name="connsiteY0-12" fmla="*/ 2937437 h 3547037"/>
                    <a:gd name="connsiteX1-13" fmla="*/ 10362451 w 10855937"/>
                    <a:gd name="connsiteY1-14" fmla="*/ 3532523 h 3547037"/>
                    <a:gd name="connsiteX2-15" fmla="*/ 260508 w 10855937"/>
                    <a:gd name="connsiteY2-16" fmla="*/ 3547037 h 3547037"/>
                    <a:gd name="connsiteX3-17" fmla="*/ 13765 w 10855937"/>
                    <a:gd name="connsiteY3-18" fmla="*/ 3227723 h 3547037"/>
                    <a:gd name="connsiteX4-19" fmla="*/ 0 w 10855937"/>
                    <a:gd name="connsiteY4-20" fmla="*/ 0 h 3547037"/>
                    <a:gd name="connsiteX0-21" fmla="*/ 10855937 w 10855937"/>
                    <a:gd name="connsiteY0-22" fmla="*/ 2937437 h 3547037"/>
                    <a:gd name="connsiteX1-23" fmla="*/ 10362451 w 10855937"/>
                    <a:gd name="connsiteY1-24" fmla="*/ 3532523 h 3547037"/>
                    <a:gd name="connsiteX2-25" fmla="*/ 260508 w 10855937"/>
                    <a:gd name="connsiteY2-26" fmla="*/ 3547037 h 3547037"/>
                    <a:gd name="connsiteX3-27" fmla="*/ 13765 w 10855937"/>
                    <a:gd name="connsiteY3-28" fmla="*/ 3227723 h 3547037"/>
                    <a:gd name="connsiteX4-29" fmla="*/ 0 w 10855937"/>
                    <a:gd name="connsiteY4-30" fmla="*/ 0 h 3547037"/>
                    <a:gd name="connsiteX0-31" fmla="*/ 10868873 w 10868873"/>
                    <a:gd name="connsiteY0-32" fmla="*/ 2937437 h 3547037"/>
                    <a:gd name="connsiteX1-33" fmla="*/ 10375387 w 10868873"/>
                    <a:gd name="connsiteY1-34" fmla="*/ 3532523 h 3547037"/>
                    <a:gd name="connsiteX2-35" fmla="*/ 273444 w 10868873"/>
                    <a:gd name="connsiteY2-36" fmla="*/ 3547037 h 3547037"/>
                    <a:gd name="connsiteX3-37" fmla="*/ 26701 w 10868873"/>
                    <a:gd name="connsiteY3-38" fmla="*/ 3227723 h 3547037"/>
                    <a:gd name="connsiteX4-39" fmla="*/ 5177 w 10868873"/>
                    <a:gd name="connsiteY4-40" fmla="*/ 1101841 h 3547037"/>
                    <a:gd name="connsiteX5-41" fmla="*/ 12936 w 10868873"/>
                    <a:gd name="connsiteY5-42" fmla="*/ 0 h 3547037"/>
                    <a:gd name="connsiteX0-43" fmla="*/ 10868873 w 10868873"/>
                    <a:gd name="connsiteY0-44" fmla="*/ 1835596 h 2445196"/>
                    <a:gd name="connsiteX1-45" fmla="*/ 10375387 w 10868873"/>
                    <a:gd name="connsiteY1-46" fmla="*/ 2430682 h 2445196"/>
                    <a:gd name="connsiteX2-47" fmla="*/ 273444 w 10868873"/>
                    <a:gd name="connsiteY2-48" fmla="*/ 2445196 h 2445196"/>
                    <a:gd name="connsiteX3-49" fmla="*/ 26701 w 10868873"/>
                    <a:gd name="connsiteY3-50" fmla="*/ 2125882 h 2445196"/>
                    <a:gd name="connsiteX4-51" fmla="*/ 5177 w 10868873"/>
                    <a:gd name="connsiteY4-52" fmla="*/ 0 h 2445196"/>
                    <a:gd name="connsiteX0-53" fmla="*/ 10863696 w 10863696"/>
                    <a:gd name="connsiteY0-54" fmla="*/ 1835596 h 2445196"/>
                    <a:gd name="connsiteX1-55" fmla="*/ 10370210 w 10863696"/>
                    <a:gd name="connsiteY1-56" fmla="*/ 2430682 h 2445196"/>
                    <a:gd name="connsiteX2-57" fmla="*/ 268267 w 10863696"/>
                    <a:gd name="connsiteY2-58" fmla="*/ 2445196 h 2445196"/>
                    <a:gd name="connsiteX3-59" fmla="*/ 21524 w 10863696"/>
                    <a:gd name="connsiteY3-60" fmla="*/ 2125882 h 2445196"/>
                    <a:gd name="connsiteX4-61" fmla="*/ 0 w 10863696"/>
                    <a:gd name="connsiteY4-62" fmla="*/ 0 h 2445196"/>
                    <a:gd name="connsiteX0-63" fmla="*/ 10882319 w 10882319"/>
                    <a:gd name="connsiteY0-64" fmla="*/ 1835596 h 2445196"/>
                    <a:gd name="connsiteX1-65" fmla="*/ 10388833 w 10882319"/>
                    <a:gd name="connsiteY1-66" fmla="*/ 2430682 h 2445196"/>
                    <a:gd name="connsiteX2-67" fmla="*/ 286890 w 10882319"/>
                    <a:gd name="connsiteY2-68" fmla="*/ 2445196 h 2445196"/>
                    <a:gd name="connsiteX3-69" fmla="*/ 40147 w 10882319"/>
                    <a:gd name="connsiteY3-70" fmla="*/ 2125882 h 2445196"/>
                    <a:gd name="connsiteX4-71" fmla="*/ 0 w 10882319"/>
                    <a:gd name="connsiteY4-72" fmla="*/ 0 h 2445196"/>
                    <a:gd name="connsiteX0-73" fmla="*/ 10853134 w 10853134"/>
                    <a:gd name="connsiteY0-74" fmla="*/ 1841415 h 2451015"/>
                    <a:gd name="connsiteX1-75" fmla="*/ 10359648 w 10853134"/>
                    <a:gd name="connsiteY1-76" fmla="*/ 2436501 h 2451015"/>
                    <a:gd name="connsiteX2-77" fmla="*/ 257705 w 10853134"/>
                    <a:gd name="connsiteY2-78" fmla="*/ 2451015 h 2451015"/>
                    <a:gd name="connsiteX3-79" fmla="*/ 10962 w 10853134"/>
                    <a:gd name="connsiteY3-80" fmla="*/ 2131701 h 2451015"/>
                    <a:gd name="connsiteX4-81" fmla="*/ 11553 w 10853134"/>
                    <a:gd name="connsiteY4-82" fmla="*/ 0 h 2451015"/>
                    <a:gd name="connsiteX0-83" fmla="*/ 10864860 w 10864860"/>
                    <a:gd name="connsiteY0-84" fmla="*/ 1841415 h 2451015"/>
                    <a:gd name="connsiteX1-85" fmla="*/ 10371374 w 10864860"/>
                    <a:gd name="connsiteY1-86" fmla="*/ 2436501 h 2451015"/>
                    <a:gd name="connsiteX2-87" fmla="*/ 269431 w 10864860"/>
                    <a:gd name="connsiteY2-88" fmla="*/ 2451015 h 2451015"/>
                    <a:gd name="connsiteX3-89" fmla="*/ 22688 w 10864860"/>
                    <a:gd name="connsiteY3-90" fmla="*/ 2131701 h 2451015"/>
                    <a:gd name="connsiteX4-91" fmla="*/ 0 w 10864860"/>
                    <a:gd name="connsiteY4-92" fmla="*/ 0 h 2451015"/>
                    <a:gd name="connsiteX0-93" fmla="*/ 10856761 w 10856761"/>
                    <a:gd name="connsiteY0-94" fmla="*/ 1841415 h 2451015"/>
                    <a:gd name="connsiteX1-95" fmla="*/ 10363275 w 10856761"/>
                    <a:gd name="connsiteY1-96" fmla="*/ 2436501 h 2451015"/>
                    <a:gd name="connsiteX2-97" fmla="*/ 261332 w 10856761"/>
                    <a:gd name="connsiteY2-98" fmla="*/ 2451015 h 2451015"/>
                    <a:gd name="connsiteX3-99" fmla="*/ 14589 w 10856761"/>
                    <a:gd name="connsiteY3-100" fmla="*/ 2131701 h 2451015"/>
                    <a:gd name="connsiteX4-101" fmla="*/ 3540 w 10856761"/>
                    <a:gd name="connsiteY4-102" fmla="*/ 0 h 2451015"/>
                    <a:gd name="connsiteX0-103" fmla="*/ 10858803 w 10858803"/>
                    <a:gd name="connsiteY0-104" fmla="*/ 1841415 h 2451015"/>
                    <a:gd name="connsiteX1-105" fmla="*/ 10365317 w 10858803"/>
                    <a:gd name="connsiteY1-106" fmla="*/ 2436501 h 2451015"/>
                    <a:gd name="connsiteX2-107" fmla="*/ 263374 w 10858803"/>
                    <a:gd name="connsiteY2-108" fmla="*/ 2451015 h 2451015"/>
                    <a:gd name="connsiteX3-109" fmla="*/ 16631 w 10858803"/>
                    <a:gd name="connsiteY3-110" fmla="*/ 2131701 h 2451015"/>
                    <a:gd name="connsiteX4-111" fmla="*/ 5582 w 10858803"/>
                    <a:gd name="connsiteY4-112" fmla="*/ 0 h 2451015"/>
                    <a:gd name="connsiteX0-113" fmla="*/ 10854255 w 10854255"/>
                    <a:gd name="connsiteY0-114" fmla="*/ 1841415 h 2451015"/>
                    <a:gd name="connsiteX1-115" fmla="*/ 10360769 w 10854255"/>
                    <a:gd name="connsiteY1-116" fmla="*/ 2436501 h 2451015"/>
                    <a:gd name="connsiteX2-117" fmla="*/ 258826 w 10854255"/>
                    <a:gd name="connsiteY2-118" fmla="*/ 2451015 h 2451015"/>
                    <a:gd name="connsiteX3-119" fmla="*/ 12083 w 10854255"/>
                    <a:gd name="connsiteY3-120" fmla="*/ 2131701 h 2451015"/>
                    <a:gd name="connsiteX4-121" fmla="*/ 1034 w 10854255"/>
                    <a:gd name="connsiteY4-122" fmla="*/ 0 h 2451015"/>
                    <a:gd name="connsiteX0-123" fmla="*/ 10846712 w 10846712"/>
                    <a:gd name="connsiteY0-124" fmla="*/ 1841415 h 2451015"/>
                    <a:gd name="connsiteX1-125" fmla="*/ 10353226 w 10846712"/>
                    <a:gd name="connsiteY1-126" fmla="*/ 2436501 h 2451015"/>
                    <a:gd name="connsiteX2-127" fmla="*/ 251283 w 10846712"/>
                    <a:gd name="connsiteY2-128" fmla="*/ 2451015 h 2451015"/>
                    <a:gd name="connsiteX3-129" fmla="*/ 4540 w 10846712"/>
                    <a:gd name="connsiteY3-130" fmla="*/ 2131701 h 2451015"/>
                    <a:gd name="connsiteX4-131" fmla="*/ 5130 w 10846712"/>
                    <a:gd name="connsiteY4-132" fmla="*/ 0 h 2451015"/>
                    <a:gd name="connsiteX0-133" fmla="*/ 10842172 w 10842172"/>
                    <a:gd name="connsiteY0-134" fmla="*/ 1841415 h 2451015"/>
                    <a:gd name="connsiteX1-135" fmla="*/ 10348686 w 10842172"/>
                    <a:gd name="connsiteY1-136" fmla="*/ 2436501 h 2451015"/>
                    <a:gd name="connsiteX2-137" fmla="*/ 246743 w 10842172"/>
                    <a:gd name="connsiteY2-138" fmla="*/ 2451015 h 2451015"/>
                    <a:gd name="connsiteX3-139" fmla="*/ 0 w 10842172"/>
                    <a:gd name="connsiteY3-140" fmla="*/ 2131701 h 2451015"/>
                    <a:gd name="connsiteX4-141" fmla="*/ 590 w 10842172"/>
                    <a:gd name="connsiteY4-142" fmla="*/ 0 h 2451015"/>
                    <a:gd name="connsiteX0-143" fmla="*/ 10842172 w 10842172"/>
                    <a:gd name="connsiteY0-144" fmla="*/ 1841415 h 2451015"/>
                    <a:gd name="connsiteX1-145" fmla="*/ 10348686 w 10842172"/>
                    <a:gd name="connsiteY1-146" fmla="*/ 2436501 h 2451015"/>
                    <a:gd name="connsiteX2-147" fmla="*/ 246743 w 10842172"/>
                    <a:gd name="connsiteY2-148" fmla="*/ 2451015 h 2451015"/>
                    <a:gd name="connsiteX3-149" fmla="*/ 0 w 10842172"/>
                    <a:gd name="connsiteY3-150" fmla="*/ 2131701 h 2451015"/>
                    <a:gd name="connsiteX4-151" fmla="*/ 590 w 10842172"/>
                    <a:gd name="connsiteY4-152" fmla="*/ 0 h 2451015"/>
                    <a:gd name="connsiteX0-153" fmla="*/ 10842172 w 10842172"/>
                    <a:gd name="connsiteY0-154" fmla="*/ 1841415 h 2451015"/>
                    <a:gd name="connsiteX1-155" fmla="*/ 10348686 w 10842172"/>
                    <a:gd name="connsiteY1-156" fmla="*/ 2436501 h 2451015"/>
                    <a:gd name="connsiteX2-157" fmla="*/ 246743 w 10842172"/>
                    <a:gd name="connsiteY2-158" fmla="*/ 2451015 h 2451015"/>
                    <a:gd name="connsiteX3-159" fmla="*/ 0 w 10842172"/>
                    <a:gd name="connsiteY3-160" fmla="*/ 2131701 h 2451015"/>
                    <a:gd name="connsiteX4-161" fmla="*/ 6410 w 10842172"/>
                    <a:gd name="connsiteY4-162" fmla="*/ 0 h 2451015"/>
                    <a:gd name="connsiteX0-163" fmla="*/ 10842172 w 10842172"/>
                    <a:gd name="connsiteY0-164" fmla="*/ 1841415 h 2451015"/>
                    <a:gd name="connsiteX1-165" fmla="*/ 10348686 w 10842172"/>
                    <a:gd name="connsiteY1-166" fmla="*/ 2436501 h 2451015"/>
                    <a:gd name="connsiteX2-167" fmla="*/ 246743 w 10842172"/>
                    <a:gd name="connsiteY2-168" fmla="*/ 2451015 h 2451015"/>
                    <a:gd name="connsiteX3-169" fmla="*/ 0 w 10842172"/>
                    <a:gd name="connsiteY3-170" fmla="*/ 2131701 h 2451015"/>
                    <a:gd name="connsiteX4-171" fmla="*/ 6410 w 10842172"/>
                    <a:gd name="connsiteY4-172" fmla="*/ 0 h 2451015"/>
                    <a:gd name="connsiteX0-173" fmla="*/ 10846950 w 10846950"/>
                    <a:gd name="connsiteY0-174" fmla="*/ 1841415 h 2451015"/>
                    <a:gd name="connsiteX1-175" fmla="*/ 10353464 w 10846950"/>
                    <a:gd name="connsiteY1-176" fmla="*/ 2436501 h 2451015"/>
                    <a:gd name="connsiteX2-177" fmla="*/ 251521 w 10846950"/>
                    <a:gd name="connsiteY2-178" fmla="*/ 2451015 h 2451015"/>
                    <a:gd name="connsiteX3-179" fmla="*/ 4778 w 10846950"/>
                    <a:gd name="connsiteY3-180" fmla="*/ 2131701 h 2451015"/>
                    <a:gd name="connsiteX4-181" fmla="*/ 11188 w 10846950"/>
                    <a:gd name="connsiteY4-182" fmla="*/ 0 h 2451015"/>
                    <a:gd name="connsiteX0-183" fmla="*/ 10846950 w 10846950"/>
                    <a:gd name="connsiteY0-184" fmla="*/ 1841415 h 2451015"/>
                    <a:gd name="connsiteX1-185" fmla="*/ 10568788 w 10846950"/>
                    <a:gd name="connsiteY1-186" fmla="*/ 2430680 h 2451015"/>
                    <a:gd name="connsiteX2-187" fmla="*/ 251521 w 10846950"/>
                    <a:gd name="connsiteY2-188" fmla="*/ 2451015 h 2451015"/>
                    <a:gd name="connsiteX3-189" fmla="*/ 4778 w 10846950"/>
                    <a:gd name="connsiteY3-190" fmla="*/ 2131701 h 2451015"/>
                    <a:gd name="connsiteX4-191" fmla="*/ 11188 w 10846950"/>
                    <a:gd name="connsiteY4-192" fmla="*/ 0 h 2451015"/>
                    <a:gd name="connsiteX0-193" fmla="*/ 10846950 w 10846950"/>
                    <a:gd name="connsiteY0-194" fmla="*/ 1841415 h 2451015"/>
                    <a:gd name="connsiteX1-195" fmla="*/ 10522232 w 10846950"/>
                    <a:gd name="connsiteY1-196" fmla="*/ 2430680 h 2451015"/>
                    <a:gd name="connsiteX2-197" fmla="*/ 251521 w 10846950"/>
                    <a:gd name="connsiteY2-198" fmla="*/ 2451015 h 2451015"/>
                    <a:gd name="connsiteX3-199" fmla="*/ 4778 w 10846950"/>
                    <a:gd name="connsiteY3-200" fmla="*/ 2131701 h 2451015"/>
                    <a:gd name="connsiteX4-201" fmla="*/ 11188 w 10846950"/>
                    <a:gd name="connsiteY4-202" fmla="*/ 0 h 2451015"/>
                    <a:gd name="connsiteX0-203" fmla="*/ 10846950 w 10846950"/>
                    <a:gd name="connsiteY0-204" fmla="*/ 1841415 h 2451015"/>
                    <a:gd name="connsiteX1-205" fmla="*/ 10745593 w 10846950"/>
                    <a:gd name="connsiteY1-206" fmla="*/ 2046023 h 2451015"/>
                    <a:gd name="connsiteX2-207" fmla="*/ 10522232 w 10846950"/>
                    <a:gd name="connsiteY2-208" fmla="*/ 2430680 h 2451015"/>
                    <a:gd name="connsiteX3-209" fmla="*/ 251521 w 10846950"/>
                    <a:gd name="connsiteY3-210" fmla="*/ 2451015 h 2451015"/>
                    <a:gd name="connsiteX4-211" fmla="*/ 4778 w 10846950"/>
                    <a:gd name="connsiteY4-212" fmla="*/ 2131701 h 2451015"/>
                    <a:gd name="connsiteX5-213" fmla="*/ 11188 w 10846950"/>
                    <a:gd name="connsiteY5-214" fmla="*/ 0 h 2451015"/>
                    <a:gd name="connsiteX0-215" fmla="*/ 10745593 w 10745593"/>
                    <a:gd name="connsiteY0-216" fmla="*/ 2046023 h 2451015"/>
                    <a:gd name="connsiteX1-217" fmla="*/ 10522232 w 10745593"/>
                    <a:gd name="connsiteY1-218" fmla="*/ 2430680 h 2451015"/>
                    <a:gd name="connsiteX2-219" fmla="*/ 251521 w 10745593"/>
                    <a:gd name="connsiteY2-220" fmla="*/ 2451015 h 2451015"/>
                    <a:gd name="connsiteX3-221" fmla="*/ 4778 w 10745593"/>
                    <a:gd name="connsiteY3-222" fmla="*/ 2131701 h 2451015"/>
                    <a:gd name="connsiteX4-223" fmla="*/ 11188 w 10745593"/>
                    <a:gd name="connsiteY4-224" fmla="*/ 0 h 2451015"/>
                    <a:gd name="connsiteX0-225" fmla="*/ 10830947 w 10830947"/>
                    <a:gd name="connsiteY0-226" fmla="*/ 2046023 h 2451015"/>
                    <a:gd name="connsiteX1-227" fmla="*/ 10522232 w 10830947"/>
                    <a:gd name="connsiteY1-228" fmla="*/ 2430680 h 2451015"/>
                    <a:gd name="connsiteX2-229" fmla="*/ 251521 w 10830947"/>
                    <a:gd name="connsiteY2-230" fmla="*/ 2451015 h 2451015"/>
                    <a:gd name="connsiteX3-231" fmla="*/ 4778 w 10830947"/>
                    <a:gd name="connsiteY3-232" fmla="*/ 2131701 h 2451015"/>
                    <a:gd name="connsiteX4-233" fmla="*/ 11188 w 10830947"/>
                    <a:gd name="connsiteY4-234" fmla="*/ 0 h 2451015"/>
                    <a:gd name="connsiteX0-235" fmla="*/ 10877504 w 10877504"/>
                    <a:gd name="connsiteY0-236" fmla="*/ 2046023 h 2451015"/>
                    <a:gd name="connsiteX1-237" fmla="*/ 10522232 w 10877504"/>
                    <a:gd name="connsiteY1-238" fmla="*/ 2430680 h 2451015"/>
                    <a:gd name="connsiteX2-239" fmla="*/ 251521 w 10877504"/>
                    <a:gd name="connsiteY2-240" fmla="*/ 2451015 h 2451015"/>
                    <a:gd name="connsiteX3-241" fmla="*/ 4778 w 10877504"/>
                    <a:gd name="connsiteY3-242" fmla="*/ 2131701 h 2451015"/>
                    <a:gd name="connsiteX4-243" fmla="*/ 11188 w 10877504"/>
                    <a:gd name="connsiteY4-244" fmla="*/ 0 h 2451015"/>
                    <a:gd name="connsiteX0-245" fmla="*/ 10861985 w 10861985"/>
                    <a:gd name="connsiteY0-246" fmla="*/ 2084821 h 2451015"/>
                    <a:gd name="connsiteX1-247" fmla="*/ 10522232 w 10861985"/>
                    <a:gd name="connsiteY1-248" fmla="*/ 2430680 h 2451015"/>
                    <a:gd name="connsiteX2-249" fmla="*/ 251521 w 10861985"/>
                    <a:gd name="connsiteY2-250" fmla="*/ 2451015 h 2451015"/>
                    <a:gd name="connsiteX3-251" fmla="*/ 4778 w 10861985"/>
                    <a:gd name="connsiteY3-252" fmla="*/ 2131701 h 2451015"/>
                    <a:gd name="connsiteX4-253" fmla="*/ 11188 w 10861985"/>
                    <a:gd name="connsiteY4-254" fmla="*/ 0 h 2451015"/>
                    <a:gd name="connsiteX0-255" fmla="*/ 10857207 w 10857207"/>
                    <a:gd name="connsiteY0-256" fmla="*/ 0 h 366194"/>
                    <a:gd name="connsiteX1-257" fmla="*/ 10517454 w 10857207"/>
                    <a:gd name="connsiteY1-258" fmla="*/ 345859 h 366194"/>
                    <a:gd name="connsiteX2-259" fmla="*/ 246743 w 10857207"/>
                    <a:gd name="connsiteY2-260" fmla="*/ 366194 h 366194"/>
                    <a:gd name="connsiteX3-261" fmla="*/ 0 w 10857207"/>
                    <a:gd name="connsiteY3-262" fmla="*/ 46880 h 366194"/>
                    <a:gd name="connsiteX0-263" fmla="*/ 10610464 w 10610464"/>
                    <a:gd name="connsiteY0-264" fmla="*/ 0 h 366194"/>
                    <a:gd name="connsiteX1-265" fmla="*/ 10270711 w 10610464"/>
                    <a:gd name="connsiteY1-266" fmla="*/ 345859 h 366194"/>
                    <a:gd name="connsiteX2-267" fmla="*/ 0 w 10610464"/>
                    <a:gd name="connsiteY2-268" fmla="*/ 366194 h 366194"/>
                    <a:gd name="connsiteX0-269" fmla="*/ 339753 w 339753"/>
                    <a:gd name="connsiteY0-270" fmla="*/ 0 h 345859"/>
                    <a:gd name="connsiteX1-271" fmla="*/ 0 w 339753"/>
                    <a:gd name="connsiteY1-272" fmla="*/ 345859 h 345859"/>
                  </a:gdLst>
                  <a:ahLst/>
                  <a:cxnLst>
                    <a:cxn ang="0">
                      <a:pos x="connsiteX0-1" y="connsiteY0-2"/>
                    </a:cxn>
                    <a:cxn ang="0">
                      <a:pos x="connsiteX1-3" y="connsiteY1-4"/>
                    </a:cxn>
                  </a:cxnLst>
                  <a:rect l="l" t="t" r="r" b="b"/>
                  <a:pathLst>
                    <a:path w="339753" h="345859">
                      <a:moveTo>
                        <a:pt x="339753" y="0"/>
                      </a:moveTo>
                      <a:lnTo>
                        <a:pt x="0" y="345859"/>
                      </a:lnTo>
                    </a:path>
                  </a:pathLst>
                </a:cu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sp>
          <p:nvSpPr>
            <p:cNvPr id="3" name="矩形 2"/>
            <p:cNvSpPr/>
            <p:nvPr/>
          </p:nvSpPr>
          <p:spPr>
            <a:xfrm>
              <a:off x="6417459" y="2738255"/>
              <a:ext cx="4552163" cy="2308324"/>
            </a:xfrm>
            <a:prstGeom prst="rect">
              <a:avLst/>
            </a:prstGeom>
          </p:spPr>
          <p:txBody>
            <a:bodyPr wrap="square">
              <a:spAutoFit/>
            </a:bodyPr>
            <a:lstStyle/>
            <a:p>
              <a:pPr algn="just"/>
              <a:r>
                <a:rPr lang="en-US" altLang="zh-CN" sz="2400" dirty="0">
                  <a:solidFill>
                    <a:srgbClr val="0070C0"/>
                  </a:solidFill>
                  <a:cs typeface="+mn-ea"/>
                  <a:sym typeface="+mn-lt"/>
                </a:rPr>
                <a:t>【</a:t>
              </a:r>
              <a:r>
                <a:rPr lang="zh-CN" altLang="en-US" sz="2400" dirty="0">
                  <a:solidFill>
                    <a:srgbClr val="0070C0"/>
                  </a:solidFill>
                  <a:cs typeface="+mn-ea"/>
                  <a:sym typeface="+mn-lt"/>
                </a:rPr>
                <a:t>例</a:t>
              </a:r>
              <a:r>
                <a:rPr lang="en-US" altLang="zh-CN" sz="2400" dirty="0">
                  <a:solidFill>
                    <a:srgbClr val="0070C0"/>
                  </a:solidFill>
                  <a:cs typeface="+mn-ea"/>
                  <a:sym typeface="+mn-lt"/>
                </a:rPr>
                <a:t>】</a:t>
              </a:r>
              <a:r>
                <a:rPr lang="zh-CN" altLang="en-US" sz="2400" dirty="0">
                  <a:cs typeface="+mn-ea"/>
                  <a:sym typeface="+mn-lt"/>
                </a:rPr>
                <a:t>对于</a:t>
              </a:r>
              <a:r>
                <a:rPr lang="en-US" altLang="zh-CN" sz="2400" dirty="0" err="1">
                  <a:cs typeface="+mn-ea"/>
                  <a:sym typeface="+mn-lt"/>
                </a:rPr>
                <a:t>IntArray</a:t>
              </a:r>
              <a:r>
                <a:rPr lang="zh-CN" altLang="en-US" sz="2400" dirty="0">
                  <a:cs typeface="+mn-ea"/>
                  <a:sym typeface="+mn-lt"/>
                </a:rPr>
                <a:t>类，如果在  主函数中需要用一个已知的</a:t>
              </a:r>
              <a:r>
                <a:rPr lang="en-US" altLang="zh-CN" sz="2400" dirty="0" err="1">
                  <a:cs typeface="+mn-ea"/>
                  <a:sym typeface="+mn-lt"/>
                </a:rPr>
                <a:t>IntArray</a:t>
              </a:r>
              <a:r>
                <a:rPr lang="zh-CN" altLang="en-US" sz="2400" dirty="0">
                  <a:cs typeface="+mn-ea"/>
                  <a:sym typeface="+mn-lt"/>
                </a:rPr>
                <a:t>类对象来初始化一个新的</a:t>
              </a:r>
              <a:r>
                <a:rPr lang="en-US" altLang="zh-CN" sz="2400" dirty="0" err="1">
                  <a:cs typeface="+mn-ea"/>
                  <a:sym typeface="+mn-lt"/>
                </a:rPr>
                <a:t>IntArray</a:t>
              </a:r>
              <a:r>
                <a:rPr lang="zh-CN" altLang="en-US" sz="2400" dirty="0">
                  <a:cs typeface="+mn-ea"/>
                  <a:sym typeface="+mn-lt"/>
                </a:rPr>
                <a:t>类对象，直接用系统提供的默认拷贝构造函数，看看会有什么问题以及如何解决。</a:t>
              </a:r>
              <a:endParaRPr lang="zh-CN" altLang="en-US" sz="2400" dirty="0">
                <a:cs typeface="+mn-ea"/>
                <a:sym typeface="+mn-lt"/>
              </a:endParaRPr>
            </a:p>
          </p:txBody>
        </p:sp>
      </p:grpSp>
      <p:sp>
        <p:nvSpPr>
          <p:cNvPr id="53" name="Rectangle 3"/>
          <p:cNvSpPr txBox="1">
            <a:spLocks noChangeArrowheads="1"/>
          </p:cNvSpPr>
          <p:nvPr/>
        </p:nvSpPr>
        <p:spPr>
          <a:xfrm>
            <a:off x="5991497" y="1059523"/>
            <a:ext cx="5556069" cy="4842715"/>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58775" indent="-452755">
              <a:lnSpc>
                <a:spcPct val="100000"/>
              </a:lnSpc>
              <a:buFont typeface="Wingdings" panose="05000000000000000000" pitchFamily="2" charset="2"/>
              <a:buNone/>
            </a:pPr>
            <a:r>
              <a:rPr lang="en-US" altLang="zh-CN" sz="2400" dirty="0">
                <a:cs typeface="+mn-ea"/>
                <a:sym typeface="+mn-lt"/>
              </a:rPr>
              <a:t>int main()</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	</a:t>
            </a:r>
            <a:r>
              <a:rPr lang="en-US" altLang="zh-CN" sz="2400" dirty="0" err="1">
                <a:cs typeface="+mn-ea"/>
                <a:sym typeface="+mn-lt"/>
              </a:rPr>
              <a:t>IntArray</a:t>
            </a:r>
            <a:r>
              <a:rPr lang="en-US" altLang="zh-CN" sz="2400" dirty="0">
                <a:cs typeface="+mn-ea"/>
                <a:sym typeface="+mn-lt"/>
              </a:rPr>
              <a:t> x(20);</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solidFill>
                  <a:schemeClr val="tx2"/>
                </a:solidFill>
                <a:cs typeface="+mn-ea"/>
                <a:sym typeface="+mn-lt"/>
              </a:rPr>
              <a:t>	</a:t>
            </a:r>
            <a:r>
              <a:rPr lang="en-US" altLang="zh-CN" sz="2400" dirty="0" err="1">
                <a:solidFill>
                  <a:srgbClr val="FF0000"/>
                </a:solidFill>
                <a:cs typeface="+mn-ea"/>
                <a:sym typeface="+mn-lt"/>
              </a:rPr>
              <a:t>IntArray</a:t>
            </a:r>
            <a:r>
              <a:rPr lang="en-US" altLang="zh-CN" sz="2400" dirty="0">
                <a:solidFill>
                  <a:srgbClr val="FF0000"/>
                </a:solidFill>
                <a:cs typeface="+mn-ea"/>
                <a:sym typeface="+mn-lt"/>
              </a:rPr>
              <a:t> y(x); </a:t>
            </a:r>
            <a:r>
              <a:rPr lang="en-US" altLang="zh-CN" sz="2000" dirty="0">
                <a:cs typeface="+mn-ea"/>
                <a:sym typeface="+mn-lt"/>
              </a:rPr>
              <a:t>//</a:t>
            </a:r>
            <a:r>
              <a:rPr lang="zh-CN" altLang="en-US" sz="2000" dirty="0">
                <a:cs typeface="+mn-ea"/>
                <a:sym typeface="+mn-lt"/>
              </a:rPr>
              <a:t>用对象</a:t>
            </a:r>
            <a:r>
              <a:rPr lang="en-US" altLang="zh-CN" sz="2000" dirty="0">
                <a:cs typeface="+mn-ea"/>
                <a:sym typeface="+mn-lt"/>
              </a:rPr>
              <a:t>x</a:t>
            </a:r>
            <a:r>
              <a:rPr lang="zh-CN" altLang="en-US" sz="2000" dirty="0">
                <a:cs typeface="+mn-ea"/>
                <a:sym typeface="+mn-lt"/>
              </a:rPr>
              <a:t>初始化新建对象</a:t>
            </a:r>
            <a:r>
              <a:rPr lang="en-US" altLang="zh-CN" sz="2000" dirty="0">
                <a:cs typeface="+mn-ea"/>
                <a:sym typeface="+mn-lt"/>
              </a:rPr>
              <a:t>y</a:t>
            </a:r>
            <a:endParaRPr lang="en-US" altLang="zh-CN" sz="20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	</a:t>
            </a:r>
            <a:r>
              <a:rPr lang="en-US" altLang="zh-CN" sz="2400" dirty="0" err="1">
                <a:cs typeface="+mn-ea"/>
                <a:sym typeface="+mn-lt"/>
              </a:rPr>
              <a:t>x.infoOfArray</a:t>
            </a:r>
            <a:r>
              <a:rPr lang="en-US" altLang="zh-CN" sz="2400" dirty="0">
                <a:cs typeface="+mn-ea"/>
                <a:sym typeface="+mn-lt"/>
              </a:rPr>
              <a:t>();</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	</a:t>
            </a:r>
            <a:r>
              <a:rPr lang="en-US" altLang="zh-CN" sz="2400" dirty="0" err="1">
                <a:cs typeface="+mn-ea"/>
                <a:sym typeface="+mn-lt"/>
              </a:rPr>
              <a:t>y.infoOfArray</a:t>
            </a:r>
            <a:r>
              <a:rPr lang="en-US" altLang="zh-CN" sz="2400" dirty="0">
                <a:cs typeface="+mn-ea"/>
                <a:sym typeface="+mn-lt"/>
              </a:rPr>
              <a:t>();</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	return 0;</a:t>
            </a:r>
            <a:endParaRPr lang="en-US" altLang="zh-CN" sz="2400" dirty="0">
              <a:cs typeface="+mn-ea"/>
              <a:sym typeface="+mn-lt"/>
            </a:endParaRPr>
          </a:p>
          <a:p>
            <a:pPr marL="358775" indent="-452755">
              <a:lnSpc>
                <a:spcPct val="100000"/>
              </a:lnSpc>
              <a:buFont typeface="Wingdings" panose="05000000000000000000" pitchFamily="2" charset="2"/>
              <a:buNone/>
            </a:pPr>
            <a:r>
              <a:rPr lang="en-US" altLang="zh-CN" sz="2400" dirty="0">
                <a:cs typeface="+mn-ea"/>
                <a:sym typeface="+mn-lt"/>
              </a:rPr>
              <a:t>}</a:t>
            </a:r>
            <a:endParaRPr lang="en-US" altLang="zh-CN" sz="2400" dirty="0">
              <a:cs typeface="+mn-ea"/>
              <a:sym typeface="+mn-lt"/>
            </a:endParaRPr>
          </a:p>
        </p:txBody>
      </p:sp>
      <p:pic>
        <p:nvPicPr>
          <p:cNvPr id="52" name="Picture 8"/>
          <p:cNvPicPr>
            <a:picLocks noChangeAspect="1" noChangeArrowheads="1"/>
          </p:cNvPicPr>
          <p:nvPr/>
        </p:nvPicPr>
        <p:blipFill>
          <a:blip r:embed="rId1">
            <a:extLst>
              <a:ext uri="{BEBA8EAE-BF5A-486C-A8C5-ECC9F3942E4B}">
                <a14:imgProps xmlns:a14="http://schemas.microsoft.com/office/drawing/2010/main">
                  <a14:imgLayer r:embed="rId2">
                    <a14:imgEffect>
                      <a14:sharpenSoften amount="25000"/>
                    </a14:imgEffect>
                  </a14:imgLayer>
                </a14:imgProps>
              </a:ext>
            </a:extLst>
          </a:blip>
          <a:srcRect/>
          <a:stretch>
            <a:fillRect/>
          </a:stretch>
        </p:blipFill>
        <p:spPr bwMode="auto">
          <a:xfrm>
            <a:off x="6039462" y="3115696"/>
            <a:ext cx="5508104" cy="3276816"/>
          </a:xfrm>
          <a:prstGeom prst="rect">
            <a:avLst/>
          </a:prstGeom>
          <a:noFill/>
          <a:ln w="9525">
            <a:noFill/>
            <a:miter lim="800000"/>
            <a:headEnd/>
            <a:tailEnd/>
          </a:ln>
          <a:effectLst/>
        </p:spPr>
      </p:pic>
      <p:grpSp>
        <p:nvGrpSpPr>
          <p:cNvPr id="54" name="组合 53"/>
          <p:cNvGrpSpPr/>
          <p:nvPr/>
        </p:nvGrpSpPr>
        <p:grpSpPr>
          <a:xfrm>
            <a:off x="531854" y="555626"/>
            <a:ext cx="3614915" cy="876848"/>
            <a:chOff x="303309" y="247818"/>
            <a:chExt cx="4928547" cy="725466"/>
          </a:xfrm>
        </p:grpSpPr>
        <p:sp>
          <p:nvSpPr>
            <p:cNvPr id="55" name="文本框 54"/>
            <p:cNvSpPr txBox="1"/>
            <p:nvPr/>
          </p:nvSpPr>
          <p:spPr bwMode="auto">
            <a:xfrm>
              <a:off x="1300415" y="415545"/>
              <a:ext cx="3460858" cy="381962"/>
            </a:xfrm>
            <a:prstGeom prst="rect">
              <a:avLst/>
            </a:prstGeom>
            <a:noFill/>
            <a:ln>
              <a:noFill/>
            </a:ln>
          </p:spPr>
          <p:txBody>
            <a:bodyPr wrap="square">
              <a:spAutoFit/>
              <a:scene3d>
                <a:camera prst="orthographicFront"/>
                <a:lightRig rig="threePt" dir="t"/>
              </a:scene3d>
              <a:sp3d contourW="127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defTabSz="914400" fontAlgn="auto">
                <a:spcBef>
                  <a:spcPts val="0"/>
                </a:spcBef>
                <a:spcAft>
                  <a:spcPts val="0"/>
                </a:spcAft>
                <a:defRPr/>
              </a:pPr>
              <a:r>
                <a:rPr lang="zh-CN" altLang="en-US" sz="2400" kern="0" dirty="0">
                  <a:solidFill>
                    <a:srgbClr val="0070C0"/>
                  </a:solidFill>
                  <a:cs typeface="+mn-ea"/>
                  <a:sym typeface="+mn-lt"/>
                </a:rPr>
                <a:t>拷贝构造函数</a:t>
              </a:r>
              <a:endParaRPr lang="zh-CN" altLang="en-US" sz="2400" kern="0" dirty="0">
                <a:solidFill>
                  <a:srgbClr val="0070C0"/>
                </a:solidFill>
                <a:cs typeface="+mn-ea"/>
                <a:sym typeface="+mn-lt"/>
              </a:endParaRPr>
            </a:p>
          </p:txBody>
        </p:sp>
        <p:grpSp>
          <p:nvGrpSpPr>
            <p:cNvPr id="56" name="组合 55"/>
            <p:cNvGrpSpPr/>
            <p:nvPr/>
          </p:nvGrpSpPr>
          <p:grpSpPr>
            <a:xfrm>
              <a:off x="303309" y="247818"/>
              <a:ext cx="4928547" cy="725466"/>
              <a:chOff x="303309" y="247818"/>
              <a:chExt cx="4928547" cy="725466"/>
            </a:xfrm>
          </p:grpSpPr>
          <p:grpSp>
            <p:nvGrpSpPr>
              <p:cNvPr id="57" name="组合 56"/>
              <p:cNvGrpSpPr/>
              <p:nvPr/>
            </p:nvGrpSpPr>
            <p:grpSpPr>
              <a:xfrm>
                <a:off x="349799" y="247818"/>
                <a:ext cx="4791980" cy="261575"/>
                <a:chOff x="349799" y="247818"/>
                <a:chExt cx="4791980" cy="261575"/>
              </a:xfrm>
            </p:grpSpPr>
            <p:cxnSp>
              <p:nvCxnSpPr>
                <p:cNvPr id="72" name="直接连接符 71"/>
                <p:cNvCxnSpPr/>
                <p:nvPr/>
              </p:nvCxnSpPr>
              <p:spPr>
                <a:xfrm>
                  <a:off x="638117" y="248864"/>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4824514" y="335707"/>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4084534" y="335707"/>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3927764" y="24886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6" name="任意多边形: 形状 75"/>
                <p:cNvSpPr/>
                <p:nvPr/>
              </p:nvSpPr>
              <p:spPr>
                <a:xfrm>
                  <a:off x="349799" y="247818"/>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dirty="0">
                    <a:cs typeface="+mn-ea"/>
                    <a:sym typeface="+mn-lt"/>
                  </a:endParaRPr>
                </a:p>
              </p:txBody>
            </p:sp>
            <p:sp>
              <p:nvSpPr>
                <p:cNvPr id="77" name="任意多边形: 形状 76"/>
                <p:cNvSpPr/>
                <p:nvPr/>
              </p:nvSpPr>
              <p:spPr>
                <a:xfrm flipV="1">
                  <a:off x="737468" y="249336"/>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8" name="组合 57"/>
              <p:cNvGrpSpPr/>
              <p:nvPr/>
            </p:nvGrpSpPr>
            <p:grpSpPr>
              <a:xfrm>
                <a:off x="349799" y="711709"/>
                <a:ext cx="4815092" cy="261575"/>
                <a:chOff x="358852" y="925118"/>
                <a:chExt cx="4815092" cy="261575"/>
              </a:xfrm>
            </p:grpSpPr>
            <p:cxnSp>
              <p:nvCxnSpPr>
                <p:cNvPr id="65" name="直接连接符 64"/>
                <p:cNvCxnSpPr/>
                <p:nvPr/>
              </p:nvCxnSpPr>
              <p:spPr>
                <a:xfrm flipH="1" flipV="1">
                  <a:off x="1574976" y="1185647"/>
                  <a:ext cx="3287537"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flipH="1" flipV="1">
                  <a:off x="362574" y="925118"/>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4860402" y="1011961"/>
                  <a:ext cx="313542" cy="173686"/>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flipV="1">
                  <a:off x="678226" y="1098804"/>
                  <a:ext cx="737870" cy="0"/>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flipV="1">
                  <a:off x="1416096" y="1098804"/>
                  <a:ext cx="156771" cy="86843"/>
                </a:xfrm>
                <a:prstGeom prst="line">
                  <a:avLst/>
                </a:prstGeom>
                <a:ln w="12700" cap="rnd">
                  <a:solidFill>
                    <a:srgbClr val="0070C0"/>
                  </a:solidFill>
                  <a:round/>
                </a:ln>
              </p:spPr>
              <p:style>
                <a:lnRef idx="1">
                  <a:schemeClr val="accent1"/>
                </a:lnRef>
                <a:fillRef idx="0">
                  <a:schemeClr val="accent1"/>
                </a:fillRef>
                <a:effectRef idx="0">
                  <a:schemeClr val="accent1"/>
                </a:effectRef>
                <a:fontRef idx="minor">
                  <a:schemeClr val="tx1"/>
                </a:fontRef>
              </p:style>
            </p:cxnSp>
            <p:sp>
              <p:nvSpPr>
                <p:cNvPr id="70" name="任意多边形: 形状 69"/>
                <p:cNvSpPr/>
                <p:nvPr/>
              </p:nvSpPr>
              <p:spPr>
                <a:xfrm flipH="1" flipV="1">
                  <a:off x="358852" y="929504"/>
                  <a:ext cx="4791980" cy="257189"/>
                </a:xfrm>
                <a:custGeom>
                  <a:avLst/>
                  <a:gdLst>
                    <a:gd name="connsiteX0" fmla="*/ 0 w 5405438"/>
                    <a:gd name="connsiteY0" fmla="*/ 233362 h 366712"/>
                    <a:gd name="connsiteX1" fmla="*/ 328613 w 5405438"/>
                    <a:gd name="connsiteY1" fmla="*/ 0 h 366712"/>
                    <a:gd name="connsiteX2" fmla="*/ 4043363 w 5405438"/>
                    <a:gd name="connsiteY2" fmla="*/ 0 h 366712"/>
                    <a:gd name="connsiteX3" fmla="*/ 4214813 w 5405438"/>
                    <a:gd name="connsiteY3" fmla="*/ 123825 h 366712"/>
                    <a:gd name="connsiteX4" fmla="*/ 5048250 w 5405438"/>
                    <a:gd name="connsiteY4" fmla="*/ 123825 h 366712"/>
                    <a:gd name="connsiteX5" fmla="*/ 5405438 w 5405438"/>
                    <a:gd name="connsiteY5" fmla="*/ 366712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5438" h="366712">
                      <a:moveTo>
                        <a:pt x="0" y="233362"/>
                      </a:moveTo>
                      <a:lnTo>
                        <a:pt x="328613" y="0"/>
                      </a:lnTo>
                      <a:lnTo>
                        <a:pt x="4043363" y="0"/>
                      </a:lnTo>
                      <a:lnTo>
                        <a:pt x="4214813" y="123825"/>
                      </a:lnTo>
                      <a:lnTo>
                        <a:pt x="5048250" y="123825"/>
                      </a:lnTo>
                      <a:lnTo>
                        <a:pt x="5405438" y="366712"/>
                      </a:lnTo>
                    </a:path>
                  </a:pathLst>
                </a:custGeom>
                <a:ln w="12700" cap="rnd">
                  <a:solidFill>
                    <a:srgbClr val="0070C0"/>
                  </a:solidFill>
                  <a:round/>
                </a:ln>
              </p:spPr>
              <p:style>
                <a:lnRef idx="1">
                  <a:schemeClr val="accent1"/>
                </a:lnRef>
                <a:fillRef idx="0">
                  <a:schemeClr val="accent1"/>
                </a:fillRef>
                <a:effectRef idx="0">
                  <a:schemeClr val="accent1"/>
                </a:effectRef>
                <a:fontRef idx="minor">
                  <a:schemeClr val="tx1"/>
                </a:fontRef>
              </p:style>
              <p:txBody>
                <a:bodyPr rtlCol="0" anchor="ctr"/>
                <a:lstStyle/>
                <a:p>
                  <a:endParaRPr lang="zh-CN" altLang="en-US">
                    <a:cs typeface="+mn-ea"/>
                    <a:sym typeface="+mn-lt"/>
                  </a:endParaRPr>
                </a:p>
              </p:txBody>
            </p:sp>
            <p:sp>
              <p:nvSpPr>
                <p:cNvPr id="71" name="任意多边形: 形状 70"/>
                <p:cNvSpPr/>
                <p:nvPr/>
              </p:nvSpPr>
              <p:spPr>
                <a:xfrm flipH="1">
                  <a:off x="1733685" y="1101082"/>
                  <a:ext cx="3029477" cy="84093"/>
                </a:xfrm>
                <a:custGeom>
                  <a:avLst/>
                  <a:gdLst>
                    <a:gd name="connsiteX0" fmla="*/ 0 w 4221480"/>
                    <a:gd name="connsiteY0" fmla="*/ 236220 h 236220"/>
                    <a:gd name="connsiteX1" fmla="*/ 320040 w 4221480"/>
                    <a:gd name="connsiteY1" fmla="*/ 0 h 236220"/>
                    <a:gd name="connsiteX2" fmla="*/ 4053840 w 4221480"/>
                    <a:gd name="connsiteY2" fmla="*/ 0 h 236220"/>
                    <a:gd name="connsiteX3" fmla="*/ 4221480 w 4221480"/>
                    <a:gd name="connsiteY3" fmla="*/ 137160 h 236220"/>
                    <a:gd name="connsiteX4" fmla="*/ 152400 w 4221480"/>
                    <a:gd name="connsiteY4" fmla="*/ 129540 h 236220"/>
                    <a:gd name="connsiteX0-1" fmla="*/ 167640 w 4069080"/>
                    <a:gd name="connsiteY0-2" fmla="*/ 0 h 137160"/>
                    <a:gd name="connsiteX1-3" fmla="*/ 3901440 w 4069080"/>
                    <a:gd name="connsiteY1-4" fmla="*/ 0 h 137160"/>
                    <a:gd name="connsiteX2-5" fmla="*/ 4069080 w 4069080"/>
                    <a:gd name="connsiteY2-6" fmla="*/ 137160 h 137160"/>
                    <a:gd name="connsiteX3-7" fmla="*/ 0 w 4069080"/>
                    <a:gd name="connsiteY3-8" fmla="*/ 129540 h 137160"/>
                    <a:gd name="connsiteX0-9" fmla="*/ 167640 w 4069080"/>
                    <a:gd name="connsiteY0-10" fmla="*/ 0 h 137160"/>
                    <a:gd name="connsiteX1-11" fmla="*/ 3901440 w 4069080"/>
                    <a:gd name="connsiteY1-12" fmla="*/ 0 h 137160"/>
                    <a:gd name="connsiteX2-13" fmla="*/ 4069080 w 4069080"/>
                    <a:gd name="connsiteY2-14" fmla="*/ 137160 h 137160"/>
                    <a:gd name="connsiteX3-15" fmla="*/ 0 w 4069080"/>
                    <a:gd name="connsiteY3-16" fmla="*/ 129540 h 137160"/>
                    <a:gd name="connsiteX4-17" fmla="*/ 167640 w 4069080"/>
                    <a:gd name="connsiteY4-18" fmla="*/ 0 h 137160"/>
                    <a:gd name="connsiteX0-19" fmla="*/ 167640 w 4069080"/>
                    <a:gd name="connsiteY0-20" fmla="*/ 0 h 137160"/>
                    <a:gd name="connsiteX1-21" fmla="*/ 3901440 w 4069080"/>
                    <a:gd name="connsiteY1-22" fmla="*/ 0 h 137160"/>
                    <a:gd name="connsiteX2-23" fmla="*/ 4069080 w 4069080"/>
                    <a:gd name="connsiteY2-24" fmla="*/ 137160 h 137160"/>
                    <a:gd name="connsiteX3-25" fmla="*/ 0 w 4069080"/>
                    <a:gd name="connsiteY3-26" fmla="*/ 135212 h 137160"/>
                    <a:gd name="connsiteX4-27" fmla="*/ 167640 w 4069080"/>
                    <a:gd name="connsiteY4-28" fmla="*/ 0 h 137160"/>
                    <a:gd name="connsiteX0-29" fmla="*/ 167640 w 4069080"/>
                    <a:gd name="connsiteY0-30" fmla="*/ 0 h 142773"/>
                    <a:gd name="connsiteX1-31" fmla="*/ 3901440 w 4069080"/>
                    <a:gd name="connsiteY1-32" fmla="*/ 0 h 142773"/>
                    <a:gd name="connsiteX2-33" fmla="*/ 4069080 w 4069080"/>
                    <a:gd name="connsiteY2-34" fmla="*/ 137160 h 142773"/>
                    <a:gd name="connsiteX3-35" fmla="*/ 0 w 4069080"/>
                    <a:gd name="connsiteY3-36" fmla="*/ 142773 h 142773"/>
                    <a:gd name="connsiteX4-37" fmla="*/ 167640 w 4069080"/>
                    <a:gd name="connsiteY4-38" fmla="*/ 0 h 142773"/>
                    <a:gd name="connsiteX0-39" fmla="*/ 167640 w 4069080"/>
                    <a:gd name="connsiteY0-40" fmla="*/ 0 h 142773"/>
                    <a:gd name="connsiteX1-41" fmla="*/ 3901440 w 4069080"/>
                    <a:gd name="connsiteY1-42" fmla="*/ 0 h 142773"/>
                    <a:gd name="connsiteX2-43" fmla="*/ 4069080 w 4069080"/>
                    <a:gd name="connsiteY2-44" fmla="*/ 140940 h 142773"/>
                    <a:gd name="connsiteX3-45" fmla="*/ 0 w 4069080"/>
                    <a:gd name="connsiteY3-46" fmla="*/ 142773 h 142773"/>
                    <a:gd name="connsiteX4-47" fmla="*/ 167640 w 4069080"/>
                    <a:gd name="connsiteY4-48" fmla="*/ 0 h 14277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069080" h="142773">
                      <a:moveTo>
                        <a:pt x="167640" y="0"/>
                      </a:moveTo>
                      <a:lnTo>
                        <a:pt x="3901440" y="0"/>
                      </a:lnTo>
                      <a:lnTo>
                        <a:pt x="4069080" y="140940"/>
                      </a:lnTo>
                      <a:lnTo>
                        <a:pt x="0" y="142773"/>
                      </a:lnTo>
                      <a:lnTo>
                        <a:pt x="167640" y="0"/>
                      </a:lnTo>
                      <a:close/>
                    </a:path>
                  </a:pathLst>
                </a:custGeom>
                <a:solidFill>
                  <a:srgbClr val="0070C0"/>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cs typeface="+mn-ea"/>
                    <a:sym typeface="+mn-lt"/>
                  </a:endParaRPr>
                </a:p>
              </p:txBody>
            </p:sp>
          </p:grpSp>
          <p:grpSp>
            <p:nvGrpSpPr>
              <p:cNvPr id="59" name="组合 58"/>
              <p:cNvGrpSpPr/>
              <p:nvPr/>
            </p:nvGrpSpPr>
            <p:grpSpPr>
              <a:xfrm>
                <a:off x="5102914" y="489126"/>
                <a:ext cx="128942" cy="329693"/>
                <a:chOff x="5102914" y="489126"/>
                <a:chExt cx="128942" cy="329693"/>
              </a:xfrm>
            </p:grpSpPr>
            <p:sp>
              <p:nvSpPr>
                <p:cNvPr id="63" name="椭圆 62"/>
                <p:cNvSpPr/>
                <p:nvPr/>
              </p:nvSpPr>
              <p:spPr>
                <a:xfrm>
                  <a:off x="5138961" y="769513"/>
                  <a:ext cx="92895"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4" name="椭圆 63"/>
                <p:cNvSpPr/>
                <p:nvPr/>
              </p:nvSpPr>
              <p:spPr>
                <a:xfrm>
                  <a:off x="5102914" y="489126"/>
                  <a:ext cx="95097"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60" name="组合 59"/>
              <p:cNvGrpSpPr/>
              <p:nvPr/>
            </p:nvGrpSpPr>
            <p:grpSpPr>
              <a:xfrm>
                <a:off x="303309" y="399838"/>
                <a:ext cx="72685" cy="329693"/>
                <a:chOff x="5115585" y="489126"/>
                <a:chExt cx="72685" cy="329693"/>
              </a:xfrm>
            </p:grpSpPr>
            <p:sp>
              <p:nvSpPr>
                <p:cNvPr id="61" name="椭圆 60"/>
                <p:cNvSpPr/>
                <p:nvPr/>
              </p:nvSpPr>
              <p:spPr>
                <a:xfrm>
                  <a:off x="5115586" y="769513"/>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2" name="椭圆 61"/>
                <p:cNvSpPr/>
                <p:nvPr/>
              </p:nvSpPr>
              <p:spPr>
                <a:xfrm>
                  <a:off x="5115585" y="489126"/>
                  <a:ext cx="72684" cy="4930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gr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wipe(left)">
                                      <p:cBhvr>
                                        <p:cTn id="7" dur="500"/>
                                        <p:tgtEl>
                                          <p:spTgt spid="5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53"/>
                                        </p:tgtEl>
                                        <p:attrNameLst>
                                          <p:attrName>style.visibility</p:attrName>
                                        </p:attrNameLst>
                                      </p:cBhvr>
                                      <p:to>
                                        <p:strVal val="visible"/>
                                      </p:to>
                                    </p:set>
                                    <p:anim calcmode="lin" valueType="num">
                                      <p:cBhvr additive="base">
                                        <p:cTn id="16" dur="500" fill="hold"/>
                                        <p:tgtEl>
                                          <p:spTgt spid="53"/>
                                        </p:tgtEl>
                                        <p:attrNameLst>
                                          <p:attrName>ppt_x</p:attrName>
                                        </p:attrNameLst>
                                      </p:cBhvr>
                                      <p:tavLst>
                                        <p:tav tm="0">
                                          <p:val>
                                            <p:strVal val="#ppt_x"/>
                                          </p:val>
                                        </p:tav>
                                        <p:tav tm="100000">
                                          <p:val>
                                            <p:strVal val="#ppt_x"/>
                                          </p:val>
                                        </p:tav>
                                      </p:tavLst>
                                    </p:anim>
                                    <p:anim calcmode="lin" valueType="num">
                                      <p:cBhvr additive="base">
                                        <p:cTn id="17"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52"/>
                                        </p:tgtEl>
                                        <p:attrNameLst>
                                          <p:attrName>style.visibility</p:attrName>
                                        </p:attrNameLst>
                                      </p:cBhvr>
                                      <p:to>
                                        <p:strVal val="visible"/>
                                      </p:to>
                                    </p:set>
                                    <p:anim calcmode="lin" valueType="num">
                                      <p:cBhvr additive="base">
                                        <p:cTn id="22" dur="500" fill="hold"/>
                                        <p:tgtEl>
                                          <p:spTgt spid="52"/>
                                        </p:tgtEl>
                                        <p:attrNameLst>
                                          <p:attrName>ppt_x</p:attrName>
                                        </p:attrNameLst>
                                      </p:cBhvr>
                                      <p:tavLst>
                                        <p:tav tm="0">
                                          <p:val>
                                            <p:strVal val="#ppt_x"/>
                                          </p:val>
                                        </p:tav>
                                        <p:tav tm="100000">
                                          <p:val>
                                            <p:strVal val="#ppt_x"/>
                                          </p:val>
                                        </p:tav>
                                      </p:tavLst>
                                    </p:anim>
                                    <p:anim calcmode="lin" valueType="num">
                                      <p:cBhvr additive="base">
                                        <p:cTn id="23"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Lst>
  </p:timing>
</p:sld>
</file>

<file path=ppt/tags/tag1.xml><?xml version="1.0" encoding="utf-8"?>
<p:tagLst xmlns:p="http://schemas.openxmlformats.org/presentationml/2006/main">
  <p:tag name="RAINPROBLEM" val="ProblemBody"/>
</p:tagLst>
</file>

<file path=ppt/tags/tag10.xml><?xml version="1.0" encoding="utf-8"?>
<p:tagLst xmlns:p="http://schemas.openxmlformats.org/presentationml/2006/main">
  <p:tag name="RAINPROBLEM" val="ShortAnswer"/>
  <p:tag name="PROBLEMSCORE" val="10.0"/>
  <p:tag name="PROBLEMVOICEALLOWED" val="False"/>
</p:tagLst>
</file>

<file path=ppt/tags/tag100.xml><?xml version="1.0" encoding="utf-8"?>
<p:tagLst xmlns:p="http://schemas.openxmlformats.org/presentationml/2006/main">
  <p:tag name="RAINPROBLEM" val="ShortAnswer"/>
  <p:tag name="PROBLEMSCORE" val="10.0"/>
  <p:tag name="PROBLEMVOICEALLOWED" val="True"/>
</p:tagLst>
</file>

<file path=ppt/tags/tag101.xml><?xml version="1.0" encoding="utf-8"?>
<p:tagLst xmlns:p="http://schemas.openxmlformats.org/presentationml/2006/main">
  <p:tag name="TIMING" val="|2.498|28.935"/>
</p:tagLst>
</file>

<file path=ppt/tags/tag102.xml><?xml version="1.0" encoding="utf-8"?>
<p:tagLst xmlns:p="http://schemas.openxmlformats.org/presentationml/2006/main">
  <p:tag name="TIMING" val="|2.498|28.935"/>
</p:tagLst>
</file>

<file path=ppt/tags/tag103.xml><?xml version="1.0" encoding="utf-8"?>
<p:tagLst xmlns:p="http://schemas.openxmlformats.org/presentationml/2006/main">
  <p:tag name="RAINPROBLEM" val="ProblemBody"/>
</p:tagLst>
</file>

<file path=ppt/tags/tag104.xml><?xml version="1.0" encoding="utf-8"?>
<p:tagLst xmlns:p="http://schemas.openxmlformats.org/presentationml/2006/main">
  <p:tag name="RAINPROBLEM" val="ProblemSubmit"/>
  <p:tag name="RAINPROBLEMTYPE" val="ShortAnswer"/>
</p:tagLst>
</file>

<file path=ppt/tags/tag105.xml><?xml version="1.0" encoding="utf-8"?>
<p:tagLst xmlns:p="http://schemas.openxmlformats.org/presentationml/2006/main">
  <p:tag name="PRODUCTVERSIONTIP" val="PRODUCTVERSIONTIP"/>
</p:tagLst>
</file>

<file path=ppt/tags/tag106.xml><?xml version="1.0" encoding="utf-8"?>
<p:tagLst xmlns:p="http://schemas.openxmlformats.org/presentationml/2006/main">
  <p:tag name="RAINPROBLEMTYPE" val="ProblemTypeMarker"/>
</p:tagLst>
</file>

<file path=ppt/tags/tag107.xml><?xml version="1.0" encoding="utf-8"?>
<p:tagLst xmlns:p="http://schemas.openxmlformats.org/presentationml/2006/main">
  <p:tag name="RAINPROBLEMTYPE" val="ProblemTypeMarker"/>
</p:tagLst>
</file>

<file path=ppt/tags/tag108.xml><?xml version="1.0" encoding="utf-8"?>
<p:tagLst xmlns:p="http://schemas.openxmlformats.org/presentationml/2006/main">
  <p:tag name="RAINPROBLEMTYPE" val="ProblemTypeMarker"/>
</p:tagLst>
</file>

<file path=ppt/tags/tag109.xml><?xml version="1.0" encoding="utf-8"?>
<p:tagLst xmlns:p="http://schemas.openxmlformats.org/presentationml/2006/main">
  <p:tag name="RAINPROBLEMTYPE" val="ProblemTypeMarker"/>
</p:tagLst>
</file>

<file path=ppt/tags/tag11.xml><?xml version="1.0" encoding="utf-8"?>
<p:tagLst xmlns:p="http://schemas.openxmlformats.org/presentationml/2006/main">
  <p:tag name="RAINPROBLEM" val="ProblemBody"/>
</p:tagLst>
</file>

<file path=ppt/tags/tag110.xml><?xml version="1.0" encoding="utf-8"?>
<p:tagLst xmlns:p="http://schemas.openxmlformats.org/presentationml/2006/main">
  <p:tag name="RAINPROBLEMTYPE" val="ProblemTypeMarker"/>
</p:tagLst>
</file>

<file path=ppt/tags/tag111.xml><?xml version="1.0" encoding="utf-8"?>
<p:tagLst xmlns:p="http://schemas.openxmlformats.org/presentationml/2006/main">
  <p:tag name="RAINPROBLEM" val="ProblemSetting"/>
  <p:tag name="RAINPROBLEMTYPE" val="ShortAnswer"/>
</p:tagLst>
</file>

<file path=ppt/tags/tag112.xml><?xml version="1.0" encoding="utf-8"?>
<p:tagLst xmlns:p="http://schemas.openxmlformats.org/presentationml/2006/main">
  <p:tag name="RAINPROBLEM" val="ShortAnswer"/>
  <p:tag name="PROBLEMSCORE" val="10.0"/>
  <p:tag name="PROBLEMVOICEALLOWED" val="True"/>
</p:tagLst>
</file>

<file path=ppt/tags/tag113.xml><?xml version="1.0" encoding="utf-8"?>
<p:tagLst xmlns:p="http://schemas.openxmlformats.org/presentationml/2006/main">
  <p:tag name="TIMING" val="|2.498|28.935"/>
</p:tagLst>
</file>

<file path=ppt/tags/tag114.xml><?xml version="1.0" encoding="utf-8"?>
<p:tagLst xmlns:p="http://schemas.openxmlformats.org/presentationml/2006/main">
  <p:tag name="RAINPROBLEM" val="ProblemBody"/>
</p:tagLst>
</file>

<file path=ppt/tags/tag115.xml><?xml version="1.0" encoding="utf-8"?>
<p:tagLst xmlns:p="http://schemas.openxmlformats.org/presentationml/2006/main">
  <p:tag name="RAINPROBLEM" val="ProblemSubmit"/>
  <p:tag name="RAINPROBLEMTYPE" val="ShortAnswer"/>
</p:tagLst>
</file>

<file path=ppt/tags/tag116.xml><?xml version="1.0" encoding="utf-8"?>
<p:tagLst xmlns:p="http://schemas.openxmlformats.org/presentationml/2006/main">
  <p:tag name="PRODUCTVERSIONTIP" val="PRODUCTVERSIONTIP"/>
</p:tagLst>
</file>

<file path=ppt/tags/tag117.xml><?xml version="1.0" encoding="utf-8"?>
<p:tagLst xmlns:p="http://schemas.openxmlformats.org/presentationml/2006/main">
  <p:tag name="RAINPROBLEM" val="ProblemRemarkBoard"/>
</p:tagLst>
</file>

<file path=ppt/tags/tag118.xml><?xml version="1.0" encoding="utf-8"?>
<p:tagLst xmlns:p="http://schemas.openxmlformats.org/presentationml/2006/main">
  <p:tag name="PROBLEMREMARKTITLE" val="ProblemRemarkBoardTip"/>
</p:tagLst>
</file>

<file path=ppt/tags/tag119.xml><?xml version="1.0" encoding="utf-8"?>
<p:tagLst xmlns:p="http://schemas.openxmlformats.org/presentationml/2006/main">
  <p:tag name="RAINPROBLEM" val="ProblemRemark"/>
</p:tagLst>
</file>

<file path=ppt/tags/tag12.xml><?xml version="1.0" encoding="utf-8"?>
<p:tagLst xmlns:p="http://schemas.openxmlformats.org/presentationml/2006/main">
  <p:tag name="RAINPROBLEM" val="ProblemSubmit"/>
  <p:tag name="RAINPROBLEMTYPE" val="ShortAnswer"/>
</p:tagLst>
</file>

<file path=ppt/tags/tag120.xml><?xml version="1.0" encoding="utf-8"?>
<p:tagLst xmlns:p="http://schemas.openxmlformats.org/presentationml/2006/main">
  <p:tag name="PROBLEMREMARKTITLE" val="ProblemRemarkBoardTitle"/>
</p:tagLst>
</file>

<file path=ppt/tags/tag121.xml><?xml version="1.0" encoding="utf-8"?>
<p:tagLst xmlns:p="http://schemas.openxmlformats.org/presentationml/2006/main">
  <p:tag name="PROBLEMREMARKTITLE" val="ProblemRemarkBoardTitle"/>
</p:tagLst>
</file>

<file path=ppt/tags/tag122.xml><?xml version="1.0" encoding="utf-8"?>
<p:tagLst xmlns:p="http://schemas.openxmlformats.org/presentationml/2006/main">
  <p:tag name="PROBLEMREMARKTITLE" val="ProblemRemarkBoardTitle"/>
</p:tagLst>
</file>

<file path=ppt/tags/tag123.xml><?xml version="1.0" encoding="utf-8"?>
<p:tagLst xmlns:p="http://schemas.openxmlformats.org/presentationml/2006/main">
  <p:tag name="PROBLEMREMARKTITLE" val="ProblemRemarkBoardTitle"/>
</p:tagLst>
</file>

<file path=ppt/tags/tag124.xml><?xml version="1.0" encoding="utf-8"?>
<p:tagLst xmlns:p="http://schemas.openxmlformats.org/presentationml/2006/main">
  <p:tag name="RAINPROBLEMTYPE" val="ProblemTypeMarker"/>
</p:tagLst>
</file>

<file path=ppt/tags/tag125.xml><?xml version="1.0" encoding="utf-8"?>
<p:tagLst xmlns:p="http://schemas.openxmlformats.org/presentationml/2006/main">
  <p:tag name="RAINPROBLEMTYPE" val="ProblemTypeMarker"/>
</p:tagLst>
</file>

<file path=ppt/tags/tag126.xml><?xml version="1.0" encoding="utf-8"?>
<p:tagLst xmlns:p="http://schemas.openxmlformats.org/presentationml/2006/main">
  <p:tag name="RAINPROBLEMTYPE" val="ProblemTypeMarker"/>
</p:tagLst>
</file>

<file path=ppt/tags/tag127.xml><?xml version="1.0" encoding="utf-8"?>
<p:tagLst xmlns:p="http://schemas.openxmlformats.org/presentationml/2006/main">
  <p:tag name="RAINPROBLEMTYPE" val="ProblemTypeMarker"/>
</p:tagLst>
</file>

<file path=ppt/tags/tag128.xml><?xml version="1.0" encoding="utf-8"?>
<p:tagLst xmlns:p="http://schemas.openxmlformats.org/presentationml/2006/main">
  <p:tag name="RAINPROBLEMTYPE" val="ProblemTypeMarker"/>
</p:tagLst>
</file>

<file path=ppt/tags/tag129.xml><?xml version="1.0" encoding="utf-8"?>
<p:tagLst xmlns:p="http://schemas.openxmlformats.org/presentationml/2006/main">
  <p:tag name="PROBLEMREMARKTITLE" val="ProblemRemarkBoardTitle"/>
</p:tagLst>
</file>

<file path=ppt/tags/tag13.xml><?xml version="1.0" encoding="utf-8"?>
<p:tagLst xmlns:p="http://schemas.openxmlformats.org/presentationml/2006/main">
  <p:tag name="PRODUCTVERSIONTIP" val="PRODUCTVERSIONTIP"/>
</p:tagLst>
</file>

<file path=ppt/tags/tag130.xml><?xml version="1.0" encoding="utf-8"?>
<p:tagLst xmlns:p="http://schemas.openxmlformats.org/presentationml/2006/main">
  <p:tag name="PROBLEMREMARKTITLE" val="ProblemRemarkBoardTitle"/>
</p:tagLst>
</file>

<file path=ppt/tags/tag131.xml><?xml version="1.0" encoding="utf-8"?>
<p:tagLst xmlns:p="http://schemas.openxmlformats.org/presentationml/2006/main">
  <p:tag name="PROBLEMREMARKTITLE" val="ProblemRemarkBoardTitle"/>
</p:tagLst>
</file>

<file path=ppt/tags/tag132.xml><?xml version="1.0" encoding="utf-8"?>
<p:tagLst xmlns:p="http://schemas.openxmlformats.org/presentationml/2006/main">
  <p:tag name="PROBLEMREMARKTITLE" val="ProblemRemarkBoardTitle"/>
</p:tagLst>
</file>

<file path=ppt/tags/tag133.xml><?xml version="1.0" encoding="utf-8"?>
<p:tagLst xmlns:p="http://schemas.openxmlformats.org/presentationml/2006/main">
  <p:tag name="RAINPROBLEM" val="ProblemSetting"/>
  <p:tag name="RAINPROBLEMTYPE" val="ShortAnswer"/>
</p:tagLst>
</file>

<file path=ppt/tags/tag134.xml><?xml version="1.0" encoding="utf-8"?>
<p:tagLst xmlns:p="http://schemas.openxmlformats.org/presentationml/2006/main">
  <p:tag name="RAINPROBLEM" val="ShortAnswer"/>
  <p:tag name="PROBLEMSCORE" val="10.0"/>
  <p:tag name="PROBLEMHASREMARK" val="True"/>
  <p:tag name="PROBLEMREMARK" val="因为静态成员函数没有指向对象地址的this指针，无法访问对象中的非静态数据成员"/>
  <p:tag name="PROBLEMVOICEALLOWED" val="True"/>
</p:tagLst>
</file>

<file path=ppt/tags/tag135.xml><?xml version="1.0" encoding="utf-8"?>
<p:tagLst xmlns:p="http://schemas.openxmlformats.org/presentationml/2006/main">
  <p:tag name="TIMING" val="|2.498|28.935"/>
</p:tagLst>
</file>

<file path=ppt/tags/tag136.xml><?xml version="1.0" encoding="utf-8"?>
<p:tagLst xmlns:p="http://schemas.openxmlformats.org/presentationml/2006/main">
  <p:tag name="TIMING" val="|39.39"/>
</p:tagLst>
</file>

<file path=ppt/tags/tag137.xml><?xml version="1.0" encoding="utf-8"?>
<p:tagLst xmlns:p="http://schemas.openxmlformats.org/presentationml/2006/main">
  <p:tag name="TIMING" val="|2.498|28.935"/>
</p:tagLst>
</file>

<file path=ppt/tags/tag138.xml><?xml version="1.0" encoding="utf-8"?>
<p:tagLst xmlns:p="http://schemas.openxmlformats.org/presentationml/2006/main">
  <p:tag name="TIMING" val="|2.498|28.935"/>
</p:tagLst>
</file>

<file path=ppt/tags/tag139.xml><?xml version="1.0" encoding="utf-8"?>
<p:tagLst xmlns:p="http://schemas.openxmlformats.org/presentationml/2006/main">
  <p:tag name="TIMING" val="|2.498|28.935"/>
</p:tagLst>
</file>

<file path=ppt/tags/tag14.xml><?xml version="1.0" encoding="utf-8"?>
<p:tagLst xmlns:p="http://schemas.openxmlformats.org/presentationml/2006/main">
  <p:tag name="RAINPROBLEMTYPE" val="ProblemTypeMarker"/>
</p:tagLst>
</file>

<file path=ppt/tags/tag140.xml><?xml version="1.0" encoding="utf-8"?>
<p:tagLst xmlns:p="http://schemas.openxmlformats.org/presentationml/2006/main">
  <p:tag name="TIMING" val="|2.498|28.935"/>
</p:tagLst>
</file>

<file path=ppt/tags/tag141.xml><?xml version="1.0" encoding="utf-8"?>
<p:tagLst xmlns:p="http://schemas.openxmlformats.org/presentationml/2006/main">
  <p:tag name="TIMING" val="|2.498|28.935"/>
</p:tagLst>
</file>

<file path=ppt/tags/tag142.xml><?xml version="1.0" encoding="utf-8"?>
<p:tagLst xmlns:p="http://schemas.openxmlformats.org/presentationml/2006/main">
  <p:tag name="TIMING" val="|2.498|28.935"/>
</p:tagLst>
</file>

<file path=ppt/tags/tag143.xml><?xml version="1.0" encoding="utf-8"?>
<p:tagLst xmlns:p="http://schemas.openxmlformats.org/presentationml/2006/main">
  <p:tag name="TIMING" val="|2.498|28.935"/>
</p:tagLst>
</file>

<file path=ppt/tags/tag15.xml><?xml version="1.0" encoding="utf-8"?>
<p:tagLst xmlns:p="http://schemas.openxmlformats.org/presentationml/2006/main">
  <p:tag name="RAINPROBLEMTYPE" val="ProblemTypeMarker"/>
</p:tagLst>
</file>

<file path=ppt/tags/tag16.xml><?xml version="1.0" encoding="utf-8"?>
<p:tagLst xmlns:p="http://schemas.openxmlformats.org/presentationml/2006/main">
  <p:tag name="RAINPROBLEMTYPE" val="ProblemTypeMarker"/>
</p:tagLst>
</file>

<file path=ppt/tags/tag17.xml><?xml version="1.0" encoding="utf-8"?>
<p:tagLst xmlns:p="http://schemas.openxmlformats.org/presentationml/2006/main">
  <p:tag name="RAINPROBLEMTYPE" val="ProblemTypeMarker"/>
</p:tagLst>
</file>

<file path=ppt/tags/tag18.xml><?xml version="1.0" encoding="utf-8"?>
<p:tagLst xmlns:p="http://schemas.openxmlformats.org/presentationml/2006/main">
  <p:tag name="RAINPROBLEMTYPE" val="ProblemTypeMarker"/>
</p:tagLst>
</file>

<file path=ppt/tags/tag19.xml><?xml version="1.0" encoding="utf-8"?>
<p:tagLst xmlns:p="http://schemas.openxmlformats.org/presentationml/2006/main">
  <p:tag name="RAINPROBLEM" val="ProblemSetting"/>
  <p:tag name="RAINPROBLEMTYPE" val="ShortAnswer"/>
</p:tagLst>
</file>

<file path=ppt/tags/tag2.xml><?xml version="1.0" encoding="utf-8"?>
<p:tagLst xmlns:p="http://schemas.openxmlformats.org/presentationml/2006/main">
  <p:tag name="RAINPROBLEM" val="ProblemSubmit"/>
  <p:tag name="RAINPROBLEMTYPE" val="ShortAnswer"/>
</p:tagLst>
</file>

<file path=ppt/tags/tag20.xml><?xml version="1.0" encoding="utf-8"?>
<p:tagLst xmlns:p="http://schemas.openxmlformats.org/presentationml/2006/main">
  <p:tag name="RAINPROBLEM" val="ShortAnswer"/>
  <p:tag name="PROBLEMSCORE" val="10.0"/>
  <p:tag name="PROBLEMVOICEALLOWED" val="False"/>
</p:tagLst>
</file>

<file path=ppt/tags/tag21.xml><?xml version="1.0" encoding="utf-8"?>
<p:tagLst xmlns:p="http://schemas.openxmlformats.org/presentationml/2006/main">
  <p:tag name="TIMING" val="|2.498|28.935"/>
</p:tagLst>
</file>

<file path=ppt/tags/tag22.xml><?xml version="1.0" encoding="utf-8"?>
<p:tagLst xmlns:p="http://schemas.openxmlformats.org/presentationml/2006/main">
  <p:tag name="TIMING" val="|2.498|28.935"/>
</p:tagLst>
</file>

<file path=ppt/tags/tag23.xml><?xml version="1.0" encoding="utf-8"?>
<p:tagLst xmlns:p="http://schemas.openxmlformats.org/presentationml/2006/main">
  <p:tag name="TIMING" val="|39.39"/>
</p:tagLst>
</file>

<file path=ppt/tags/tag24.xml><?xml version="1.0" encoding="utf-8"?>
<p:tagLst xmlns:p="http://schemas.openxmlformats.org/presentationml/2006/main">
  <p:tag name="RAINPROBLEM" val="ProblemSubmit"/>
  <p:tag name="RAINPROBLEMTYPE" val="MultipleChoice"/>
</p:tagLst>
</file>

<file path=ppt/tags/tag25.xml><?xml version="1.0" encoding="utf-8"?>
<p:tagLst xmlns:p="http://schemas.openxmlformats.org/presentationml/2006/main">
  <p:tag name="RAINPROBLEM" val="ProblemBody"/>
</p:tagLst>
</file>

<file path=ppt/tags/tag26.xml><?xml version="1.0" encoding="utf-8"?>
<p:tagLst xmlns:p="http://schemas.openxmlformats.org/presentationml/2006/main">
  <p:tag name="RAINPROBLEM" val="ProblemItem"/>
</p:tagLst>
</file>

<file path=ppt/tags/tag27.xml><?xml version="1.0" encoding="utf-8"?>
<p:tagLst xmlns:p="http://schemas.openxmlformats.org/presentationml/2006/main">
  <p:tag name="RAINPROBLEM" val="ProblemItem"/>
</p:tagLst>
</file>

<file path=ppt/tags/tag28.xml><?xml version="1.0" encoding="utf-8"?>
<p:tagLst xmlns:p="http://schemas.openxmlformats.org/presentationml/2006/main">
  <p:tag name="RAINPROBLEM" val="ProblemBullet"/>
  <p:tag name="RAINPROBLEMTYPE" val="Polling"/>
  <p:tag name="RAINBULLET" val="Wrong"/>
</p:tagLst>
</file>

<file path=ppt/tags/tag29.xml><?xml version="1.0" encoding="utf-8"?>
<p:tagLst xmlns:p="http://schemas.openxmlformats.org/presentationml/2006/main">
  <p:tag name="RAINPROBLEM" val="ProblemBullet"/>
  <p:tag name="RAINPROBLEMTYPE" val="Polling"/>
  <p:tag name="RAINBULLET" val="Correct"/>
</p:tagLst>
</file>

<file path=ppt/tags/tag3.xml><?xml version="1.0" encoding="utf-8"?>
<p:tagLst xmlns:p="http://schemas.openxmlformats.org/presentationml/2006/main">
  <p:tag name="PRODUCTVERSIONTIP" val="PRODUCTVERSIONTIP"/>
</p:tagLst>
</file>

<file path=ppt/tags/tag30.xml><?xml version="1.0" encoding="utf-8"?>
<p:tagLst xmlns:p="http://schemas.openxmlformats.org/presentationml/2006/main">
  <p:tag name="RAINPROBLEMTYPE" val="ProblemTypeMarker"/>
</p:tagLst>
</file>

<file path=ppt/tags/tag31.xml><?xml version="1.0" encoding="utf-8"?>
<p:tagLst xmlns:p="http://schemas.openxmlformats.org/presentationml/2006/main">
  <p:tag name="RAINPROBLEMTYPE" val="ProblemTypeMarker"/>
</p:tagLst>
</file>

<file path=ppt/tags/tag32.xml><?xml version="1.0" encoding="utf-8"?>
<p:tagLst xmlns:p="http://schemas.openxmlformats.org/presentationml/2006/main">
  <p:tag name="RAINPROBLEMTYPE" val="ProblemTypeMarker"/>
</p:tagLst>
</file>

<file path=ppt/tags/tag33.xml><?xml version="1.0" encoding="utf-8"?>
<p:tagLst xmlns:p="http://schemas.openxmlformats.org/presentationml/2006/main">
  <p:tag name="RAINPROBLEMTYPE" val="ProblemTypeMarker"/>
</p:tagLst>
</file>

<file path=ppt/tags/tag34.xml><?xml version="1.0" encoding="utf-8"?>
<p:tagLst xmlns:p="http://schemas.openxmlformats.org/presentationml/2006/main">
  <p:tag name="RAINPROBLEMTYPE" val="ProblemTypeMarker"/>
</p:tagLst>
</file>

<file path=ppt/tags/tag35.xml><?xml version="1.0" encoding="utf-8"?>
<p:tagLst xmlns:p="http://schemas.openxmlformats.org/presentationml/2006/main">
  <p:tag name="RAINPROBLEM" val="ProblemSetting"/>
  <p:tag name="RAINPROBLEMTYPE" val="MultipleChoice"/>
</p:tagLst>
</file>

<file path=ppt/tags/tag36.xml><?xml version="1.0" encoding="utf-8"?>
<p:tagLst xmlns:p="http://schemas.openxmlformats.org/presentationml/2006/main">
  <p:tag name="RAINPROBLEM" val="MultipleChoice"/>
  <p:tag name="PROBLEMSCORE" val="1.0"/>
</p:tagLst>
</file>

<file path=ppt/tags/tag37.xml><?xml version="1.0" encoding="utf-8"?>
<p:tagLst xmlns:p="http://schemas.openxmlformats.org/presentationml/2006/main">
  <p:tag name="TIMING" val="|2.498|28.935"/>
</p:tagLst>
</file>

<file path=ppt/tags/tag38.xml><?xml version="1.0" encoding="utf-8"?>
<p:tagLst xmlns:p="http://schemas.openxmlformats.org/presentationml/2006/main">
  <p:tag name="TIMING" val="|2.498|28.935"/>
</p:tagLst>
</file>

<file path=ppt/tags/tag39.xml><?xml version="1.0" encoding="utf-8"?>
<p:tagLst xmlns:p="http://schemas.openxmlformats.org/presentationml/2006/main">
  <p:tag name="RAINPROBLEM" val="ProblemSubmit"/>
  <p:tag name="RAINPROBLEMTYPE" val="MultipleChoiceMA"/>
</p:tagLst>
</file>

<file path=ppt/tags/tag4.xml><?xml version="1.0" encoding="utf-8"?>
<p:tagLst xmlns:p="http://schemas.openxmlformats.org/presentationml/2006/main">
  <p:tag name="RAINPROBLEMTYPE" val="ProblemTypeMarker"/>
</p:tagLst>
</file>

<file path=ppt/tags/tag40.xml><?xml version="1.0" encoding="utf-8"?>
<p:tagLst xmlns:p="http://schemas.openxmlformats.org/presentationml/2006/main">
  <p:tag name="RAINPROBLEM" val="ProblemBody"/>
</p:tagLst>
</file>

<file path=ppt/tags/tag41.xml><?xml version="1.0" encoding="utf-8"?>
<p:tagLst xmlns:p="http://schemas.openxmlformats.org/presentationml/2006/main">
  <p:tag name="RAINPROBLEM" val="ProblemItem"/>
</p:tagLst>
</file>

<file path=ppt/tags/tag42.xml><?xml version="1.0" encoding="utf-8"?>
<p:tagLst xmlns:p="http://schemas.openxmlformats.org/presentationml/2006/main">
  <p:tag name="RAINPROBLEM" val="ProblemItem"/>
</p:tagLst>
</file>

<file path=ppt/tags/tag43.xml><?xml version="1.0" encoding="utf-8"?>
<p:tagLst xmlns:p="http://schemas.openxmlformats.org/presentationml/2006/main">
  <p:tag name="RAINPROBLEM" val="ProblemItem"/>
</p:tagLst>
</file>

<file path=ppt/tags/tag44.xml><?xml version="1.0" encoding="utf-8"?>
<p:tagLst xmlns:p="http://schemas.openxmlformats.org/presentationml/2006/main">
  <p:tag name="RAINPROBLEM" val="ProblemItem"/>
</p:tagLst>
</file>

<file path=ppt/tags/tag45.xml><?xml version="1.0" encoding="utf-8"?>
<p:tagLst xmlns:p="http://schemas.openxmlformats.org/presentationml/2006/main">
  <p:tag name="RAINPROBLEM" val="ProblemBullet"/>
  <p:tag name="RAINPROBLEMTYPE" val="Polling"/>
  <p:tag name="RAINBULLET" val="Correct"/>
</p:tagLst>
</file>

<file path=ppt/tags/tag46.xml><?xml version="1.0" encoding="utf-8"?>
<p:tagLst xmlns:p="http://schemas.openxmlformats.org/presentationml/2006/main">
  <p:tag name="RAINPROBLEM" val="ProblemBullet"/>
  <p:tag name="RAINPROBLEMTYPE" val="Polling"/>
  <p:tag name="RAINBULLET" val="Correct"/>
</p:tagLst>
</file>

<file path=ppt/tags/tag47.xml><?xml version="1.0" encoding="utf-8"?>
<p:tagLst xmlns:p="http://schemas.openxmlformats.org/presentationml/2006/main">
  <p:tag name="RAINPROBLEM" val="ProblemBullet"/>
  <p:tag name="RAINPROBLEMTYPE" val="Polling"/>
  <p:tag name="RAINBULLET" val="Correct"/>
</p:tagLst>
</file>

<file path=ppt/tags/tag48.xml><?xml version="1.0" encoding="utf-8"?>
<p:tagLst xmlns:p="http://schemas.openxmlformats.org/presentationml/2006/main">
  <p:tag name="RAINPROBLEM" val="ProblemBullet"/>
  <p:tag name="RAINPROBLEMTYPE" val="Polling"/>
  <p:tag name="RAINBULLET" val="Correct"/>
</p:tagLst>
</file>

<file path=ppt/tags/tag49.xml><?xml version="1.0" encoding="utf-8"?>
<p:tagLst xmlns:p="http://schemas.openxmlformats.org/presentationml/2006/main">
  <p:tag name="RAINPROBLEM" val="ProblemRemarkBoard"/>
</p:tagLst>
</file>

<file path=ppt/tags/tag5.xml><?xml version="1.0" encoding="utf-8"?>
<p:tagLst xmlns:p="http://schemas.openxmlformats.org/presentationml/2006/main">
  <p:tag name="RAINPROBLEMTYPE" val="ProblemTypeMarker"/>
</p:tagLst>
</file>

<file path=ppt/tags/tag50.xml><?xml version="1.0" encoding="utf-8"?>
<p:tagLst xmlns:p="http://schemas.openxmlformats.org/presentationml/2006/main">
  <p:tag name="PROBLEMREMARKTITLE" val="ProblemRemarkBoardTip"/>
</p:tagLst>
</file>

<file path=ppt/tags/tag51.xml><?xml version="1.0" encoding="utf-8"?>
<p:tagLst xmlns:p="http://schemas.openxmlformats.org/presentationml/2006/main">
  <p:tag name="RAINPROBLEM" val="ProblemRemark"/>
</p:tagLst>
</file>

<file path=ppt/tags/tag52.xml><?xml version="1.0" encoding="utf-8"?>
<p:tagLst xmlns:p="http://schemas.openxmlformats.org/presentationml/2006/main">
  <p:tag name="PROBLEMREMARKTITLE" val="ProblemRemarkBoardTitle"/>
</p:tagLst>
</file>

<file path=ppt/tags/tag53.xml><?xml version="1.0" encoding="utf-8"?>
<p:tagLst xmlns:p="http://schemas.openxmlformats.org/presentationml/2006/main">
  <p:tag name="PROBLEMREMARKTITLE" val="ProblemRemarkBoardTitle"/>
</p:tagLst>
</file>

<file path=ppt/tags/tag54.xml><?xml version="1.0" encoding="utf-8"?>
<p:tagLst xmlns:p="http://schemas.openxmlformats.org/presentationml/2006/main">
  <p:tag name="PROBLEMREMARKTITLE" val="ProblemRemarkBoardTitle"/>
</p:tagLst>
</file>

<file path=ppt/tags/tag55.xml><?xml version="1.0" encoding="utf-8"?>
<p:tagLst xmlns:p="http://schemas.openxmlformats.org/presentationml/2006/main">
  <p:tag name="PROBLEMREMARKTITLE" val="ProblemRemarkBoardTitle"/>
</p:tagLst>
</file>

<file path=ppt/tags/tag56.xml><?xml version="1.0" encoding="utf-8"?>
<p:tagLst xmlns:p="http://schemas.openxmlformats.org/presentationml/2006/main">
  <p:tag name="RAINPROBLEMTYPE" val="ProblemTypeMarker"/>
</p:tagLst>
</file>

<file path=ppt/tags/tag57.xml><?xml version="1.0" encoding="utf-8"?>
<p:tagLst xmlns:p="http://schemas.openxmlformats.org/presentationml/2006/main">
  <p:tag name="RAINPROBLEMTYPE" val="ProblemTypeMarker"/>
</p:tagLst>
</file>

<file path=ppt/tags/tag58.xml><?xml version="1.0" encoding="utf-8"?>
<p:tagLst xmlns:p="http://schemas.openxmlformats.org/presentationml/2006/main">
  <p:tag name="RAINPROBLEMTYPE" val="ProblemTypeMarker"/>
</p:tagLst>
</file>

<file path=ppt/tags/tag59.xml><?xml version="1.0" encoding="utf-8"?>
<p:tagLst xmlns:p="http://schemas.openxmlformats.org/presentationml/2006/main">
  <p:tag name="RAINPROBLEMTYPE" val="ProblemTypeMarker"/>
</p:tagLst>
</file>

<file path=ppt/tags/tag6.xml><?xml version="1.0" encoding="utf-8"?>
<p:tagLst xmlns:p="http://schemas.openxmlformats.org/presentationml/2006/main">
  <p:tag name="RAINPROBLEMTYPE" val="ProblemTypeMarker"/>
</p:tagLst>
</file>

<file path=ppt/tags/tag60.xml><?xml version="1.0" encoding="utf-8"?>
<p:tagLst xmlns:p="http://schemas.openxmlformats.org/presentationml/2006/main">
  <p:tag name="RAINPROBLEMTYPE" val="ProblemTypeMarker"/>
</p:tagLst>
</file>

<file path=ppt/tags/tag61.xml><?xml version="1.0" encoding="utf-8"?>
<p:tagLst xmlns:p="http://schemas.openxmlformats.org/presentationml/2006/main">
  <p:tag name="RAINPROBLEM" val="ProblemSetting"/>
  <p:tag name="RAINPROBLEMTYPE" val="MultipleChoiceMA"/>
</p:tagLst>
</file>

<file path=ppt/tags/tag62.xml><?xml version="1.0" encoding="utf-8"?>
<p:tagLst xmlns:p="http://schemas.openxmlformats.org/presentationml/2006/main">
  <p:tag name="RAINPROBLEM" val="MultipleChoiceMA"/>
  <p:tag name="PROBLEMSCORE" val="1.0"/>
  <p:tag name="PROBLEMSCORE_HALF" val="0.0"/>
  <p:tag name="PROBLEMHASREMARK" val="False"/>
</p:tagLst>
</file>

<file path=ppt/tags/tag63.xml><?xml version="1.0" encoding="utf-8"?>
<p:tagLst xmlns:p="http://schemas.openxmlformats.org/presentationml/2006/main">
  <p:tag name="TIMING" val="|39.39"/>
</p:tagLst>
</file>

<file path=ppt/tags/tag64.xml><?xml version="1.0" encoding="utf-8"?>
<p:tagLst xmlns:p="http://schemas.openxmlformats.org/presentationml/2006/main">
  <p:tag name="RAINPROBLEM" val="ProblemBody"/>
</p:tagLst>
</file>

<file path=ppt/tags/tag65.xml><?xml version="1.0" encoding="utf-8"?>
<p:tagLst xmlns:p="http://schemas.openxmlformats.org/presentationml/2006/main">
  <p:tag name="RAINPROBLEM" val="ProblemItem"/>
</p:tagLst>
</file>

<file path=ppt/tags/tag66.xml><?xml version="1.0" encoding="utf-8"?>
<p:tagLst xmlns:p="http://schemas.openxmlformats.org/presentationml/2006/main">
  <p:tag name="RAINPROBLEM" val="ProblemItem"/>
</p:tagLst>
</file>

<file path=ppt/tags/tag67.xml><?xml version="1.0" encoding="utf-8"?>
<p:tagLst xmlns:p="http://schemas.openxmlformats.org/presentationml/2006/main">
  <p:tag name="RAINPROBLEM" val="ProblemBullet"/>
  <p:tag name="RAINPROBLEMTYPE" val="MultipleChoice"/>
  <p:tag name="RAINBULLET" val="Wrong"/>
</p:tagLst>
</file>

<file path=ppt/tags/tag68.xml><?xml version="1.0" encoding="utf-8"?>
<p:tagLst xmlns:p="http://schemas.openxmlformats.org/presentationml/2006/main">
  <p:tag name="RAINPROBLEM" val="ProblemBullet"/>
  <p:tag name="RAINPROBLEMTYPE" val="MultipleChoice"/>
  <p:tag name="RAINBULLET" val="Correct"/>
</p:tagLst>
</file>

<file path=ppt/tags/tag69.xml><?xml version="1.0" encoding="utf-8"?>
<p:tagLst xmlns:p="http://schemas.openxmlformats.org/presentationml/2006/main">
  <p:tag name="RAINPROBLEM" val="ProblemSubmit"/>
  <p:tag name="RAINPROBLEMTYPE" val="MultipleChoice"/>
</p:tagLst>
</file>

<file path=ppt/tags/tag7.xml><?xml version="1.0" encoding="utf-8"?>
<p:tagLst xmlns:p="http://schemas.openxmlformats.org/presentationml/2006/main">
  <p:tag name="RAINPROBLEMTYPE" val="ProblemTypeMarker"/>
</p:tagLst>
</file>

<file path=ppt/tags/tag70.xml><?xml version="1.0" encoding="utf-8"?>
<p:tagLst xmlns:p="http://schemas.openxmlformats.org/presentationml/2006/main">
  <p:tag name="RAINPROBLEMTYPE" val="ProblemTypeMarker"/>
</p:tagLst>
</file>

<file path=ppt/tags/tag71.xml><?xml version="1.0" encoding="utf-8"?>
<p:tagLst xmlns:p="http://schemas.openxmlformats.org/presentationml/2006/main">
  <p:tag name="RAINPROBLEMTYPE" val="ProblemTypeMarker"/>
</p:tagLst>
</file>

<file path=ppt/tags/tag72.xml><?xml version="1.0" encoding="utf-8"?>
<p:tagLst xmlns:p="http://schemas.openxmlformats.org/presentationml/2006/main">
  <p:tag name="RAINPROBLEMTYPE" val="ProblemTypeMarker"/>
</p:tagLst>
</file>

<file path=ppt/tags/tag73.xml><?xml version="1.0" encoding="utf-8"?>
<p:tagLst xmlns:p="http://schemas.openxmlformats.org/presentationml/2006/main">
  <p:tag name="RAINPROBLEMTYPE" val="ProblemTypeMarker"/>
</p:tagLst>
</file>

<file path=ppt/tags/tag74.xml><?xml version="1.0" encoding="utf-8"?>
<p:tagLst xmlns:p="http://schemas.openxmlformats.org/presentationml/2006/main">
  <p:tag name="RAINPROBLEMTYPE" val="ProblemTypeMarker"/>
</p:tagLst>
</file>

<file path=ppt/tags/tag75.xml><?xml version="1.0" encoding="utf-8"?>
<p:tagLst xmlns:p="http://schemas.openxmlformats.org/presentationml/2006/main">
  <p:tag name="RAINPROBLEM" val="ProblemSetting"/>
  <p:tag name="RAINPROBLEMTYPE" val="MultipleChoice"/>
</p:tagLst>
</file>

<file path=ppt/tags/tag76.xml><?xml version="1.0" encoding="utf-8"?>
<p:tagLst xmlns:p="http://schemas.openxmlformats.org/presentationml/2006/main">
  <p:tag name="RAINPROBLEM" val="MultipleChoice"/>
  <p:tag name="PROBLEMSCORE" val="1.0"/>
</p:tagLst>
</file>

<file path=ppt/tags/tag77.xml><?xml version="1.0" encoding="utf-8"?>
<p:tagLst xmlns:p="http://schemas.openxmlformats.org/presentationml/2006/main">
  <p:tag name="TIMING" val="|2.498|28.935"/>
</p:tagLst>
</file>

<file path=ppt/tags/tag78.xml><?xml version="1.0" encoding="utf-8"?>
<p:tagLst xmlns:p="http://schemas.openxmlformats.org/presentationml/2006/main">
  <p:tag name="TIMING" val="|2.498|28.935"/>
</p:tagLst>
</file>

<file path=ppt/tags/tag79.xml><?xml version="1.0" encoding="utf-8"?>
<p:tagLst xmlns:p="http://schemas.openxmlformats.org/presentationml/2006/main">
  <p:tag name="TIMING" val="|2.498|28.935"/>
</p:tagLst>
</file>

<file path=ppt/tags/tag8.xml><?xml version="1.0" encoding="utf-8"?>
<p:tagLst xmlns:p="http://schemas.openxmlformats.org/presentationml/2006/main">
  <p:tag name="RAINPROBLEMTYPE" val="ProblemTypeMarker"/>
</p:tagLst>
</file>

<file path=ppt/tags/tag80.xml><?xml version="1.0" encoding="utf-8"?>
<p:tagLst xmlns:p="http://schemas.openxmlformats.org/presentationml/2006/main">
  <p:tag name="RAINPROBLEM" val="ProblemBody"/>
</p:tagLst>
</file>

<file path=ppt/tags/tag81.xml><?xml version="1.0" encoding="utf-8"?>
<p:tagLst xmlns:p="http://schemas.openxmlformats.org/presentationml/2006/main">
  <p:tag name="RAINPROBLEM" val="ProblemSubmit"/>
  <p:tag name="RAINPROBLEMTYPE" val="ShortAnswer"/>
</p:tagLst>
</file>

<file path=ppt/tags/tag82.xml><?xml version="1.0" encoding="utf-8"?>
<p:tagLst xmlns:p="http://schemas.openxmlformats.org/presentationml/2006/main">
  <p:tag name="PRODUCTVERSIONTIP" val="PRODUCTVERSIONTIP"/>
</p:tagLst>
</file>

<file path=ppt/tags/tag83.xml><?xml version="1.0" encoding="utf-8"?>
<p:tagLst xmlns:p="http://schemas.openxmlformats.org/presentationml/2006/main">
  <p:tag name="RAINPROBLEMTYPE" val="ProblemTypeMarker"/>
</p:tagLst>
</file>

<file path=ppt/tags/tag84.xml><?xml version="1.0" encoding="utf-8"?>
<p:tagLst xmlns:p="http://schemas.openxmlformats.org/presentationml/2006/main">
  <p:tag name="RAINPROBLEMTYPE" val="ProblemTypeMarker"/>
</p:tagLst>
</file>

<file path=ppt/tags/tag85.xml><?xml version="1.0" encoding="utf-8"?>
<p:tagLst xmlns:p="http://schemas.openxmlformats.org/presentationml/2006/main">
  <p:tag name="RAINPROBLEMTYPE" val="ProblemTypeMarker"/>
</p:tagLst>
</file>

<file path=ppt/tags/tag86.xml><?xml version="1.0" encoding="utf-8"?>
<p:tagLst xmlns:p="http://schemas.openxmlformats.org/presentationml/2006/main">
  <p:tag name="RAINPROBLEMTYPE" val="ProblemTypeMarker"/>
</p:tagLst>
</file>

<file path=ppt/tags/tag87.xml><?xml version="1.0" encoding="utf-8"?>
<p:tagLst xmlns:p="http://schemas.openxmlformats.org/presentationml/2006/main">
  <p:tag name="RAINPROBLEMTYPE" val="ProblemTypeMarker"/>
</p:tagLst>
</file>

<file path=ppt/tags/tag88.xml><?xml version="1.0" encoding="utf-8"?>
<p:tagLst xmlns:p="http://schemas.openxmlformats.org/presentationml/2006/main">
  <p:tag name="RAINPROBLEM" val="ProblemSetting"/>
  <p:tag name="RAINPROBLEMTYPE" val="ShortAnswer"/>
</p:tagLst>
</file>

<file path=ppt/tags/tag89.xml><?xml version="1.0" encoding="utf-8"?>
<p:tagLst xmlns:p="http://schemas.openxmlformats.org/presentationml/2006/main">
  <p:tag name="RAINPROBLEM" val="ShortAnswer"/>
  <p:tag name="PROBLEMSCORE" val="10.0"/>
  <p:tag name="PROBLEMVOICEALLOWED" val="True"/>
</p:tagLst>
</file>

<file path=ppt/tags/tag9.xml><?xml version="1.0" encoding="utf-8"?>
<p:tagLst xmlns:p="http://schemas.openxmlformats.org/presentationml/2006/main">
  <p:tag name="RAINPROBLEM" val="ProblemSetting"/>
  <p:tag name="RAINPROBLEMTYPE" val="ShortAnswer"/>
</p:tagLst>
</file>

<file path=ppt/tags/tag90.xml><?xml version="1.0" encoding="utf-8"?>
<p:tagLst xmlns:p="http://schemas.openxmlformats.org/presentationml/2006/main">
  <p:tag name="TIMING" val="|39.39"/>
</p:tagLst>
</file>

<file path=ppt/tags/tag91.xml><?xml version="1.0" encoding="utf-8"?>
<p:tagLst xmlns:p="http://schemas.openxmlformats.org/presentationml/2006/main">
  <p:tag name="RAINPROBLEM" val="ProblemBody"/>
</p:tagLst>
</file>

<file path=ppt/tags/tag92.xml><?xml version="1.0" encoding="utf-8"?>
<p:tagLst xmlns:p="http://schemas.openxmlformats.org/presentationml/2006/main">
  <p:tag name="RAINPROBLEM" val="ProblemSubmit"/>
  <p:tag name="RAINPROBLEMTYPE" val="ShortAnswer"/>
</p:tagLst>
</file>

<file path=ppt/tags/tag93.xml><?xml version="1.0" encoding="utf-8"?>
<p:tagLst xmlns:p="http://schemas.openxmlformats.org/presentationml/2006/main">
  <p:tag name="PRODUCTVERSIONTIP" val="PRODUCTVERSIONTIP"/>
</p:tagLst>
</file>

<file path=ppt/tags/tag94.xml><?xml version="1.0" encoding="utf-8"?>
<p:tagLst xmlns:p="http://schemas.openxmlformats.org/presentationml/2006/main">
  <p:tag name="RAINPROBLEMTYPE" val="ProblemTypeMarker"/>
</p:tagLst>
</file>

<file path=ppt/tags/tag95.xml><?xml version="1.0" encoding="utf-8"?>
<p:tagLst xmlns:p="http://schemas.openxmlformats.org/presentationml/2006/main">
  <p:tag name="RAINPROBLEMTYPE" val="ProblemTypeMarker"/>
</p:tagLst>
</file>

<file path=ppt/tags/tag96.xml><?xml version="1.0" encoding="utf-8"?>
<p:tagLst xmlns:p="http://schemas.openxmlformats.org/presentationml/2006/main">
  <p:tag name="RAINPROBLEMTYPE" val="ProblemTypeMarker"/>
</p:tagLst>
</file>

<file path=ppt/tags/tag97.xml><?xml version="1.0" encoding="utf-8"?>
<p:tagLst xmlns:p="http://schemas.openxmlformats.org/presentationml/2006/main">
  <p:tag name="RAINPROBLEMTYPE" val="ProblemTypeMarker"/>
</p:tagLst>
</file>

<file path=ppt/tags/tag98.xml><?xml version="1.0" encoding="utf-8"?>
<p:tagLst xmlns:p="http://schemas.openxmlformats.org/presentationml/2006/main">
  <p:tag name="RAINPROBLEMTYPE" val="ProblemTypeMarker"/>
</p:tagLst>
</file>

<file path=ppt/tags/tag99.xml><?xml version="1.0" encoding="utf-8"?>
<p:tagLst xmlns:p="http://schemas.openxmlformats.org/presentationml/2006/main">
  <p:tag name="RAINPROBLEM" val="ProblemSetting"/>
  <p:tag name="RAINPROBLEMTYPE" val="ShortAnsw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x5dyb1i">
      <a:majorFont>
        <a:latin typeface="Times New Roman"/>
        <a:ea typeface="Microsoft YaHei"/>
        <a:cs typeface=""/>
      </a:majorFont>
      <a:minorFont>
        <a:latin typeface="Times New Roman"/>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13835</Words>
  <Application>WPS 演示</Application>
  <PresentationFormat>宽屏</PresentationFormat>
  <Paragraphs>1135</Paragraphs>
  <Slides>88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88</vt:i4>
      </vt:variant>
    </vt:vector>
  </HeadingPairs>
  <TitlesOfParts>
    <vt:vector size="99" baseType="lpstr">
      <vt:lpstr>Arial</vt:lpstr>
      <vt:lpstr>宋体</vt:lpstr>
      <vt:lpstr>Wingdings</vt:lpstr>
      <vt:lpstr>微软雅黑</vt:lpstr>
      <vt:lpstr>Verdana</vt:lpstr>
      <vt:lpstr>Times New Roman</vt:lpstr>
      <vt:lpstr>Arial Unicode MS</vt:lpstr>
      <vt:lpstr>Calibri</vt:lpstr>
      <vt:lpstr>锐字锐线梦想黑简1.0</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徐君</cp:lastModifiedBy>
  <cp:revision>103</cp:revision>
  <dcterms:created xsi:type="dcterms:W3CDTF">2018-08-22T12:15:00Z</dcterms:created>
  <dcterms:modified xsi:type="dcterms:W3CDTF">2020-03-06T06:45:27Z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2052-11.3.0.9221</vt:lpwstr>
  </property>
</Properties>
</file>

<file path=docProps/thumbnail.jpeg>
</file>